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66" r:id="rId5"/>
    <p:sldId id="259" r:id="rId6"/>
    <p:sldId id="257" r:id="rId7"/>
    <p:sldId id="262" r:id="rId8"/>
    <p:sldId id="265" r:id="rId9"/>
    <p:sldId id="256" r:id="rId10"/>
    <p:sldId id="258" r:id="rId11"/>
    <p:sldId id="260" r:id="rId12"/>
    <p:sldId id="261" r:id="rId13"/>
    <p:sldId id="26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, Sheila" initials="MS" lastIdx="1" clrIdx="0">
    <p:extLst>
      <p:ext uri="{19B8F6BF-5375-455C-9EA6-DF929625EA0E}">
        <p15:presenceInfo xmlns:p15="http://schemas.microsoft.com/office/powerpoint/2012/main" userId="S::smartin@aplu.org::449c2421-36d4-4388-9709-9186788ac9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68" y="1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31" d="100"/>
          <a:sy n="131" d="100"/>
        </p:scale>
        <p:origin x="1296" y="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E802F4-1A6F-4214-A50F-9D3DA2939043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B174DC4-96C0-4DC6-8F17-64FB7B34A165}">
      <dgm:prSet phldrT="[Text]" custT="1"/>
      <dgm:spPr>
        <a:solidFill>
          <a:schemeClr val="accent1">
            <a:lumMod val="20000"/>
            <a:lumOff val="80000"/>
          </a:schemeClr>
        </a:solidFill>
        <a:ln w="28575">
          <a:solidFill>
            <a:schemeClr val="bg1"/>
          </a:solidFill>
        </a:ln>
      </dgm:spPr>
      <dgm:t>
        <a:bodyPr anchor="ctr"/>
        <a:lstStyle/>
        <a:p>
          <a:br>
            <a:rPr lang="en-US" sz="1600" b="1" spc="0" dirty="0">
              <a:solidFill>
                <a:schemeClr val="tx1"/>
              </a:solidFill>
            </a:rPr>
          </a:br>
          <a:br>
            <a:rPr lang="en-US" sz="1600" b="1" spc="0" dirty="0">
              <a:solidFill>
                <a:schemeClr val="tx1"/>
              </a:solidFill>
            </a:rPr>
          </a:br>
          <a:r>
            <a:rPr lang="en-US" sz="1600" b="1" spc="0" dirty="0">
              <a:solidFill>
                <a:schemeClr val="tx1"/>
              </a:solidFill>
            </a:rPr>
            <a:t>State </a:t>
          </a:r>
          <a:br>
            <a:rPr lang="en-US" sz="1600" b="1" spc="0" dirty="0">
              <a:solidFill>
                <a:schemeClr val="tx1"/>
              </a:solidFill>
            </a:rPr>
          </a:br>
          <a:r>
            <a:rPr lang="en-US" sz="1600" b="1" spc="0" dirty="0">
              <a:solidFill>
                <a:schemeClr val="tx1"/>
              </a:solidFill>
            </a:rPr>
            <a:t>Agencies</a:t>
          </a:r>
        </a:p>
        <a:p>
          <a:r>
            <a:rPr lang="en-US" sz="1400" b="1" spc="0" dirty="0">
              <a:solidFill>
                <a:schemeClr val="tx1"/>
              </a:solidFill>
            </a:rPr>
            <a:t>State Workforce Board</a:t>
          </a:r>
        </a:p>
      </dgm:t>
    </dgm:pt>
    <dgm:pt modelId="{262347E1-BD20-4B02-9B51-2C9041B5226A}" type="parTrans" cxnId="{8861687C-5F1F-44B6-8F65-DA49CA900A94}">
      <dgm:prSet/>
      <dgm:spPr/>
      <dgm:t>
        <a:bodyPr/>
        <a:lstStyle/>
        <a:p>
          <a:endParaRPr lang="en-US"/>
        </a:p>
      </dgm:t>
    </dgm:pt>
    <dgm:pt modelId="{DBF41C4B-E68C-438A-97A9-29ADA85ED2C0}" type="sibTrans" cxnId="{8861687C-5F1F-44B6-8F65-DA49CA900A94}">
      <dgm:prSet/>
      <dgm:spPr/>
      <dgm:t>
        <a:bodyPr/>
        <a:lstStyle/>
        <a:p>
          <a:endParaRPr lang="en-US"/>
        </a:p>
      </dgm:t>
    </dgm:pt>
    <dgm:pt modelId="{BA4E4B2E-8C01-48AA-9EF4-76AFE0800577}">
      <dgm:prSet phldrT="[Text]" custT="1"/>
      <dgm:spPr>
        <a:solidFill>
          <a:schemeClr val="accent1">
            <a:lumMod val="20000"/>
            <a:lumOff val="80000"/>
          </a:schemeClr>
        </a:solidFill>
        <a:ln w="28575">
          <a:solidFill>
            <a:schemeClr val="bg1"/>
          </a:solidFill>
        </a:ln>
      </dgm:spPr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Chief Elected Officials</a:t>
          </a:r>
        </a:p>
        <a:p>
          <a:r>
            <a:rPr lang="en-US" sz="1600" b="1" dirty="0">
              <a:solidFill>
                <a:schemeClr val="tx1"/>
              </a:solidFill>
            </a:rPr>
            <a:t>Local Workforce Development Boards</a:t>
          </a:r>
          <a:br>
            <a:rPr lang="en-US" sz="1600" b="1" dirty="0">
              <a:solidFill>
                <a:schemeClr val="tx1"/>
              </a:solidFill>
            </a:rPr>
          </a:br>
          <a:r>
            <a:rPr lang="en-US" sz="1600" b="1" dirty="0">
              <a:solidFill>
                <a:schemeClr val="tx1"/>
              </a:solidFill>
            </a:rPr>
            <a:t>American Job Centers/Career Centers</a:t>
          </a:r>
        </a:p>
      </dgm:t>
    </dgm:pt>
    <dgm:pt modelId="{FF009098-E682-4936-B3FB-893681B21BCF}" type="parTrans" cxnId="{B008EBD2-81E0-43F4-AC72-8B8CA9D1682A}">
      <dgm:prSet/>
      <dgm:spPr/>
      <dgm:t>
        <a:bodyPr/>
        <a:lstStyle/>
        <a:p>
          <a:endParaRPr lang="en-US"/>
        </a:p>
      </dgm:t>
    </dgm:pt>
    <dgm:pt modelId="{BAB5ADD6-5DE4-4A3C-82B1-01EEF81B868F}" type="sibTrans" cxnId="{B008EBD2-81E0-43F4-AC72-8B8CA9D1682A}">
      <dgm:prSet/>
      <dgm:spPr/>
      <dgm:t>
        <a:bodyPr/>
        <a:lstStyle/>
        <a:p>
          <a:endParaRPr lang="en-US"/>
        </a:p>
      </dgm:t>
    </dgm:pt>
    <dgm:pt modelId="{AB85B4AE-DBB6-4A93-8156-DD9B412BD56F}">
      <dgm:prSet phldrT="[Text]" custT="1"/>
      <dgm:spPr>
        <a:solidFill>
          <a:schemeClr val="accent1">
            <a:lumMod val="20000"/>
            <a:lumOff val="80000"/>
          </a:schemeClr>
        </a:solidFill>
        <a:ln w="28575">
          <a:solidFill>
            <a:schemeClr val="bg1"/>
          </a:solidFill>
        </a:ln>
      </dgm:spPr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Contract service providers</a:t>
          </a:r>
        </a:p>
      </dgm:t>
    </dgm:pt>
    <dgm:pt modelId="{D91D231A-6F26-4EEE-93E2-6E46A24C0305}" type="parTrans" cxnId="{1EB39450-2AFA-48C1-A20F-B125AD0E741D}">
      <dgm:prSet/>
      <dgm:spPr/>
      <dgm:t>
        <a:bodyPr/>
        <a:lstStyle/>
        <a:p>
          <a:endParaRPr lang="en-US"/>
        </a:p>
      </dgm:t>
    </dgm:pt>
    <dgm:pt modelId="{5D51591F-9FDB-4F75-8F8C-FC78C09C6888}" type="sibTrans" cxnId="{1EB39450-2AFA-48C1-A20F-B125AD0E741D}">
      <dgm:prSet/>
      <dgm:spPr/>
      <dgm:t>
        <a:bodyPr/>
        <a:lstStyle/>
        <a:p>
          <a:endParaRPr lang="en-US"/>
        </a:p>
      </dgm:t>
    </dgm:pt>
    <dgm:pt modelId="{F3452BD7-9DCF-48A4-9688-9D4188113D46}">
      <dgm:prSet phldrT="[Text]" custT="1"/>
      <dgm:spPr/>
      <dgm:t>
        <a:bodyPr/>
        <a:lstStyle/>
        <a:p>
          <a:r>
            <a:rPr lang="en-US" sz="1600" dirty="0"/>
            <a:t>Community Colleges,   ABE Providers, Career and Technical Pathways, CBOs. Proprietary Training</a:t>
          </a:r>
        </a:p>
      </dgm:t>
    </dgm:pt>
    <dgm:pt modelId="{7F51486C-4769-4630-A646-7F08BAF7F60A}" type="parTrans" cxnId="{25983F74-C0F9-4D0F-94D9-3BF0B8EB0480}">
      <dgm:prSet/>
      <dgm:spPr/>
      <dgm:t>
        <a:bodyPr/>
        <a:lstStyle/>
        <a:p>
          <a:endParaRPr lang="en-US"/>
        </a:p>
      </dgm:t>
    </dgm:pt>
    <dgm:pt modelId="{FF546962-C2EE-4648-8EF3-55DDAB255FA2}" type="sibTrans" cxnId="{25983F74-C0F9-4D0F-94D9-3BF0B8EB0480}">
      <dgm:prSet/>
      <dgm:spPr/>
      <dgm:t>
        <a:bodyPr/>
        <a:lstStyle/>
        <a:p>
          <a:endParaRPr lang="en-US"/>
        </a:p>
      </dgm:t>
    </dgm:pt>
    <dgm:pt modelId="{A7003945-9733-4DC9-BBF8-28049F4A2126}">
      <dgm:prSet phldrT="[Text]" custT="1"/>
      <dgm:spPr>
        <a:solidFill>
          <a:schemeClr val="accent1">
            <a:lumMod val="20000"/>
            <a:lumOff val="80000"/>
          </a:schemeClr>
        </a:solidFill>
        <a:ln w="28575">
          <a:solidFill>
            <a:schemeClr val="bg1"/>
          </a:solidFill>
        </a:ln>
      </dgm:spPr>
      <dgm:t>
        <a:bodyPr/>
        <a:lstStyle/>
        <a:p>
          <a:r>
            <a:rPr lang="en-US" sz="1800" b="1" dirty="0"/>
            <a:t>Customers</a:t>
          </a:r>
        </a:p>
      </dgm:t>
    </dgm:pt>
    <dgm:pt modelId="{CFA9D589-D0EF-445D-AC3C-891702C43E05}" type="parTrans" cxnId="{5AD07169-A2EA-40B8-923D-7076DAF19122}">
      <dgm:prSet/>
      <dgm:spPr/>
      <dgm:t>
        <a:bodyPr/>
        <a:lstStyle/>
        <a:p>
          <a:endParaRPr lang="en-US"/>
        </a:p>
      </dgm:t>
    </dgm:pt>
    <dgm:pt modelId="{F09CF8BB-8BA1-4321-9B0A-7189036E36EB}" type="sibTrans" cxnId="{5AD07169-A2EA-40B8-923D-7076DAF19122}">
      <dgm:prSet/>
      <dgm:spPr/>
      <dgm:t>
        <a:bodyPr/>
        <a:lstStyle/>
        <a:p>
          <a:endParaRPr lang="en-US"/>
        </a:p>
      </dgm:t>
    </dgm:pt>
    <dgm:pt modelId="{035FBC44-85A6-4AB6-BC75-B4F28EBDC656}">
      <dgm:prSet phldrT="[Text]" custT="1"/>
      <dgm:spPr/>
      <dgm:t>
        <a:bodyPr anchor="t"/>
        <a:lstStyle/>
        <a:p>
          <a:r>
            <a:rPr lang="en-US" sz="1600" dirty="0"/>
            <a:t>Job Seekers + Employers</a:t>
          </a:r>
        </a:p>
        <a:p>
          <a:endParaRPr lang="en-US" sz="2200" dirty="0"/>
        </a:p>
      </dgm:t>
    </dgm:pt>
    <dgm:pt modelId="{8A96796E-D854-4012-92FC-B209C140A9C6}" type="parTrans" cxnId="{9D6488E3-42CE-4BE5-B6E8-AA96677C1580}">
      <dgm:prSet/>
      <dgm:spPr/>
      <dgm:t>
        <a:bodyPr/>
        <a:lstStyle/>
        <a:p>
          <a:endParaRPr lang="en-US"/>
        </a:p>
      </dgm:t>
    </dgm:pt>
    <dgm:pt modelId="{4C7DDEB3-9C52-4124-9722-9CA846F07815}" type="sibTrans" cxnId="{9D6488E3-42CE-4BE5-B6E8-AA96677C1580}">
      <dgm:prSet/>
      <dgm:spPr/>
      <dgm:t>
        <a:bodyPr/>
        <a:lstStyle/>
        <a:p>
          <a:endParaRPr lang="en-US"/>
        </a:p>
      </dgm:t>
    </dgm:pt>
    <dgm:pt modelId="{FC4069EF-F53F-48C7-AED8-75E9FF53D422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600" dirty="0"/>
            <a:t>State boards determine</a:t>
          </a:r>
          <a:br>
            <a:rPr lang="en-US" sz="1600" dirty="0"/>
          </a:br>
          <a:r>
            <a:rPr lang="en-US" sz="1600" dirty="0"/>
            <a:t> state-level policies</a:t>
          </a:r>
          <a:br>
            <a:rPr lang="en-US" sz="1600" dirty="0"/>
          </a:br>
          <a:r>
            <a:rPr lang="en-US" sz="1600" dirty="0"/>
            <a:t> to guide use of funds</a:t>
          </a:r>
        </a:p>
      </dgm:t>
    </dgm:pt>
    <dgm:pt modelId="{7758CDA4-19EA-4845-B19F-F53096105952}" type="parTrans" cxnId="{FBCC5961-6ED0-4CC8-8FEA-69B77C16BFE0}">
      <dgm:prSet/>
      <dgm:spPr/>
      <dgm:t>
        <a:bodyPr/>
        <a:lstStyle/>
        <a:p>
          <a:endParaRPr lang="en-US"/>
        </a:p>
      </dgm:t>
    </dgm:pt>
    <dgm:pt modelId="{4E2131D8-66C7-49BE-8EC8-B3FDAA7EF87C}" type="sibTrans" cxnId="{FBCC5961-6ED0-4CC8-8FEA-69B77C16BFE0}">
      <dgm:prSet/>
      <dgm:spPr/>
      <dgm:t>
        <a:bodyPr/>
        <a:lstStyle/>
        <a:p>
          <a:endParaRPr lang="en-US"/>
        </a:p>
      </dgm:t>
    </dgm:pt>
    <dgm:pt modelId="{BC73D6C6-97EC-4083-914B-851F7E6911AF}">
      <dgm:prSet phldrT="[Text]"/>
      <dgm:spPr>
        <a:ln>
          <a:solidFill>
            <a:schemeClr val="tx1"/>
          </a:solidFill>
        </a:ln>
      </dgm:spPr>
      <dgm:t>
        <a:bodyPr/>
        <a:lstStyle/>
        <a:p>
          <a:endParaRPr lang="en-US" sz="2400" dirty="0"/>
        </a:p>
      </dgm:t>
    </dgm:pt>
    <dgm:pt modelId="{40B3F91F-C937-4D37-A96D-7C836C42A9A5}" type="parTrans" cxnId="{ACED8E5A-1C9A-4EAC-A816-AFB93618AEE7}">
      <dgm:prSet/>
      <dgm:spPr/>
      <dgm:t>
        <a:bodyPr/>
        <a:lstStyle/>
        <a:p>
          <a:endParaRPr lang="en-US"/>
        </a:p>
      </dgm:t>
    </dgm:pt>
    <dgm:pt modelId="{187BB226-840D-426F-858A-253DB0D259AE}" type="sibTrans" cxnId="{ACED8E5A-1C9A-4EAC-A816-AFB93618AEE7}">
      <dgm:prSet/>
      <dgm:spPr/>
      <dgm:t>
        <a:bodyPr/>
        <a:lstStyle/>
        <a:p>
          <a:endParaRPr lang="en-US"/>
        </a:p>
      </dgm:t>
    </dgm:pt>
    <dgm:pt modelId="{09E9CDCE-346C-4CEE-AE07-3621E2DB5DE4}">
      <dgm:prSet phldrT="[Text]" custT="1"/>
      <dgm:spPr/>
      <dgm:t>
        <a:bodyPr/>
        <a:lstStyle/>
        <a:p>
          <a:r>
            <a:rPr lang="en-US" sz="1400" b="1" dirty="0"/>
            <a:t>Local boards </a:t>
          </a:r>
          <a:r>
            <a:rPr lang="en-US" sz="1400" dirty="0"/>
            <a:t>convene partners and industry sectors, guide use of funding, charter American Job Centers, analyze market data and collect and manage performance data. Elected officials serve on these boards. </a:t>
          </a:r>
          <a:br>
            <a:rPr lang="en-US" sz="1400" dirty="0"/>
          </a:br>
          <a:r>
            <a:rPr lang="en-US" sz="1400" b="1" dirty="0"/>
            <a:t>American Job Centers </a:t>
          </a:r>
          <a:r>
            <a:rPr lang="en-US" sz="1400" dirty="0"/>
            <a:t>provide services: coaching, job search, referral, assistance for companies with filling positions. Co-located with UI services funded through the Wagner </a:t>
          </a:r>
          <a:r>
            <a:rPr lang="en-US" sz="1400" dirty="0" err="1"/>
            <a:t>Peyser</a:t>
          </a:r>
          <a:r>
            <a:rPr lang="en-US" sz="1400" dirty="0"/>
            <a:t>. </a:t>
          </a:r>
        </a:p>
      </dgm:t>
    </dgm:pt>
    <dgm:pt modelId="{C08885D2-E368-4066-8512-5E4E43A505C9}" type="parTrans" cxnId="{5ECFFDF5-54F6-418E-8BAF-4C68E6D56AA0}">
      <dgm:prSet/>
      <dgm:spPr/>
      <dgm:t>
        <a:bodyPr/>
        <a:lstStyle/>
        <a:p>
          <a:endParaRPr lang="en-US"/>
        </a:p>
      </dgm:t>
    </dgm:pt>
    <dgm:pt modelId="{7B1EA032-62EF-4727-B706-E95F3F9A7417}" type="sibTrans" cxnId="{5ECFFDF5-54F6-418E-8BAF-4C68E6D56AA0}">
      <dgm:prSet/>
      <dgm:spPr/>
      <dgm:t>
        <a:bodyPr/>
        <a:lstStyle/>
        <a:p>
          <a:endParaRPr lang="en-US"/>
        </a:p>
      </dgm:t>
    </dgm:pt>
    <dgm:pt modelId="{DC55D275-9779-4157-A1E1-29EB292E932C}" type="pres">
      <dgm:prSet presAssocID="{95E802F4-1A6F-4214-A50F-9D3DA2939043}" presName="Name0" presStyleCnt="0">
        <dgm:presLayoutVars>
          <dgm:dir/>
          <dgm:animLvl val="lvl"/>
          <dgm:resizeHandles val="exact"/>
        </dgm:presLayoutVars>
      </dgm:prSet>
      <dgm:spPr/>
    </dgm:pt>
    <dgm:pt modelId="{A7215B32-2916-44D3-8116-0D8E48A2E6E4}" type="pres">
      <dgm:prSet presAssocID="{7B174DC4-96C0-4DC6-8F17-64FB7B34A165}" presName="Name8" presStyleCnt="0"/>
      <dgm:spPr/>
    </dgm:pt>
    <dgm:pt modelId="{06E0398D-48C0-4EDB-91EC-66E8353B5937}" type="pres">
      <dgm:prSet presAssocID="{7B174DC4-96C0-4DC6-8F17-64FB7B34A165}" presName="acctBkgd" presStyleLbl="alignAcc1" presStyleIdx="0" presStyleCnt="4" custAng="0" custScaleX="44019" custLinFactNeighborX="-27966" custLinFactNeighborY="2098"/>
      <dgm:spPr/>
    </dgm:pt>
    <dgm:pt modelId="{0003861E-DFDC-4170-B6D3-F04C49F056AB}" type="pres">
      <dgm:prSet presAssocID="{7B174DC4-96C0-4DC6-8F17-64FB7B34A165}" presName="acctTx" presStyleLbl="alignAcc1" presStyleIdx="0" presStyleCnt="4">
        <dgm:presLayoutVars>
          <dgm:bulletEnabled val="1"/>
        </dgm:presLayoutVars>
      </dgm:prSet>
      <dgm:spPr/>
    </dgm:pt>
    <dgm:pt modelId="{D6D72E2C-A661-472F-B397-D8AD6E2D4057}" type="pres">
      <dgm:prSet presAssocID="{7B174DC4-96C0-4DC6-8F17-64FB7B34A165}" presName="level" presStyleLbl="node1" presStyleIdx="0" presStyleCnt="4" custScaleY="133445">
        <dgm:presLayoutVars>
          <dgm:chMax val="1"/>
          <dgm:bulletEnabled val="1"/>
        </dgm:presLayoutVars>
      </dgm:prSet>
      <dgm:spPr/>
    </dgm:pt>
    <dgm:pt modelId="{7928819A-6EE6-4DF0-8AC5-3C4FCB44F621}" type="pres">
      <dgm:prSet presAssocID="{7B174DC4-96C0-4DC6-8F17-64FB7B34A16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E33A9BF-C64B-4EB8-857A-F14B38E25ED4}" type="pres">
      <dgm:prSet presAssocID="{BA4E4B2E-8C01-48AA-9EF4-76AFE0800577}" presName="Name8" presStyleCnt="0"/>
      <dgm:spPr/>
    </dgm:pt>
    <dgm:pt modelId="{663CF871-89BC-4AF7-9118-B6850757AA71}" type="pres">
      <dgm:prSet presAssocID="{BA4E4B2E-8C01-48AA-9EF4-76AFE0800577}" presName="acctBkgd" presStyleLbl="alignAcc1" presStyleIdx="1" presStyleCnt="4" custScaleX="101919" custLinFactNeighborX="-1001" custLinFactNeighborY="-1"/>
      <dgm:spPr/>
    </dgm:pt>
    <dgm:pt modelId="{5760D571-C09E-4A80-B7C6-A31D74D086EA}" type="pres">
      <dgm:prSet presAssocID="{BA4E4B2E-8C01-48AA-9EF4-76AFE0800577}" presName="acctTx" presStyleLbl="alignAcc1" presStyleIdx="1" presStyleCnt="4">
        <dgm:presLayoutVars>
          <dgm:bulletEnabled val="1"/>
        </dgm:presLayoutVars>
      </dgm:prSet>
      <dgm:spPr/>
    </dgm:pt>
    <dgm:pt modelId="{DAA2E8E3-A822-4A01-B20B-6A10D6739C35}" type="pres">
      <dgm:prSet presAssocID="{BA4E4B2E-8C01-48AA-9EF4-76AFE0800577}" presName="level" presStyleLbl="node1" presStyleIdx="1" presStyleCnt="4" custScaleY="141157" custLinFactNeighborY="0">
        <dgm:presLayoutVars>
          <dgm:chMax val="1"/>
          <dgm:bulletEnabled val="1"/>
        </dgm:presLayoutVars>
      </dgm:prSet>
      <dgm:spPr/>
    </dgm:pt>
    <dgm:pt modelId="{E1C1F103-5533-45A7-9D60-EE2787C967A1}" type="pres">
      <dgm:prSet presAssocID="{BA4E4B2E-8C01-48AA-9EF4-76AFE080057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71EFCDF-E501-45A3-B953-7C01D7FFC605}" type="pres">
      <dgm:prSet presAssocID="{AB85B4AE-DBB6-4A93-8156-DD9B412BD56F}" presName="Name8" presStyleCnt="0"/>
      <dgm:spPr/>
    </dgm:pt>
    <dgm:pt modelId="{6C86DA96-DC2F-4116-962E-6B8569C0AC86}" type="pres">
      <dgm:prSet presAssocID="{AB85B4AE-DBB6-4A93-8156-DD9B412BD56F}" presName="acctBkgd" presStyleLbl="alignAcc1" presStyleIdx="2" presStyleCnt="4"/>
      <dgm:spPr/>
    </dgm:pt>
    <dgm:pt modelId="{26A3E791-A3D6-403D-9216-103E129D5D94}" type="pres">
      <dgm:prSet presAssocID="{AB85B4AE-DBB6-4A93-8156-DD9B412BD56F}" presName="acctTx" presStyleLbl="alignAcc1" presStyleIdx="2" presStyleCnt="4">
        <dgm:presLayoutVars>
          <dgm:bulletEnabled val="1"/>
        </dgm:presLayoutVars>
      </dgm:prSet>
      <dgm:spPr/>
    </dgm:pt>
    <dgm:pt modelId="{34C5608D-BFE6-476B-8F28-A5669E89AFA4}" type="pres">
      <dgm:prSet presAssocID="{AB85B4AE-DBB6-4A93-8156-DD9B412BD56F}" presName="level" presStyleLbl="node1" presStyleIdx="2" presStyleCnt="4">
        <dgm:presLayoutVars>
          <dgm:chMax val="1"/>
          <dgm:bulletEnabled val="1"/>
        </dgm:presLayoutVars>
      </dgm:prSet>
      <dgm:spPr/>
    </dgm:pt>
    <dgm:pt modelId="{24D4162E-9992-4C3D-BCEF-133CBD706AD7}" type="pres">
      <dgm:prSet presAssocID="{AB85B4AE-DBB6-4A93-8156-DD9B412BD56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9C8A8C1-F9A8-44C9-B234-AC3D54DB39CF}" type="pres">
      <dgm:prSet presAssocID="{A7003945-9733-4DC9-BBF8-28049F4A2126}" presName="Name8" presStyleCnt="0"/>
      <dgm:spPr/>
    </dgm:pt>
    <dgm:pt modelId="{5B6AB6CB-13F1-4581-9150-B083591B4723}" type="pres">
      <dgm:prSet presAssocID="{A7003945-9733-4DC9-BBF8-28049F4A2126}" presName="acctBkgd" presStyleLbl="alignAcc1" presStyleIdx="3" presStyleCnt="4"/>
      <dgm:spPr/>
    </dgm:pt>
    <dgm:pt modelId="{B3C864E2-3354-45E6-A67B-BB68695FB3AE}" type="pres">
      <dgm:prSet presAssocID="{A7003945-9733-4DC9-BBF8-28049F4A2126}" presName="acctTx" presStyleLbl="alignAcc1" presStyleIdx="3" presStyleCnt="4">
        <dgm:presLayoutVars>
          <dgm:bulletEnabled val="1"/>
        </dgm:presLayoutVars>
      </dgm:prSet>
      <dgm:spPr/>
    </dgm:pt>
    <dgm:pt modelId="{211ED6D8-D1DA-4E9C-8ACA-0C5DDEC44560}" type="pres">
      <dgm:prSet presAssocID="{A7003945-9733-4DC9-BBF8-28049F4A2126}" presName="level" presStyleLbl="node1" presStyleIdx="3" presStyleCnt="4">
        <dgm:presLayoutVars>
          <dgm:chMax val="1"/>
          <dgm:bulletEnabled val="1"/>
        </dgm:presLayoutVars>
      </dgm:prSet>
      <dgm:spPr/>
    </dgm:pt>
    <dgm:pt modelId="{182C64E6-08C0-4CE6-AB44-110F61AF751E}" type="pres">
      <dgm:prSet presAssocID="{A7003945-9733-4DC9-BBF8-28049F4A212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3DBAC06-6138-424C-99CE-C3DCE298CA3C}" type="presOf" srcId="{7B174DC4-96C0-4DC6-8F17-64FB7B34A165}" destId="{7928819A-6EE6-4DF0-8AC5-3C4FCB44F621}" srcOrd="1" destOrd="0" presId="urn:microsoft.com/office/officeart/2005/8/layout/pyramid1"/>
    <dgm:cxn modelId="{DCB3F112-AFBC-4B7F-BABB-FB1CDAD3FE94}" type="presOf" srcId="{035FBC44-85A6-4AB6-BC75-B4F28EBDC656}" destId="{B3C864E2-3354-45E6-A67B-BB68695FB3AE}" srcOrd="1" destOrd="0" presId="urn:microsoft.com/office/officeart/2005/8/layout/pyramid1"/>
    <dgm:cxn modelId="{32635E15-2326-4CEF-AAAE-78744DC63C63}" type="presOf" srcId="{A7003945-9733-4DC9-BBF8-28049F4A2126}" destId="{182C64E6-08C0-4CE6-AB44-110F61AF751E}" srcOrd="1" destOrd="0" presId="urn:microsoft.com/office/officeart/2005/8/layout/pyramid1"/>
    <dgm:cxn modelId="{1AD3E72A-35D9-46EA-B20A-091A7712CD2F}" type="presOf" srcId="{95E802F4-1A6F-4214-A50F-9D3DA2939043}" destId="{DC55D275-9779-4157-A1E1-29EB292E932C}" srcOrd="0" destOrd="0" presId="urn:microsoft.com/office/officeart/2005/8/layout/pyramid1"/>
    <dgm:cxn modelId="{8B271E38-E1BE-4820-8B34-A956C0D76B7D}" type="presOf" srcId="{09E9CDCE-346C-4CEE-AE07-3621E2DB5DE4}" destId="{5760D571-C09E-4A80-B7C6-A31D74D086EA}" srcOrd="1" destOrd="0" presId="urn:microsoft.com/office/officeart/2005/8/layout/pyramid1"/>
    <dgm:cxn modelId="{7E527239-3AE7-4A54-ACEB-76372D17A5F7}" type="presOf" srcId="{AB85B4AE-DBB6-4A93-8156-DD9B412BD56F}" destId="{34C5608D-BFE6-476B-8F28-A5669E89AFA4}" srcOrd="0" destOrd="0" presId="urn:microsoft.com/office/officeart/2005/8/layout/pyramid1"/>
    <dgm:cxn modelId="{37ADE03C-65C4-4935-BC3A-7F6AC7AA6901}" type="presOf" srcId="{F3452BD7-9DCF-48A4-9688-9D4188113D46}" destId="{26A3E791-A3D6-403D-9216-103E129D5D94}" srcOrd="1" destOrd="0" presId="urn:microsoft.com/office/officeart/2005/8/layout/pyramid1"/>
    <dgm:cxn modelId="{FBCC5961-6ED0-4CC8-8FEA-69B77C16BFE0}" srcId="{7B174DC4-96C0-4DC6-8F17-64FB7B34A165}" destId="{FC4069EF-F53F-48C7-AED8-75E9FF53D422}" srcOrd="0" destOrd="0" parTransId="{7758CDA4-19EA-4845-B19F-F53096105952}" sibTransId="{4E2131D8-66C7-49BE-8EC8-B3FDAA7EF87C}"/>
    <dgm:cxn modelId="{15DE7447-A711-4589-A993-5F5FBC33CA40}" type="presOf" srcId="{09E9CDCE-346C-4CEE-AE07-3621E2DB5DE4}" destId="{663CF871-89BC-4AF7-9118-B6850757AA71}" srcOrd="0" destOrd="0" presId="urn:microsoft.com/office/officeart/2005/8/layout/pyramid1"/>
    <dgm:cxn modelId="{CDCB4E48-2013-4FFA-8509-AACF796C1CEA}" type="presOf" srcId="{7B174DC4-96C0-4DC6-8F17-64FB7B34A165}" destId="{D6D72E2C-A661-472F-B397-D8AD6E2D4057}" srcOrd="0" destOrd="0" presId="urn:microsoft.com/office/officeart/2005/8/layout/pyramid1"/>
    <dgm:cxn modelId="{5AD07169-A2EA-40B8-923D-7076DAF19122}" srcId="{95E802F4-1A6F-4214-A50F-9D3DA2939043}" destId="{A7003945-9733-4DC9-BBF8-28049F4A2126}" srcOrd="3" destOrd="0" parTransId="{CFA9D589-D0EF-445D-AC3C-891702C43E05}" sibTransId="{F09CF8BB-8BA1-4321-9B0A-7189036E36EB}"/>
    <dgm:cxn modelId="{0E3D884B-F4CD-4C3C-8669-39DE4C57C40C}" type="presOf" srcId="{A7003945-9733-4DC9-BBF8-28049F4A2126}" destId="{211ED6D8-D1DA-4E9C-8ACA-0C5DDEC44560}" srcOrd="0" destOrd="0" presId="urn:microsoft.com/office/officeart/2005/8/layout/pyramid1"/>
    <dgm:cxn modelId="{1EB39450-2AFA-48C1-A20F-B125AD0E741D}" srcId="{95E802F4-1A6F-4214-A50F-9D3DA2939043}" destId="{AB85B4AE-DBB6-4A93-8156-DD9B412BD56F}" srcOrd="2" destOrd="0" parTransId="{D91D231A-6F26-4EEE-93E2-6E46A24C0305}" sibTransId="{5D51591F-9FDB-4F75-8F8C-FC78C09C6888}"/>
    <dgm:cxn modelId="{25983F74-C0F9-4D0F-94D9-3BF0B8EB0480}" srcId="{AB85B4AE-DBB6-4A93-8156-DD9B412BD56F}" destId="{F3452BD7-9DCF-48A4-9688-9D4188113D46}" srcOrd="0" destOrd="0" parTransId="{7F51486C-4769-4630-A646-7F08BAF7F60A}" sibTransId="{FF546962-C2EE-4648-8EF3-55DDAB255FA2}"/>
    <dgm:cxn modelId="{ACED8E5A-1C9A-4EAC-A816-AFB93618AEE7}" srcId="{7B174DC4-96C0-4DC6-8F17-64FB7B34A165}" destId="{BC73D6C6-97EC-4083-914B-851F7E6911AF}" srcOrd="1" destOrd="0" parTransId="{40B3F91F-C937-4D37-A96D-7C836C42A9A5}" sibTransId="{187BB226-840D-426F-858A-253DB0D259AE}"/>
    <dgm:cxn modelId="{8861687C-5F1F-44B6-8F65-DA49CA900A94}" srcId="{95E802F4-1A6F-4214-A50F-9D3DA2939043}" destId="{7B174DC4-96C0-4DC6-8F17-64FB7B34A165}" srcOrd="0" destOrd="0" parTransId="{262347E1-BD20-4B02-9B51-2C9041B5226A}" sibTransId="{DBF41C4B-E68C-438A-97A9-29ADA85ED2C0}"/>
    <dgm:cxn modelId="{3C1EEDA0-78D4-4E4D-89B6-830E58C4ADBE}" type="presOf" srcId="{FC4069EF-F53F-48C7-AED8-75E9FF53D422}" destId="{06E0398D-48C0-4EDB-91EC-66E8353B5937}" srcOrd="0" destOrd="0" presId="urn:microsoft.com/office/officeart/2005/8/layout/pyramid1"/>
    <dgm:cxn modelId="{69EF87A1-D469-4AE7-ACF1-13BA8FDB2304}" type="presOf" srcId="{BC73D6C6-97EC-4083-914B-851F7E6911AF}" destId="{06E0398D-48C0-4EDB-91EC-66E8353B5937}" srcOrd="0" destOrd="1" presId="urn:microsoft.com/office/officeart/2005/8/layout/pyramid1"/>
    <dgm:cxn modelId="{A95D68AD-340E-472D-9034-CBCEF59BFB44}" type="presOf" srcId="{BA4E4B2E-8C01-48AA-9EF4-76AFE0800577}" destId="{E1C1F103-5533-45A7-9D60-EE2787C967A1}" srcOrd="1" destOrd="0" presId="urn:microsoft.com/office/officeart/2005/8/layout/pyramid1"/>
    <dgm:cxn modelId="{0DC1A5C0-A2D8-4BC6-A609-7737790492AD}" type="presOf" srcId="{FC4069EF-F53F-48C7-AED8-75E9FF53D422}" destId="{0003861E-DFDC-4170-B6D3-F04C49F056AB}" srcOrd="1" destOrd="0" presId="urn:microsoft.com/office/officeart/2005/8/layout/pyramid1"/>
    <dgm:cxn modelId="{2DF550CA-D808-4BBA-8F9F-BEDF38D4766F}" type="presOf" srcId="{AB85B4AE-DBB6-4A93-8156-DD9B412BD56F}" destId="{24D4162E-9992-4C3D-BCEF-133CBD706AD7}" srcOrd="1" destOrd="0" presId="urn:microsoft.com/office/officeart/2005/8/layout/pyramid1"/>
    <dgm:cxn modelId="{B008EBD2-81E0-43F4-AC72-8B8CA9D1682A}" srcId="{95E802F4-1A6F-4214-A50F-9D3DA2939043}" destId="{BA4E4B2E-8C01-48AA-9EF4-76AFE0800577}" srcOrd="1" destOrd="0" parTransId="{FF009098-E682-4936-B3FB-893681B21BCF}" sibTransId="{BAB5ADD6-5DE4-4A3C-82B1-01EEF81B868F}"/>
    <dgm:cxn modelId="{DEB995D3-E16F-4329-8BD1-AC1B32FB5E75}" type="presOf" srcId="{BC73D6C6-97EC-4083-914B-851F7E6911AF}" destId="{0003861E-DFDC-4170-B6D3-F04C49F056AB}" srcOrd="1" destOrd="1" presId="urn:microsoft.com/office/officeart/2005/8/layout/pyramid1"/>
    <dgm:cxn modelId="{4B5304D7-2F05-4C9B-B1DC-93630CEA144C}" type="presOf" srcId="{BA4E4B2E-8C01-48AA-9EF4-76AFE0800577}" destId="{DAA2E8E3-A822-4A01-B20B-6A10D6739C35}" srcOrd="0" destOrd="0" presId="urn:microsoft.com/office/officeart/2005/8/layout/pyramid1"/>
    <dgm:cxn modelId="{2E6CEFD8-81EF-49F8-BB22-7FE61480B815}" type="presOf" srcId="{F3452BD7-9DCF-48A4-9688-9D4188113D46}" destId="{6C86DA96-DC2F-4116-962E-6B8569C0AC86}" srcOrd="0" destOrd="0" presId="urn:microsoft.com/office/officeart/2005/8/layout/pyramid1"/>
    <dgm:cxn modelId="{9D6488E3-42CE-4BE5-B6E8-AA96677C1580}" srcId="{A7003945-9733-4DC9-BBF8-28049F4A2126}" destId="{035FBC44-85A6-4AB6-BC75-B4F28EBDC656}" srcOrd="0" destOrd="0" parTransId="{8A96796E-D854-4012-92FC-B209C140A9C6}" sibTransId="{4C7DDEB3-9C52-4124-9722-9CA846F07815}"/>
    <dgm:cxn modelId="{2FAA5AE9-AAB3-4DD7-8B70-48F0B5E13F67}" type="presOf" srcId="{035FBC44-85A6-4AB6-BC75-B4F28EBDC656}" destId="{5B6AB6CB-13F1-4581-9150-B083591B4723}" srcOrd="0" destOrd="0" presId="urn:microsoft.com/office/officeart/2005/8/layout/pyramid1"/>
    <dgm:cxn modelId="{5ECFFDF5-54F6-418E-8BAF-4C68E6D56AA0}" srcId="{BA4E4B2E-8C01-48AA-9EF4-76AFE0800577}" destId="{09E9CDCE-346C-4CEE-AE07-3621E2DB5DE4}" srcOrd="0" destOrd="0" parTransId="{C08885D2-E368-4066-8512-5E4E43A505C9}" sibTransId="{7B1EA032-62EF-4727-B706-E95F3F9A7417}"/>
    <dgm:cxn modelId="{BF75AFBE-33D3-41E7-9199-482AAF59C67D}" type="presParOf" srcId="{DC55D275-9779-4157-A1E1-29EB292E932C}" destId="{A7215B32-2916-44D3-8116-0D8E48A2E6E4}" srcOrd="0" destOrd="0" presId="urn:microsoft.com/office/officeart/2005/8/layout/pyramid1"/>
    <dgm:cxn modelId="{4C1F0B60-ADFA-4E05-9CBA-17C128351312}" type="presParOf" srcId="{A7215B32-2916-44D3-8116-0D8E48A2E6E4}" destId="{06E0398D-48C0-4EDB-91EC-66E8353B5937}" srcOrd="0" destOrd="0" presId="urn:microsoft.com/office/officeart/2005/8/layout/pyramid1"/>
    <dgm:cxn modelId="{946963E8-9E87-4E9E-9983-B6AE499401E6}" type="presParOf" srcId="{A7215B32-2916-44D3-8116-0D8E48A2E6E4}" destId="{0003861E-DFDC-4170-B6D3-F04C49F056AB}" srcOrd="1" destOrd="0" presId="urn:microsoft.com/office/officeart/2005/8/layout/pyramid1"/>
    <dgm:cxn modelId="{3B9938EF-9BDB-4E4D-96C0-5A4F64469C3F}" type="presParOf" srcId="{A7215B32-2916-44D3-8116-0D8E48A2E6E4}" destId="{D6D72E2C-A661-472F-B397-D8AD6E2D4057}" srcOrd="2" destOrd="0" presId="urn:microsoft.com/office/officeart/2005/8/layout/pyramid1"/>
    <dgm:cxn modelId="{6FB9C864-A47E-4392-977B-B83C1EE8146D}" type="presParOf" srcId="{A7215B32-2916-44D3-8116-0D8E48A2E6E4}" destId="{7928819A-6EE6-4DF0-8AC5-3C4FCB44F621}" srcOrd="3" destOrd="0" presId="urn:microsoft.com/office/officeart/2005/8/layout/pyramid1"/>
    <dgm:cxn modelId="{0B98EDF5-F3C3-48D0-88C1-2BD5A4DF98AE}" type="presParOf" srcId="{DC55D275-9779-4157-A1E1-29EB292E932C}" destId="{2E33A9BF-C64B-4EB8-857A-F14B38E25ED4}" srcOrd="1" destOrd="0" presId="urn:microsoft.com/office/officeart/2005/8/layout/pyramid1"/>
    <dgm:cxn modelId="{20850A24-0DDE-4DA8-845C-D3E0A01FFC84}" type="presParOf" srcId="{2E33A9BF-C64B-4EB8-857A-F14B38E25ED4}" destId="{663CF871-89BC-4AF7-9118-B6850757AA71}" srcOrd="0" destOrd="0" presId="urn:microsoft.com/office/officeart/2005/8/layout/pyramid1"/>
    <dgm:cxn modelId="{67D7BDDA-6548-43B9-8295-79849B84863E}" type="presParOf" srcId="{2E33A9BF-C64B-4EB8-857A-F14B38E25ED4}" destId="{5760D571-C09E-4A80-B7C6-A31D74D086EA}" srcOrd="1" destOrd="0" presId="urn:microsoft.com/office/officeart/2005/8/layout/pyramid1"/>
    <dgm:cxn modelId="{92A5F6E3-78F6-4B1D-8F23-557324EDF7AC}" type="presParOf" srcId="{2E33A9BF-C64B-4EB8-857A-F14B38E25ED4}" destId="{DAA2E8E3-A822-4A01-B20B-6A10D6739C35}" srcOrd="2" destOrd="0" presId="urn:microsoft.com/office/officeart/2005/8/layout/pyramid1"/>
    <dgm:cxn modelId="{CF6B725E-22FA-40AD-A98A-D64F46ED4C7C}" type="presParOf" srcId="{2E33A9BF-C64B-4EB8-857A-F14B38E25ED4}" destId="{E1C1F103-5533-45A7-9D60-EE2787C967A1}" srcOrd="3" destOrd="0" presId="urn:microsoft.com/office/officeart/2005/8/layout/pyramid1"/>
    <dgm:cxn modelId="{2BAC4639-89E6-4C92-8A49-84724450B14D}" type="presParOf" srcId="{DC55D275-9779-4157-A1E1-29EB292E932C}" destId="{671EFCDF-E501-45A3-B953-7C01D7FFC605}" srcOrd="2" destOrd="0" presId="urn:microsoft.com/office/officeart/2005/8/layout/pyramid1"/>
    <dgm:cxn modelId="{7DA55DEF-8488-4E9E-B0DA-541A58A92E4A}" type="presParOf" srcId="{671EFCDF-E501-45A3-B953-7C01D7FFC605}" destId="{6C86DA96-DC2F-4116-962E-6B8569C0AC86}" srcOrd="0" destOrd="0" presId="urn:microsoft.com/office/officeart/2005/8/layout/pyramid1"/>
    <dgm:cxn modelId="{A7647CFA-09EA-4C17-B67D-41097F1AFFF8}" type="presParOf" srcId="{671EFCDF-E501-45A3-B953-7C01D7FFC605}" destId="{26A3E791-A3D6-403D-9216-103E129D5D94}" srcOrd="1" destOrd="0" presId="urn:microsoft.com/office/officeart/2005/8/layout/pyramid1"/>
    <dgm:cxn modelId="{B557B725-E64C-4474-BA5F-DEF3ED40A19E}" type="presParOf" srcId="{671EFCDF-E501-45A3-B953-7C01D7FFC605}" destId="{34C5608D-BFE6-476B-8F28-A5669E89AFA4}" srcOrd="2" destOrd="0" presId="urn:microsoft.com/office/officeart/2005/8/layout/pyramid1"/>
    <dgm:cxn modelId="{4C3A6A6A-E3F1-4426-903B-17FC1D7DD26C}" type="presParOf" srcId="{671EFCDF-E501-45A3-B953-7C01D7FFC605}" destId="{24D4162E-9992-4C3D-BCEF-133CBD706AD7}" srcOrd="3" destOrd="0" presId="urn:microsoft.com/office/officeart/2005/8/layout/pyramid1"/>
    <dgm:cxn modelId="{5C91637D-D32C-41CB-8C7C-3DEC239B6E58}" type="presParOf" srcId="{DC55D275-9779-4157-A1E1-29EB292E932C}" destId="{89C8A8C1-F9A8-44C9-B234-AC3D54DB39CF}" srcOrd="3" destOrd="0" presId="urn:microsoft.com/office/officeart/2005/8/layout/pyramid1"/>
    <dgm:cxn modelId="{65F6F5C4-CD19-4075-A095-B734784FF4CF}" type="presParOf" srcId="{89C8A8C1-F9A8-44C9-B234-AC3D54DB39CF}" destId="{5B6AB6CB-13F1-4581-9150-B083591B4723}" srcOrd="0" destOrd="0" presId="urn:microsoft.com/office/officeart/2005/8/layout/pyramid1"/>
    <dgm:cxn modelId="{2F3E27F1-9C2C-4385-B0C0-496D4B86D562}" type="presParOf" srcId="{89C8A8C1-F9A8-44C9-B234-AC3D54DB39CF}" destId="{B3C864E2-3354-45E6-A67B-BB68695FB3AE}" srcOrd="1" destOrd="0" presId="urn:microsoft.com/office/officeart/2005/8/layout/pyramid1"/>
    <dgm:cxn modelId="{7D829064-03FE-4C7F-A32E-CD594FF70523}" type="presParOf" srcId="{89C8A8C1-F9A8-44C9-B234-AC3D54DB39CF}" destId="{211ED6D8-D1DA-4E9C-8ACA-0C5DDEC44560}" srcOrd="2" destOrd="0" presId="urn:microsoft.com/office/officeart/2005/8/layout/pyramid1"/>
    <dgm:cxn modelId="{2E2D6CB9-BFAC-4101-AAFE-EF10EC6D72BD}" type="presParOf" srcId="{89C8A8C1-F9A8-44C9-B234-AC3D54DB39CF}" destId="{182C64E6-08C0-4CE6-AB44-110F61AF751E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0398D-48C0-4EDB-91EC-66E8353B5937}">
      <dsp:nvSpPr>
        <dsp:cNvPr id="0" name=""/>
        <dsp:cNvSpPr/>
      </dsp:nvSpPr>
      <dsp:spPr>
        <a:xfrm rot="10800000">
          <a:off x="3651514" y="26970"/>
          <a:ext cx="3148323" cy="1285549"/>
        </a:xfrm>
        <a:prstGeom prst="nonIsoscelesTrapezoid">
          <a:avLst>
            <a:gd name="adj1" fmla="val 0"/>
            <a:gd name="adj2" fmla="val 8058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State boards determine</a:t>
          </a:r>
          <a:br>
            <a:rPr lang="en-US" sz="1600" kern="1200" dirty="0"/>
          </a:br>
          <a:r>
            <a:rPr lang="en-US" sz="1600" kern="1200" dirty="0"/>
            <a:t> state-level policies</a:t>
          </a:r>
          <a:br>
            <a:rPr lang="en-US" sz="1600" kern="1200" dirty="0"/>
          </a:br>
          <a:r>
            <a:rPr lang="en-US" sz="1600" kern="1200" dirty="0"/>
            <a:t> to guide use of funds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/>
        </a:p>
      </dsp:txBody>
      <dsp:txXfrm rot="10800000">
        <a:off x="3979894" y="26970"/>
        <a:ext cx="2692300" cy="1285549"/>
      </dsp:txXfrm>
    </dsp:sp>
    <dsp:sp modelId="{D6D72E2C-A661-472F-B397-D8AD6E2D4057}">
      <dsp:nvSpPr>
        <dsp:cNvPr id="0" name=""/>
        <dsp:cNvSpPr/>
      </dsp:nvSpPr>
      <dsp:spPr>
        <a:xfrm>
          <a:off x="2613792" y="0"/>
          <a:ext cx="2071938" cy="1285549"/>
        </a:xfrm>
        <a:prstGeom prst="trapezoid">
          <a:avLst>
            <a:gd name="adj" fmla="val 80586"/>
          </a:avLst>
        </a:prstGeom>
        <a:solidFill>
          <a:schemeClr val="accent1">
            <a:lumMod val="20000"/>
            <a:lumOff val="80000"/>
          </a:schemeClr>
        </a:solidFill>
        <a:ln w="28575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600" b="1" kern="1200" spc="0" dirty="0">
              <a:solidFill>
                <a:schemeClr val="tx1"/>
              </a:solidFill>
            </a:rPr>
          </a:br>
          <a:br>
            <a:rPr lang="en-US" sz="1600" b="1" kern="1200" spc="0" dirty="0">
              <a:solidFill>
                <a:schemeClr val="tx1"/>
              </a:solidFill>
            </a:rPr>
          </a:br>
          <a:r>
            <a:rPr lang="en-US" sz="1600" b="1" kern="1200" spc="0" dirty="0">
              <a:solidFill>
                <a:schemeClr val="tx1"/>
              </a:solidFill>
            </a:rPr>
            <a:t>State </a:t>
          </a:r>
          <a:br>
            <a:rPr lang="en-US" sz="1600" b="1" kern="1200" spc="0" dirty="0">
              <a:solidFill>
                <a:schemeClr val="tx1"/>
              </a:solidFill>
            </a:rPr>
          </a:br>
          <a:r>
            <a:rPr lang="en-US" sz="1600" b="1" kern="1200" spc="0" dirty="0">
              <a:solidFill>
                <a:schemeClr val="tx1"/>
              </a:solidFill>
            </a:rPr>
            <a:t>Agencies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spc="0" dirty="0">
              <a:solidFill>
                <a:schemeClr val="tx1"/>
              </a:solidFill>
            </a:rPr>
            <a:t>State Workforce Board</a:t>
          </a:r>
        </a:p>
      </dsp:txBody>
      <dsp:txXfrm>
        <a:off x="2613792" y="0"/>
        <a:ext cx="2071938" cy="1285549"/>
      </dsp:txXfrm>
    </dsp:sp>
    <dsp:sp modelId="{663CF871-89BC-4AF7-9118-B6850757AA71}">
      <dsp:nvSpPr>
        <dsp:cNvPr id="0" name=""/>
        <dsp:cNvSpPr/>
      </dsp:nvSpPr>
      <dsp:spPr>
        <a:xfrm rot="10800000">
          <a:off x="4565823" y="1285535"/>
          <a:ext cx="6233593" cy="1359842"/>
        </a:xfrm>
        <a:prstGeom prst="nonIsoscelesTrapezoid">
          <a:avLst>
            <a:gd name="adj1" fmla="val 0"/>
            <a:gd name="adj2" fmla="val 8058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Local boards </a:t>
          </a:r>
          <a:r>
            <a:rPr lang="en-US" sz="1400" kern="1200" dirty="0"/>
            <a:t>convene partners and industry sectors, guide use of funding, charter American Job Centers, analyze market data and collect and manage performance data. Elected officials serve on these boards. </a:t>
          </a:r>
          <a:br>
            <a:rPr lang="en-US" sz="1400" kern="1200" dirty="0"/>
          </a:br>
          <a:r>
            <a:rPr lang="en-US" sz="1400" b="1" kern="1200" dirty="0"/>
            <a:t>American Job Centers </a:t>
          </a:r>
          <a:r>
            <a:rPr lang="en-US" sz="1400" kern="1200" dirty="0"/>
            <a:t>provide services: coaching, job search, referral, assistance for companies with filling positions. Co-located with UI services funded through the Wagner </a:t>
          </a:r>
          <a:r>
            <a:rPr lang="en-US" sz="1400" kern="1200" dirty="0" err="1"/>
            <a:t>Peyser</a:t>
          </a:r>
          <a:r>
            <a:rPr lang="en-US" sz="1400" kern="1200" dirty="0"/>
            <a:t>. </a:t>
          </a:r>
        </a:p>
      </dsp:txBody>
      <dsp:txXfrm rot="10800000">
        <a:off x="5693408" y="1285535"/>
        <a:ext cx="5116724" cy="1359842"/>
      </dsp:txXfrm>
    </dsp:sp>
    <dsp:sp modelId="{DAA2E8E3-A822-4A01-B20B-6A10D6739C35}">
      <dsp:nvSpPr>
        <dsp:cNvPr id="0" name=""/>
        <dsp:cNvSpPr/>
      </dsp:nvSpPr>
      <dsp:spPr>
        <a:xfrm>
          <a:off x="1517953" y="1285549"/>
          <a:ext cx="4263618" cy="1359842"/>
        </a:xfrm>
        <a:prstGeom prst="trapezoid">
          <a:avLst>
            <a:gd name="adj" fmla="val 80586"/>
          </a:avLst>
        </a:prstGeom>
        <a:solidFill>
          <a:schemeClr val="accent1">
            <a:lumMod val="20000"/>
            <a:lumOff val="80000"/>
          </a:schemeClr>
        </a:solidFill>
        <a:ln w="28575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Chief Elected Officials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Local Workforce Development Boards</a:t>
          </a:r>
          <a:br>
            <a:rPr lang="en-US" sz="1600" b="1" kern="1200" dirty="0">
              <a:solidFill>
                <a:schemeClr val="tx1"/>
              </a:solidFill>
            </a:rPr>
          </a:br>
          <a:r>
            <a:rPr lang="en-US" sz="1600" b="1" kern="1200" dirty="0">
              <a:solidFill>
                <a:schemeClr val="tx1"/>
              </a:solidFill>
            </a:rPr>
            <a:t>American Job Centers/Career Centers</a:t>
          </a:r>
        </a:p>
      </dsp:txBody>
      <dsp:txXfrm>
        <a:off x="2264086" y="1285549"/>
        <a:ext cx="2771351" cy="1359842"/>
      </dsp:txXfrm>
    </dsp:sp>
    <dsp:sp modelId="{6C86DA96-DC2F-4116-962E-6B8569C0AC86}">
      <dsp:nvSpPr>
        <dsp:cNvPr id="0" name=""/>
        <dsp:cNvSpPr/>
      </dsp:nvSpPr>
      <dsp:spPr>
        <a:xfrm rot="10800000">
          <a:off x="5781571" y="2645392"/>
          <a:ext cx="5020383" cy="963354"/>
        </a:xfrm>
        <a:prstGeom prst="nonIsoscelesTrapezoid">
          <a:avLst>
            <a:gd name="adj1" fmla="val 0"/>
            <a:gd name="adj2" fmla="val 8058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Community Colleges,   ABE Providers, Career and Technical Pathways, CBOs. Proprietary Training</a:t>
          </a:r>
        </a:p>
      </dsp:txBody>
      <dsp:txXfrm rot="10800000">
        <a:off x="6557898" y="2645392"/>
        <a:ext cx="4244056" cy="963354"/>
      </dsp:txXfrm>
    </dsp:sp>
    <dsp:sp modelId="{34C5608D-BFE6-476B-8F28-A5669E89AFA4}">
      <dsp:nvSpPr>
        <dsp:cNvPr id="0" name=""/>
        <dsp:cNvSpPr/>
      </dsp:nvSpPr>
      <dsp:spPr>
        <a:xfrm>
          <a:off x="741626" y="2645392"/>
          <a:ext cx="5816272" cy="963354"/>
        </a:xfrm>
        <a:prstGeom prst="trapezoid">
          <a:avLst>
            <a:gd name="adj" fmla="val 80586"/>
          </a:avLst>
        </a:prstGeom>
        <a:solidFill>
          <a:schemeClr val="accent1">
            <a:lumMod val="20000"/>
            <a:lumOff val="80000"/>
          </a:schemeClr>
        </a:solidFill>
        <a:ln w="28575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Contract service providers</a:t>
          </a:r>
        </a:p>
      </dsp:txBody>
      <dsp:txXfrm>
        <a:off x="1759473" y="2645392"/>
        <a:ext cx="3780576" cy="963354"/>
      </dsp:txXfrm>
    </dsp:sp>
    <dsp:sp modelId="{5B6AB6CB-13F1-4581-9150-B083591B4723}">
      <dsp:nvSpPr>
        <dsp:cNvPr id="0" name=""/>
        <dsp:cNvSpPr/>
      </dsp:nvSpPr>
      <dsp:spPr>
        <a:xfrm rot="10800000">
          <a:off x="6557898" y="3608747"/>
          <a:ext cx="4244056" cy="963354"/>
        </a:xfrm>
        <a:prstGeom prst="nonIsoscelesTrapezoid">
          <a:avLst>
            <a:gd name="adj1" fmla="val 0"/>
            <a:gd name="adj2" fmla="val 8058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Job Seekers + Employers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</dsp:txBody>
      <dsp:txXfrm rot="10800000">
        <a:off x="7334225" y="3608747"/>
        <a:ext cx="3467729" cy="963354"/>
      </dsp:txXfrm>
    </dsp:sp>
    <dsp:sp modelId="{211ED6D8-D1DA-4E9C-8ACA-0C5DDEC44560}">
      <dsp:nvSpPr>
        <dsp:cNvPr id="0" name=""/>
        <dsp:cNvSpPr/>
      </dsp:nvSpPr>
      <dsp:spPr>
        <a:xfrm>
          <a:off x="-34700" y="3608747"/>
          <a:ext cx="7368926" cy="963354"/>
        </a:xfrm>
        <a:prstGeom prst="trapezoid">
          <a:avLst>
            <a:gd name="adj" fmla="val 80586"/>
          </a:avLst>
        </a:prstGeom>
        <a:solidFill>
          <a:schemeClr val="accent1">
            <a:lumMod val="20000"/>
            <a:lumOff val="80000"/>
          </a:schemeClr>
        </a:solidFill>
        <a:ln w="28575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Customers</a:t>
          </a:r>
        </a:p>
      </dsp:txBody>
      <dsp:txXfrm>
        <a:off x="1254861" y="3608747"/>
        <a:ext cx="4789801" cy="963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A1B8A-86B2-4F8F-BD7B-4A726DF8561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E5882-6552-48FB-812B-975F9259C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41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E5882-6552-48FB-812B-975F9259CC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39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E5882-6552-48FB-812B-975F9259CC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48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E5882-6552-48FB-812B-975F9259CC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40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E5882-6552-48FB-812B-975F9259CC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00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217791A-F380-9AFD-E1B2-B95039B8F2D5}"/>
              </a:ext>
            </a:extLst>
          </p:cNvPr>
          <p:cNvSpPr/>
          <p:nvPr/>
        </p:nvSpPr>
        <p:spPr>
          <a:xfrm>
            <a:off x="0" y="2186610"/>
            <a:ext cx="12191998" cy="4671390"/>
          </a:xfrm>
          <a:prstGeom prst="rect">
            <a:avLst/>
          </a:prstGeom>
          <a:solidFill>
            <a:srgbClr val="512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1205E"/>
              </a:solidFill>
              <a:highlight>
                <a:srgbClr val="51205E"/>
              </a:highlight>
            </a:endParaRPr>
          </a:p>
        </p:txBody>
      </p:sp>
      <p:pic>
        <p:nvPicPr>
          <p:cNvPr id="14" name="Picture 13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979762EA-CEBA-DDAE-FBDD-F6C551920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684" y="467450"/>
            <a:ext cx="3697359" cy="1312373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C37D18B2-FB4D-DAFB-EBCA-4FD935F58B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5" y="2760143"/>
            <a:ext cx="9899375" cy="167522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3200" b="1" dirty="0">
                <a:solidFill>
                  <a:schemeClr val="bg1">
                    <a:lumMod val="85000"/>
                  </a:schemeClr>
                </a:solidFill>
              </a:rPr>
              <a:t>Click to edit Master title style</a:t>
            </a:r>
            <a:endParaRPr lang="en-US" sz="2700" dirty="0">
              <a:solidFill>
                <a:schemeClr val="bg1"/>
              </a:solidFill>
              <a:latin typeface="Nunito" pitchFamily="2" charset="77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27E13A1-C250-99D0-D7D4-DCDE7B8634F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7381460" y="2195802"/>
            <a:ext cx="4810539" cy="466219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2390C-BB4D-6211-4692-085E697A53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3425" y="5307772"/>
            <a:ext cx="7618413" cy="12192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94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811A4-A78E-7CDF-6D25-22DBD7B47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823853-ABC1-47C0-79A8-8F5DA3F40A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3FF5E-5565-403C-15BB-59F35547FF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F1BE51-C04B-4CDD-87E5-B50D9C59B3C3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D6DC6-8970-2064-B693-4A324D40F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E8246-101A-E169-C5C9-1F2325631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818DD6-5AA1-4A19-AED0-609D202E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9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3FACD9-65F5-C2F2-CB1D-E5FB529C2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9AD69C-8ACB-4D33-1BCA-9401FA672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A2A70-FA7C-3681-37F7-E55476BC12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F1BE51-C04B-4CDD-87E5-B50D9C59B3C3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F80B4-EA29-D88A-B748-0E8CDAEA6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621BC-F633-D8AC-73A7-460AB68DE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818DD6-5AA1-4A19-AED0-609D202E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89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BAB6D-EE52-4576-BF08-7DBE6ACCD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F71FA-09E2-4EDD-BD62-023F0D0B7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AE81C-3FF8-4FF1-AF25-649F5742B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BE51-C04B-4CDD-87E5-B50D9C59B3C3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8A5CB-7619-4847-A60C-97F42680E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4AA49-EDB6-4434-AEAD-3E53FC452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8DD6-5AA1-4A19-AED0-609D202E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24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75CA7-38F4-4ED6-A904-6081B4D42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296801-75B8-4A4E-A760-C90967DD3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227CB-2558-4729-AC98-1C662DD0F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BE51-C04B-4CDD-87E5-B50D9C59B3C3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81DEA-F94F-447A-A2AB-05482468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31AB7-C49C-4136-9617-08827338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8DD6-5AA1-4A19-AED0-609D202E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9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00831F-1FA3-CF19-8A1C-76A335D36906}"/>
              </a:ext>
            </a:extLst>
          </p:cNvPr>
          <p:cNvSpPr/>
          <p:nvPr/>
        </p:nvSpPr>
        <p:spPr>
          <a:xfrm>
            <a:off x="0" y="5895821"/>
            <a:ext cx="12192000" cy="962179"/>
          </a:xfrm>
          <a:prstGeom prst="rect">
            <a:avLst/>
          </a:prstGeom>
          <a:gradFill flip="none" rotWithShape="1">
            <a:gsLst>
              <a:gs pos="30000">
                <a:srgbClr val="51205E"/>
              </a:gs>
              <a:gs pos="7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2BBF115D-CFAD-D499-8EA5-BCBEBB8C1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0129" y="5998892"/>
            <a:ext cx="2257927" cy="80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4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A5175-9F1F-3643-BD7A-0D166EB99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40867-A08B-2990-3170-1B981282F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895F9-9BBD-B24C-275C-9631F95FA1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F1BE51-C04B-4CDD-87E5-B50D9C59B3C3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F1EB3-31AF-FC91-9556-EB07FF59E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704A6-891D-9531-1DDE-4E3B1E5D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818DD6-5AA1-4A19-AED0-609D202E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6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78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DFDB7-D766-8CBD-F9CF-784E5A5A4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16E24-B282-5D59-CFE4-C27731939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9575A5-C34F-2C6A-7674-26C72B79A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C8AC7-74CE-6F5B-18BC-FD20B28856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D18DC1-9A8B-DF3C-7730-CCD6808FE5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FC2842-BD8A-E0C0-FB2A-4BBDFBA7A1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F1BE51-C04B-4CDD-87E5-B50D9C59B3C3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F54156-5949-42A4-235F-EB589AD2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04E588-9978-AC62-0F02-D2EC1AB4F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818DD6-5AA1-4A19-AED0-609D202E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03013-9C63-4BE3-DEF7-4619F6B4C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99A5F-BF8D-A868-94D0-53950FD0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F1BE51-C04B-4CDD-87E5-B50D9C59B3C3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5EDCDE-C2B4-D1B0-DAA0-87DA91B21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F568F-AF87-0CBC-16DE-0D1193AC6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818DD6-5AA1-4A19-AED0-609D202E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8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2887BC-5DFD-0693-83D8-AEFEF1B304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F1BE51-C04B-4CDD-87E5-B50D9C59B3C3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C2D2CA-5C36-89A8-E9A9-599349F2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B5F69C-1207-9615-D8E2-56192F12D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818DD6-5AA1-4A19-AED0-609D202E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5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B93C7-C0A9-B0B2-2E77-1B67AADD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21397-2BE8-AA6F-06CC-494617776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A2AE62-BAEA-4998-632D-534EF9CCA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F50AF-9EC7-C58F-253A-B9B4660C3D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F1BE51-C04B-4CDD-87E5-B50D9C59B3C3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182B0-E158-2A99-889D-99E5AC4F2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40AC29-7442-DBFA-5E94-B5618A4C3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818DD6-5AA1-4A19-AED0-609D202E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C354C-194B-3E61-CECB-E98AD9B51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97927-FB40-54AB-935C-3CB584872C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4BB97F-35E4-2DAA-278B-62DF60797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EA233-FDF9-4A45-0CE4-AD2034387F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F1BE51-C04B-4CDD-87E5-B50D9C59B3C3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ABBC1-AF86-0E88-91B5-068D9A560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3D8CA-75E9-98A4-0F31-8A490CD28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818DD6-5AA1-4A19-AED0-609D202E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7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F35F70-0F56-6880-5FB8-1B1248C0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CD046-444E-909C-D58A-4A0E61EC8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B6CBE-5E66-7BAA-DD90-4AFF43509D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1BE51-C04B-4CDD-87E5-B50D9C59B3C3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F0078-8D34-9FB3-02E9-CC0F63BE93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E45F1-593A-F025-ABAE-47D8D5D0E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18DD6-5AA1-4A19-AED0-609D202E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8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42593-5CA5-B194-46AF-FECC87DC25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bg2"/>
                </a:solidFill>
              </a:rPr>
              <a:t>MODULE 1 – SLIDES: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Developing Key Partnerships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8A54E0C-0145-1296-56C5-A825A812D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3425" y="5307772"/>
            <a:ext cx="7618413" cy="753981"/>
          </a:xfrm>
        </p:spPr>
        <p:txBody>
          <a:bodyPr/>
          <a:lstStyle/>
          <a:p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Tanya J. Hall, Regional Educator </a:t>
            </a:r>
            <a:b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Purdue Extension Community Development, Purdue University</a:t>
            </a:r>
          </a:p>
        </p:txBody>
      </p:sp>
    </p:spTree>
    <p:extLst>
      <p:ext uri="{BB962C8B-B14F-4D97-AF65-F5344CB8AC3E}">
        <p14:creationId xmlns:p14="http://schemas.microsoft.com/office/powerpoint/2010/main" val="1934198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ACD8-9760-4570-9ED1-2F3731A7DBA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9113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Identification of Workforce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DD2B4-0ADC-4D6F-8AA9-17C66B69763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9113" y="1825625"/>
            <a:ext cx="10515600" cy="4351338"/>
          </a:xfrm>
        </p:spPr>
        <p:txBody>
          <a:bodyPr/>
          <a:lstStyle/>
          <a:p>
            <a:r>
              <a:rPr lang="en-US" dirty="0"/>
              <a:t>Use the slide deck for this module</a:t>
            </a:r>
          </a:p>
          <a:p>
            <a:r>
              <a:rPr lang="en-US" dirty="0"/>
              <a:t>Note that this meeting could only focus on convening the task force and save the data review for the next meeting. OR they can be combined into one meeting. </a:t>
            </a:r>
          </a:p>
        </p:txBody>
      </p:sp>
    </p:spTree>
    <p:extLst>
      <p:ext uri="{BB962C8B-B14F-4D97-AF65-F5344CB8AC3E}">
        <p14:creationId xmlns:p14="http://schemas.microsoft.com/office/powerpoint/2010/main" val="2900954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23DB6-185A-499C-895F-9CAC8CFE314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2366" y="42055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B7C3C-0C48-470C-B2BB-DA964499946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02366" y="1746113"/>
            <a:ext cx="10515600" cy="2335558"/>
          </a:xfrm>
        </p:spPr>
        <p:txBody>
          <a:bodyPr/>
          <a:lstStyle/>
          <a:p>
            <a:r>
              <a:rPr lang="en-US" dirty="0"/>
              <a:t>How will we work together?</a:t>
            </a:r>
          </a:p>
          <a:p>
            <a:r>
              <a:rPr lang="en-US" dirty="0"/>
              <a:t>Logistics – meeting locations, roles, expectations</a:t>
            </a:r>
          </a:p>
          <a:p>
            <a:r>
              <a:rPr lang="en-US" dirty="0"/>
              <a:t>Action items</a:t>
            </a:r>
          </a:p>
        </p:txBody>
      </p:sp>
    </p:spTree>
    <p:extLst>
      <p:ext uri="{BB962C8B-B14F-4D97-AF65-F5344CB8AC3E}">
        <p14:creationId xmlns:p14="http://schemas.microsoft.com/office/powerpoint/2010/main" val="376863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AA9BE-4527-49DD-A29E-97E06863B3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23400" y="483704"/>
            <a:ext cx="7039450" cy="765175"/>
          </a:xfrm>
        </p:spPr>
        <p:txBody>
          <a:bodyPr anchor="t">
            <a:no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+mn-lt"/>
              </a:rPr>
              <a:t>Note to the Extension Professional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DFE1B-A941-4A9A-946D-DADC936E683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6104" y="1802878"/>
            <a:ext cx="7136295" cy="4333846"/>
          </a:xfrm>
        </p:spPr>
        <p:txBody>
          <a:bodyPr>
            <a:normAutofit/>
          </a:bodyPr>
          <a:lstStyle/>
          <a:p>
            <a:r>
              <a:rPr lang="en-US" sz="2000" dirty="0"/>
              <a:t>During this initial meeting of the task force, you want to cover the following:</a:t>
            </a:r>
          </a:p>
          <a:p>
            <a:pPr lvl="1"/>
            <a:r>
              <a:rPr lang="en-US" sz="2000" dirty="0"/>
              <a:t>Workforce development environmental scan – your results (in aggregate form) – affirm with the group</a:t>
            </a:r>
          </a:p>
          <a:p>
            <a:pPr lvl="1"/>
            <a:r>
              <a:rPr lang="en-US" sz="2000" dirty="0"/>
              <a:t>Identification of key partners – are there others that should be part of the group?</a:t>
            </a:r>
          </a:p>
          <a:p>
            <a:pPr lvl="1"/>
            <a:r>
              <a:rPr lang="en-US" sz="2000" dirty="0"/>
              <a:t>Experiences of job seekers </a:t>
            </a:r>
          </a:p>
          <a:p>
            <a:pPr lvl="1"/>
            <a:r>
              <a:rPr lang="en-US" sz="2000" dirty="0"/>
              <a:t>Overview of workforce development 101 (if needed)</a:t>
            </a:r>
          </a:p>
          <a:p>
            <a:r>
              <a:rPr lang="en-US" sz="2000" dirty="0"/>
              <a:t>How will the group work together? Group expectations?</a:t>
            </a:r>
          </a:p>
          <a:p>
            <a:r>
              <a:rPr lang="en-US" sz="2000" dirty="0"/>
              <a:t>Meeting logistics – frequency, purpose, etc.</a:t>
            </a:r>
          </a:p>
          <a:p>
            <a:r>
              <a:rPr lang="en-US" sz="2000" dirty="0"/>
              <a:t>Outline of the work being undertaken by the group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72288C-4077-44E5-C382-BB4FC55463F8}"/>
              </a:ext>
            </a:extLst>
          </p:cNvPr>
          <p:cNvSpPr txBox="1"/>
          <p:nvPr/>
        </p:nvSpPr>
        <p:spPr>
          <a:xfrm>
            <a:off x="523400" y="1121121"/>
            <a:ext cx="1114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This </a:t>
            </a:r>
            <a:r>
              <a:rPr lang="en-US" sz="2200" b="1" dirty="0" err="1"/>
              <a:t>powerpoint</a:t>
            </a:r>
            <a:r>
              <a:rPr lang="en-US" sz="2200" b="1" dirty="0"/>
              <a:t> is meant to be altered to fit the needs of your county/region and task force.</a:t>
            </a:r>
          </a:p>
          <a:p>
            <a:endParaRPr lang="en-US" sz="2200" dirty="0"/>
          </a:p>
        </p:txBody>
      </p:sp>
      <p:pic>
        <p:nvPicPr>
          <p:cNvPr id="12" name="Graphic 11" descr="Presentation with checklist with solid fill">
            <a:extLst>
              <a:ext uri="{FF2B5EF4-FFF2-40B4-BE49-F238E27FC236}">
                <a16:creationId xmlns:a16="http://schemas.microsoft.com/office/drawing/2014/main" id="{080C5309-798F-CD6C-7C67-02A71C9E3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03766" y="1480899"/>
            <a:ext cx="3896201" cy="389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063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CB65E-7EED-44CC-9944-56D665C36C1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041400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  <a:latin typeface="+mn-lt"/>
              </a:rPr>
              <a:t>Key Partnerships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C9F112-4AB6-4120-A6A1-09D7E3305BE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97496" y="2849217"/>
            <a:ext cx="9144000" cy="214208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XXXXXX County/Region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97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FEF6-919E-4A9F-9385-D840EA38B21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95130" y="500062"/>
            <a:ext cx="1060174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+mn-lt"/>
              </a:rPr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0973-26C0-4623-BEE6-0C12F5D0EB9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95130" y="1825625"/>
            <a:ext cx="10601740" cy="2044010"/>
          </a:xfrm>
        </p:spPr>
        <p:txBody>
          <a:bodyPr>
            <a:normAutofit/>
          </a:bodyPr>
          <a:lstStyle/>
          <a:p>
            <a:r>
              <a:rPr lang="en-US" sz="3200" dirty="0"/>
              <a:t>Introductions</a:t>
            </a:r>
          </a:p>
          <a:p>
            <a:r>
              <a:rPr lang="en-US" sz="3200" dirty="0"/>
              <a:t>Purpose of the task force</a:t>
            </a:r>
          </a:p>
          <a:p>
            <a:r>
              <a:rPr lang="en-US" sz="3200" dirty="0"/>
              <a:t>Overview of the work at hand</a:t>
            </a:r>
          </a:p>
        </p:txBody>
      </p:sp>
    </p:spTree>
    <p:extLst>
      <p:ext uri="{BB962C8B-B14F-4D97-AF65-F5344CB8AC3E}">
        <p14:creationId xmlns:p14="http://schemas.microsoft.com/office/powerpoint/2010/main" val="2704869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44B03-2297-486B-BB60-4FEB2265D50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25826" y="677172"/>
            <a:ext cx="9740348" cy="4708525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u="sng" dirty="0">
                <a:solidFill>
                  <a:schemeClr val="accent2"/>
                </a:solidFill>
                <a:latin typeface="+mn-lt"/>
              </a:rPr>
              <a:t>Partnerships</a:t>
            </a:r>
            <a:r>
              <a:rPr lang="en-US" sz="3600" b="1" dirty="0">
                <a:latin typeface="+mn-lt"/>
              </a:rPr>
              <a:t> allow for a robust array of training programs to exist, especially in rural communities where resources are limited and efficiencies in upskilling the existing labor force is critical. </a:t>
            </a:r>
          </a:p>
        </p:txBody>
      </p:sp>
    </p:spTree>
    <p:extLst>
      <p:ext uri="{BB962C8B-B14F-4D97-AF65-F5344CB8AC3E}">
        <p14:creationId xmlns:p14="http://schemas.microsoft.com/office/powerpoint/2010/main" val="3893978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F27AA42-5D91-4095-8C2B-81E3527E3B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1173195"/>
              </p:ext>
            </p:extLst>
          </p:nvPr>
        </p:nvGraphicFramePr>
        <p:xfrm>
          <a:off x="1315587" y="1874418"/>
          <a:ext cx="10836656" cy="4572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00E2B31-0A8A-4EA3-AF53-B9D2FBF9AF20}"/>
              </a:ext>
            </a:extLst>
          </p:cNvPr>
          <p:cNvSpPr txBox="1"/>
          <p:nvPr/>
        </p:nvSpPr>
        <p:spPr>
          <a:xfrm>
            <a:off x="283464" y="321674"/>
            <a:ext cx="2669915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State Funding &amp;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Pipeline training grants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Incumbent worker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Youth employment programs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70D16B-3B7A-4105-BB84-EDBDB0916DC5}"/>
              </a:ext>
            </a:extLst>
          </p:cNvPr>
          <p:cNvSpPr txBox="1"/>
          <p:nvPr/>
        </p:nvSpPr>
        <p:spPr>
          <a:xfrm>
            <a:off x="8442960" y="321674"/>
            <a:ext cx="3465576" cy="255454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Federal Funding &amp; Programs: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WIOA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Perkins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Wagner-</a:t>
            </a:r>
            <a:r>
              <a:rPr lang="en-US" sz="1600" dirty="0" err="1"/>
              <a:t>Peyser</a:t>
            </a:r>
            <a:r>
              <a:rPr lang="en-US" sz="1600" dirty="0"/>
              <a:t> 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SNAP E&amp;T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TANF Employment &amp;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Rehabilitation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USDOL Employment and training administration grants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952224-779A-4A8C-8E80-2129AA7904A2}"/>
              </a:ext>
            </a:extLst>
          </p:cNvPr>
          <p:cNvSpPr txBox="1"/>
          <p:nvPr/>
        </p:nvSpPr>
        <p:spPr>
          <a:xfrm rot="5400000">
            <a:off x="1418366" y="555104"/>
            <a:ext cx="400110" cy="26699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en-US" sz="1400" dirty="0"/>
              <a:t>State Laws, Rules, Policies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869155-6A13-4226-822D-9955157654D8}"/>
              </a:ext>
            </a:extLst>
          </p:cNvPr>
          <p:cNvSpPr txBox="1"/>
          <p:nvPr/>
        </p:nvSpPr>
        <p:spPr>
          <a:xfrm>
            <a:off x="201168" y="6446520"/>
            <a:ext cx="4672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Adapted from Snyder, 2021</a:t>
            </a:r>
          </a:p>
        </p:txBody>
      </p:sp>
    </p:spTree>
    <p:extLst>
      <p:ext uri="{BB962C8B-B14F-4D97-AF65-F5344CB8AC3E}">
        <p14:creationId xmlns:p14="http://schemas.microsoft.com/office/powerpoint/2010/main" val="293259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B626B-84AA-4A95-96E6-203DEAFAD53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52415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Environmental Scan – Workforce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49D79-8364-4F3D-8DDF-457CEBF0B1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984651"/>
            <a:ext cx="10515600" cy="3236913"/>
          </a:xfrm>
        </p:spPr>
        <p:txBody>
          <a:bodyPr>
            <a:normAutofit/>
          </a:bodyPr>
          <a:lstStyle/>
          <a:p>
            <a:r>
              <a:rPr lang="en-US" dirty="0"/>
              <a:t>State workforce agency</a:t>
            </a:r>
          </a:p>
          <a:p>
            <a:pPr>
              <a:spcBef>
                <a:spcPts val="1600"/>
              </a:spcBef>
            </a:pPr>
            <a:r>
              <a:rPr lang="en-US" dirty="0"/>
              <a:t>Workforce development board that covers the region</a:t>
            </a:r>
          </a:p>
          <a:p>
            <a:pPr lvl="1"/>
            <a:r>
              <a:rPr lang="en-US" dirty="0"/>
              <a:t>Board members</a:t>
            </a:r>
          </a:p>
          <a:p>
            <a:pPr lvl="1"/>
            <a:r>
              <a:rPr lang="en-US" dirty="0"/>
              <a:t>Workforce development plan</a:t>
            </a:r>
          </a:p>
          <a:p>
            <a:pPr lvl="1"/>
            <a:r>
              <a:rPr lang="en-US" dirty="0"/>
              <a:t>Prioritized sectors</a:t>
            </a:r>
          </a:p>
          <a:p>
            <a:pPr lvl="1"/>
            <a:r>
              <a:rPr lang="en-US" dirty="0"/>
              <a:t>Identification of high-demand pathways – implementation status?</a:t>
            </a:r>
          </a:p>
        </p:txBody>
      </p:sp>
    </p:spTree>
    <p:extLst>
      <p:ext uri="{BB962C8B-B14F-4D97-AF65-F5344CB8AC3E}">
        <p14:creationId xmlns:p14="http://schemas.microsoft.com/office/powerpoint/2010/main" val="339541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8237E-F655-4EE0-9BCD-6044D70E517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Local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E89C2-9C0A-49BB-9B0A-B6F83995CB0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544914"/>
            <a:ext cx="10515600" cy="4351338"/>
          </a:xfrm>
        </p:spPr>
        <p:txBody>
          <a:bodyPr/>
          <a:lstStyle/>
          <a:p>
            <a:r>
              <a:rPr lang="en-US" dirty="0"/>
              <a:t>Results from Strawman Guide of Potential Community Partners and Community Network assessment</a:t>
            </a:r>
          </a:p>
          <a:p>
            <a:pPr lvl="1"/>
            <a:r>
              <a:rPr lang="en-US" dirty="0"/>
              <a:t>Education</a:t>
            </a:r>
          </a:p>
          <a:p>
            <a:pPr lvl="1"/>
            <a:r>
              <a:rPr lang="en-US" dirty="0"/>
              <a:t>Business</a:t>
            </a:r>
          </a:p>
          <a:p>
            <a:pPr lvl="1"/>
            <a:r>
              <a:rPr lang="en-US" dirty="0"/>
              <a:t>Community Partners</a:t>
            </a:r>
          </a:p>
          <a:p>
            <a:pPr lvl="1"/>
            <a:r>
              <a:rPr lang="en-US" dirty="0"/>
              <a:t>Potential Key Influencers</a:t>
            </a:r>
          </a:p>
          <a:p>
            <a:pPr lvl="1"/>
            <a:r>
              <a:rPr lang="en-US" dirty="0"/>
              <a:t>Level of engagement across these sectors/organizations (aggregated results)</a:t>
            </a:r>
          </a:p>
          <a:p>
            <a:pPr>
              <a:spcBef>
                <a:spcPts val="1600"/>
              </a:spcBef>
            </a:pPr>
            <a:r>
              <a:rPr lang="en-US" dirty="0"/>
              <a:t>Are we missing other important voices/groups that should be involved in the task force? </a:t>
            </a:r>
          </a:p>
        </p:txBody>
      </p:sp>
    </p:spTree>
    <p:extLst>
      <p:ext uri="{BB962C8B-B14F-4D97-AF65-F5344CB8AC3E}">
        <p14:creationId xmlns:p14="http://schemas.microsoft.com/office/powerpoint/2010/main" val="1347066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46E7A-3B2B-4DB6-8D65-12A0D54668B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444637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Job Seeker/Employed Worker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3C5C1-79C2-4065-915C-1CAD2CEB94B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770200"/>
            <a:ext cx="10515600" cy="2894565"/>
          </a:xfrm>
        </p:spPr>
        <p:txBody>
          <a:bodyPr/>
          <a:lstStyle/>
          <a:p>
            <a:r>
              <a:rPr lang="en-US" dirty="0"/>
              <a:t>Review the experiences of participants</a:t>
            </a:r>
          </a:p>
          <a:p>
            <a:pPr lvl="1"/>
            <a:r>
              <a:rPr lang="en-US" dirty="0"/>
              <a:t>Key touchpoints within the community/region</a:t>
            </a:r>
          </a:p>
          <a:p>
            <a:pPr lvl="1"/>
            <a:r>
              <a:rPr lang="en-US" dirty="0"/>
              <a:t>Challenges</a:t>
            </a:r>
          </a:p>
          <a:p>
            <a:pPr lvl="1"/>
            <a:r>
              <a:rPr lang="en-US" dirty="0"/>
              <a:t>Opportunities</a:t>
            </a:r>
          </a:p>
        </p:txBody>
      </p:sp>
    </p:spTree>
    <p:extLst>
      <p:ext uri="{BB962C8B-B14F-4D97-AF65-F5344CB8AC3E}">
        <p14:creationId xmlns:p14="http://schemas.microsoft.com/office/powerpoint/2010/main" val="235257399"/>
      </p:ext>
    </p:extLst>
  </p:cSld>
  <p:clrMapOvr>
    <a:masterClrMapping/>
  </p:clrMapOvr>
</p:sld>
</file>

<file path=ppt/theme/theme1.xml><?xml version="1.0" encoding="utf-8"?>
<a:theme xmlns:a="http://schemas.openxmlformats.org/drawingml/2006/main" name="FWD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1205E"/>
      </a:accent1>
      <a:accent2>
        <a:srgbClr val="81943A"/>
      </a:accent2>
      <a:accent3>
        <a:srgbClr val="5B6970"/>
      </a:accent3>
      <a:accent4>
        <a:srgbClr val="9CA4A8"/>
      </a:accent4>
      <a:accent5>
        <a:srgbClr val="96729F"/>
      </a:accent5>
      <a:accent6>
        <a:srgbClr val="B3BF8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WD Theme" id="{D4B030BD-951B-B640-87D6-4446BD84CBDA}" vid="{5B1D4CAB-5B88-FE43-847E-6CA7618823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11FD9389A471489054F56EFBA6B991" ma:contentTypeVersion="13" ma:contentTypeDescription="Create a new document." ma:contentTypeScope="" ma:versionID="5921d9df1f76f31ec4f2d309b3bfe7d8">
  <xsd:schema xmlns:xsd="http://www.w3.org/2001/XMLSchema" xmlns:xs="http://www.w3.org/2001/XMLSchema" xmlns:p="http://schemas.microsoft.com/office/2006/metadata/properties" xmlns:ns2="c3e9257f-e204-489e-89c4-5d4b4a69fe4c" xmlns:ns3="0a262647-affb-483b-9f49-d9e00c3c6f87" targetNamespace="http://schemas.microsoft.com/office/2006/metadata/properties" ma:root="true" ma:fieldsID="c499a401d6335c3c943d08a03fb533c7" ns2:_="" ns3:_="">
    <xsd:import namespace="c3e9257f-e204-489e-89c4-5d4b4a69fe4c"/>
    <xsd:import namespace="0a262647-affb-483b-9f49-d9e00c3c6f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e9257f-e204-489e-89c4-5d4b4a69fe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262647-affb-483b-9f49-d9e00c3c6f8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95AF79-D911-4581-B8BE-3970E5D44F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C76101-34A2-4D88-97E3-E46E1CA0A9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e9257f-e204-489e-89c4-5d4b4a69fe4c"/>
    <ds:schemaRef ds:uri="0a262647-affb-483b-9f49-d9e00c3c6f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078440-272A-447C-9462-02B795EA295E}">
  <ds:schemaRefs>
    <ds:schemaRef ds:uri="http://purl.org/dc/dcmitype/"/>
    <ds:schemaRef ds:uri="c3e9257f-e204-489e-89c4-5d4b4a69fe4c"/>
    <ds:schemaRef ds:uri="http://schemas.microsoft.com/office/infopath/2007/PartnerControls"/>
    <ds:schemaRef ds:uri="0a262647-affb-483b-9f49-d9e00c3c6f87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FWD Theme</Template>
  <TotalTime>1486</TotalTime>
  <Words>530</Words>
  <Application>Microsoft Office PowerPoint</Application>
  <PresentationFormat>Widescreen</PresentationFormat>
  <Paragraphs>75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Nunito</vt:lpstr>
      <vt:lpstr>FWD Theme</vt:lpstr>
      <vt:lpstr>MODULE 1 – SLIDES: Developing Key Partnerships</vt:lpstr>
      <vt:lpstr>Note to the Extension Professional</vt:lpstr>
      <vt:lpstr>Key Partnerships</vt:lpstr>
      <vt:lpstr>Welcome</vt:lpstr>
      <vt:lpstr>Partnerships allow for a robust array of training programs to exist, especially in rural communities where resources are limited and efficiencies in upskilling the existing labor force is critical. </vt:lpstr>
      <vt:lpstr>PowerPoint Presentation</vt:lpstr>
      <vt:lpstr>Environmental Scan – Workforce Development</vt:lpstr>
      <vt:lpstr>Local Partners</vt:lpstr>
      <vt:lpstr>Job Seeker/Employed Worker Experience</vt:lpstr>
      <vt:lpstr>Identification of Workforce Needs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Sheila</dc:creator>
  <cp:lastModifiedBy>Breidenbach, Mary A.</cp:lastModifiedBy>
  <cp:revision>11</cp:revision>
  <dcterms:created xsi:type="dcterms:W3CDTF">2021-08-16T13:58:33Z</dcterms:created>
  <dcterms:modified xsi:type="dcterms:W3CDTF">2024-02-13T16:30:10Z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0x010100D511FD9389A471489054F56EFBA6B991</vt:lpwstr>
  </property>
  <property fmtid="{D5CDD505-2E9C-101B-9397-08002B2CF9AE}" pid="3" name="MSIP_Label_4044bd30-2ed7-4c9d-9d12-46200872a97b_Enabled">
    <vt:lpwstr>true</vt:lpwstr>
  </property>
  <property fmtid="{D5CDD505-2E9C-101B-9397-08002B2CF9AE}" pid="4" name="MSIP_Label_4044bd30-2ed7-4c9d-9d12-46200872a97b_SetDate">
    <vt:lpwstr>2024-02-13T16:30:10Z</vt:lpwstr>
  </property>
  <property fmtid="{D5CDD505-2E9C-101B-9397-08002B2CF9AE}" pid="5" name="MSIP_Label_4044bd30-2ed7-4c9d-9d12-46200872a97b_Method">
    <vt:lpwstr>Standard</vt:lpwstr>
  </property>
  <property fmtid="{D5CDD505-2E9C-101B-9397-08002B2CF9AE}" pid="6" name="MSIP_Label_4044bd30-2ed7-4c9d-9d12-46200872a97b_Name">
    <vt:lpwstr>defa4170-0d19-0005-0004-bc88714345d2</vt:lpwstr>
  </property>
  <property fmtid="{D5CDD505-2E9C-101B-9397-08002B2CF9AE}" pid="7" name="MSIP_Label_4044bd30-2ed7-4c9d-9d12-46200872a97b_SiteId">
    <vt:lpwstr>4130bd39-7c53-419c-b1e5-8758d6d63f21</vt:lpwstr>
  </property>
  <property fmtid="{D5CDD505-2E9C-101B-9397-08002B2CF9AE}" pid="8" name="MSIP_Label_4044bd30-2ed7-4c9d-9d12-46200872a97b_ActionId">
    <vt:lpwstr>3ce18116-6b8d-470c-a66a-ca6ae45869f7</vt:lpwstr>
  </property>
  <property fmtid="{D5CDD505-2E9C-101B-9397-08002B2CF9AE}" pid="9" name="MSIP_Label_4044bd30-2ed7-4c9d-9d12-46200872a97b_ContentBits">
    <vt:lpwstr>0</vt:lpwstr>
  </property>
</Properties>
</file>