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notesMasterIdLst>
    <p:notesMasterId r:id="rId98"/>
  </p:notesMasterIdLst>
  <p:handoutMasterIdLst>
    <p:handoutMasterId r:id="rId99"/>
  </p:handoutMasterIdLst>
  <p:sldIdLst>
    <p:sldId id="256" r:id="rId2"/>
    <p:sldId id="660" r:id="rId3"/>
    <p:sldId id="659" r:id="rId4"/>
    <p:sldId id="658" r:id="rId5"/>
    <p:sldId id="661" r:id="rId6"/>
    <p:sldId id="662" r:id="rId7"/>
    <p:sldId id="663" r:id="rId8"/>
    <p:sldId id="664" r:id="rId9"/>
    <p:sldId id="665" r:id="rId10"/>
    <p:sldId id="666" r:id="rId11"/>
    <p:sldId id="614" r:id="rId12"/>
    <p:sldId id="617" r:id="rId13"/>
    <p:sldId id="629" r:id="rId14"/>
    <p:sldId id="623" r:id="rId15"/>
    <p:sldId id="637" r:id="rId16"/>
    <p:sldId id="638" r:id="rId17"/>
    <p:sldId id="630" r:id="rId18"/>
    <p:sldId id="632" r:id="rId19"/>
    <p:sldId id="633" r:id="rId20"/>
    <p:sldId id="631" r:id="rId21"/>
    <p:sldId id="625" r:id="rId22"/>
    <p:sldId id="644" r:id="rId23"/>
    <p:sldId id="538" r:id="rId24"/>
    <p:sldId id="655" r:id="rId25"/>
    <p:sldId id="640" r:id="rId26"/>
    <p:sldId id="587" r:id="rId27"/>
    <p:sldId id="588" r:id="rId28"/>
    <p:sldId id="589" r:id="rId29"/>
    <p:sldId id="590" r:id="rId30"/>
    <p:sldId id="530" r:id="rId31"/>
    <p:sldId id="539" r:id="rId32"/>
    <p:sldId id="531" r:id="rId33"/>
    <p:sldId id="541" r:id="rId34"/>
    <p:sldId id="542" r:id="rId35"/>
    <p:sldId id="543" r:id="rId36"/>
    <p:sldId id="544" r:id="rId37"/>
    <p:sldId id="604" r:id="rId38"/>
    <p:sldId id="545" r:id="rId39"/>
    <p:sldId id="546" r:id="rId40"/>
    <p:sldId id="547" r:id="rId41"/>
    <p:sldId id="548" r:id="rId42"/>
    <p:sldId id="578" r:id="rId43"/>
    <p:sldId id="550" r:id="rId44"/>
    <p:sldId id="600" r:id="rId45"/>
    <p:sldId id="551" r:id="rId46"/>
    <p:sldId id="552" r:id="rId47"/>
    <p:sldId id="656" r:id="rId48"/>
    <p:sldId id="641" r:id="rId49"/>
    <p:sldId id="636" r:id="rId50"/>
    <p:sldId id="579" r:id="rId51"/>
    <p:sldId id="580" r:id="rId52"/>
    <p:sldId id="581" r:id="rId53"/>
    <p:sldId id="582" r:id="rId54"/>
    <p:sldId id="583" r:id="rId55"/>
    <p:sldId id="584" r:id="rId56"/>
    <p:sldId id="555" r:id="rId57"/>
    <p:sldId id="652" r:id="rId58"/>
    <p:sldId id="653" r:id="rId59"/>
    <p:sldId id="651" r:id="rId60"/>
    <p:sldId id="594" r:id="rId61"/>
    <p:sldId id="595" r:id="rId62"/>
    <p:sldId id="593" r:id="rId63"/>
    <p:sldId id="558" r:id="rId64"/>
    <p:sldId id="608" r:id="rId65"/>
    <p:sldId id="573" r:id="rId66"/>
    <p:sldId id="574" r:id="rId67"/>
    <p:sldId id="575" r:id="rId68"/>
    <p:sldId id="576" r:id="rId69"/>
    <p:sldId id="577" r:id="rId70"/>
    <p:sldId id="559" r:id="rId71"/>
    <p:sldId id="585" r:id="rId72"/>
    <p:sldId id="561" r:id="rId73"/>
    <p:sldId id="562" r:id="rId74"/>
    <p:sldId id="563" r:id="rId75"/>
    <p:sldId id="591" r:id="rId76"/>
    <p:sldId id="564" r:id="rId77"/>
    <p:sldId id="566" r:id="rId78"/>
    <p:sldId id="649" r:id="rId79"/>
    <p:sldId id="646" r:id="rId80"/>
    <p:sldId id="647" r:id="rId81"/>
    <p:sldId id="648" r:id="rId82"/>
    <p:sldId id="645" r:id="rId83"/>
    <p:sldId id="568" r:id="rId84"/>
    <p:sldId id="569" r:id="rId85"/>
    <p:sldId id="643" r:id="rId86"/>
    <p:sldId id="572" r:id="rId87"/>
    <p:sldId id="570" r:id="rId88"/>
    <p:sldId id="596" r:id="rId89"/>
    <p:sldId id="597" r:id="rId90"/>
    <p:sldId id="598" r:id="rId91"/>
    <p:sldId id="610" r:id="rId92"/>
    <p:sldId id="635" r:id="rId93"/>
    <p:sldId id="634" r:id="rId94"/>
    <p:sldId id="650" r:id="rId95"/>
    <p:sldId id="599" r:id="rId96"/>
    <p:sldId id="657" r:id="rId9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2825E48-124B-49A4-8D2F-4DDF9046115F}">
          <p14:sldIdLst>
            <p14:sldId id="256"/>
            <p14:sldId id="660"/>
            <p14:sldId id="659"/>
            <p14:sldId id="658"/>
            <p14:sldId id="661"/>
            <p14:sldId id="662"/>
            <p14:sldId id="663"/>
            <p14:sldId id="664"/>
            <p14:sldId id="665"/>
            <p14:sldId id="666"/>
            <p14:sldId id="614"/>
            <p14:sldId id="617"/>
            <p14:sldId id="629"/>
            <p14:sldId id="623"/>
            <p14:sldId id="637"/>
            <p14:sldId id="638"/>
            <p14:sldId id="630"/>
            <p14:sldId id="632"/>
            <p14:sldId id="633"/>
            <p14:sldId id="631"/>
            <p14:sldId id="625"/>
            <p14:sldId id="644"/>
            <p14:sldId id="538"/>
            <p14:sldId id="655"/>
            <p14:sldId id="640"/>
            <p14:sldId id="587"/>
            <p14:sldId id="588"/>
            <p14:sldId id="589"/>
            <p14:sldId id="590"/>
            <p14:sldId id="530"/>
            <p14:sldId id="539"/>
            <p14:sldId id="531"/>
            <p14:sldId id="541"/>
            <p14:sldId id="542"/>
            <p14:sldId id="543"/>
            <p14:sldId id="544"/>
            <p14:sldId id="604"/>
            <p14:sldId id="545"/>
            <p14:sldId id="546"/>
            <p14:sldId id="547"/>
            <p14:sldId id="548"/>
            <p14:sldId id="578"/>
            <p14:sldId id="550"/>
            <p14:sldId id="600"/>
            <p14:sldId id="551"/>
            <p14:sldId id="552"/>
            <p14:sldId id="656"/>
            <p14:sldId id="641"/>
            <p14:sldId id="636"/>
            <p14:sldId id="579"/>
            <p14:sldId id="580"/>
            <p14:sldId id="581"/>
            <p14:sldId id="582"/>
            <p14:sldId id="583"/>
            <p14:sldId id="584"/>
            <p14:sldId id="555"/>
            <p14:sldId id="652"/>
            <p14:sldId id="653"/>
            <p14:sldId id="651"/>
            <p14:sldId id="594"/>
            <p14:sldId id="595"/>
            <p14:sldId id="593"/>
            <p14:sldId id="558"/>
            <p14:sldId id="608"/>
            <p14:sldId id="573"/>
            <p14:sldId id="574"/>
            <p14:sldId id="575"/>
            <p14:sldId id="576"/>
            <p14:sldId id="577"/>
            <p14:sldId id="559"/>
            <p14:sldId id="585"/>
            <p14:sldId id="561"/>
            <p14:sldId id="562"/>
            <p14:sldId id="563"/>
            <p14:sldId id="591"/>
            <p14:sldId id="564"/>
            <p14:sldId id="566"/>
            <p14:sldId id="649"/>
            <p14:sldId id="646"/>
            <p14:sldId id="647"/>
            <p14:sldId id="648"/>
            <p14:sldId id="645"/>
            <p14:sldId id="568"/>
            <p14:sldId id="569"/>
            <p14:sldId id="643"/>
            <p14:sldId id="572"/>
            <p14:sldId id="570"/>
            <p14:sldId id="596"/>
            <p14:sldId id="597"/>
            <p14:sldId id="598"/>
            <p14:sldId id="610"/>
            <p14:sldId id="635"/>
            <p14:sldId id="634"/>
            <p14:sldId id="650"/>
            <p14:sldId id="599"/>
            <p14:sldId id="6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Mark" initials="WM" lastIdx="1" clrIdx="0">
    <p:extLst>
      <p:ext uri="{19B8F6BF-5375-455C-9EA6-DF929625EA0E}">
        <p15:presenceInfo xmlns:p15="http://schemas.microsoft.com/office/powerpoint/2012/main" userId="S-1-5-21-2000478354-261478967-682003330-64542" providerId="AD"/>
      </p:ext>
    </p:extLst>
  </p:cmAuthor>
  <p:cmAuthor id="2" name="Sheila Martin" initials="SM" lastIdx="5" clrIdx="1">
    <p:extLst>
      <p:ext uri="{19B8F6BF-5375-455C-9EA6-DF929625EA0E}">
        <p15:presenceInfo xmlns:p15="http://schemas.microsoft.com/office/powerpoint/2012/main" userId="7fc7412e6094cd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2D"/>
    <a:srgbClr val="51205E"/>
    <a:srgbClr val="81953A"/>
    <a:srgbClr val="B39CC6"/>
    <a:srgbClr val="835497"/>
    <a:srgbClr val="CBC9DB"/>
    <a:srgbClr val="A494C6"/>
    <a:srgbClr val="85339B"/>
    <a:srgbClr val="69901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autoAdjust="0"/>
    <p:restoredTop sz="61025" autoAdjust="0"/>
  </p:normalViewPr>
  <p:slideViewPr>
    <p:cSldViewPr snapToGrid="0">
      <p:cViewPr varScale="1">
        <p:scale>
          <a:sx n="87" d="100"/>
          <a:sy n="87" d="100"/>
        </p:scale>
        <p:origin x="72" y="448"/>
      </p:cViewPr>
      <p:guideLst>
        <p:guide orient="horz" pos="2160"/>
        <p:guide pos="3840"/>
      </p:guideLst>
    </p:cSldViewPr>
  </p:slideViewPr>
  <p:notesTextViewPr>
    <p:cViewPr>
      <p:scale>
        <a:sx n="100" d="100"/>
        <a:sy n="100" d="100"/>
      </p:scale>
      <p:origin x="0" y="0"/>
    </p:cViewPr>
  </p:notesTextViewPr>
  <p:sorterViewPr>
    <p:cViewPr>
      <p:scale>
        <a:sx n="146" d="100"/>
        <a:sy n="146" d="100"/>
      </p:scale>
      <p:origin x="0" y="-178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C736A-CD91-4118-801F-8488B2DB08F4}"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en-US"/>
        </a:p>
      </dgm:t>
    </dgm:pt>
    <dgm:pt modelId="{829CCEF3-43ED-48F8-8692-03E84985C32D}">
      <dgm:prSet phldrT="[Text]"/>
      <dgm:spPr>
        <a:solidFill>
          <a:schemeClr val="accent4">
            <a:lumMod val="40000"/>
            <a:lumOff val="60000"/>
          </a:schemeClr>
        </a:solidFill>
        <a:ln>
          <a:solidFill>
            <a:schemeClr val="tx1"/>
          </a:solidFill>
        </a:ln>
      </dgm:spPr>
      <dgm:t>
        <a:bodyPr/>
        <a:lstStyle/>
        <a:p>
          <a:r>
            <a:rPr lang="en-US" b="1" dirty="0">
              <a:solidFill>
                <a:schemeClr val="tx1"/>
              </a:solidFill>
            </a:rPr>
            <a:t>U.S. Bureau of Labor Statistics (</a:t>
          </a:r>
          <a:r>
            <a:rPr lang="en-US" b="1" dirty="0" err="1">
              <a:solidFill>
                <a:schemeClr val="tx1"/>
              </a:solidFill>
            </a:rPr>
            <a:t>DoL</a:t>
          </a:r>
          <a:r>
            <a:rPr lang="en-US" b="1" dirty="0">
              <a:solidFill>
                <a:schemeClr val="tx1"/>
              </a:solidFill>
            </a:rPr>
            <a:t>)</a:t>
          </a:r>
        </a:p>
      </dgm:t>
    </dgm:pt>
    <dgm:pt modelId="{11CA4822-29A6-41DA-BE4D-191325725E13}" type="parTrans" cxnId="{4B60A7CB-FF3F-44E6-9C82-AE5A59AE2E60}">
      <dgm:prSet/>
      <dgm:spPr/>
      <dgm:t>
        <a:bodyPr/>
        <a:lstStyle/>
        <a:p>
          <a:endParaRPr lang="en-US"/>
        </a:p>
      </dgm:t>
    </dgm:pt>
    <dgm:pt modelId="{1A521EC4-1E59-4922-A926-D0AB7B34F2E9}" type="sibTrans" cxnId="{4B60A7CB-FF3F-44E6-9C82-AE5A59AE2E60}">
      <dgm:prSet/>
      <dgm:spPr/>
      <dgm:t>
        <a:bodyPr/>
        <a:lstStyle/>
        <a:p>
          <a:endParaRPr lang="en-US"/>
        </a:p>
      </dgm:t>
    </dgm:pt>
    <dgm:pt modelId="{6E70F7ED-A18F-4781-ACD5-2A4E944A60DE}">
      <dgm:prSet phldrT="[Text]"/>
      <dgm:spPr>
        <a:solidFill>
          <a:schemeClr val="accent2">
            <a:lumMod val="20000"/>
            <a:lumOff val="80000"/>
          </a:schemeClr>
        </a:solidFill>
        <a:ln>
          <a:solidFill>
            <a:schemeClr val="tx1"/>
          </a:solidFill>
        </a:ln>
      </dgm:spPr>
      <dgm:t>
        <a:bodyPr/>
        <a:lstStyle/>
        <a:p>
          <a:r>
            <a:rPr lang="en-US" b="1" dirty="0">
              <a:solidFill>
                <a:schemeClr val="tx1"/>
              </a:solidFill>
            </a:rPr>
            <a:t>State LMI Agencies</a:t>
          </a:r>
        </a:p>
      </dgm:t>
    </dgm:pt>
    <dgm:pt modelId="{B1288B81-8169-4602-8285-3D74724513BC}" type="parTrans" cxnId="{7AD6CA65-93FB-492C-9B92-97DFBDD50DA4}">
      <dgm:prSet/>
      <dgm:spPr/>
      <dgm:t>
        <a:bodyPr/>
        <a:lstStyle/>
        <a:p>
          <a:endParaRPr lang="en-US"/>
        </a:p>
      </dgm:t>
    </dgm:pt>
    <dgm:pt modelId="{E00AB723-A2AF-4C98-B814-1B4A50004872}" type="sibTrans" cxnId="{7AD6CA65-93FB-492C-9B92-97DFBDD50DA4}">
      <dgm:prSet/>
      <dgm:spPr/>
      <dgm:t>
        <a:bodyPr/>
        <a:lstStyle/>
        <a:p>
          <a:endParaRPr lang="en-US"/>
        </a:p>
      </dgm:t>
    </dgm:pt>
    <dgm:pt modelId="{1AC8AFA9-F983-474E-9568-DC70BA3D673C}">
      <dgm:prSet phldrT="[Text]"/>
      <dgm:spPr>
        <a:solidFill>
          <a:schemeClr val="accent6">
            <a:lumMod val="20000"/>
            <a:lumOff val="80000"/>
          </a:schemeClr>
        </a:solidFill>
        <a:ln>
          <a:solidFill>
            <a:schemeClr val="tx1"/>
          </a:solidFill>
        </a:ln>
      </dgm:spPr>
      <dgm:t>
        <a:bodyPr/>
        <a:lstStyle/>
        <a:p>
          <a:r>
            <a:rPr lang="en-US" b="1" dirty="0">
              <a:solidFill>
                <a:schemeClr val="tx1"/>
              </a:solidFill>
            </a:rPr>
            <a:t>U.S. Census Bureau</a:t>
          </a:r>
        </a:p>
      </dgm:t>
    </dgm:pt>
    <dgm:pt modelId="{12EE80FC-EAC6-48A7-85AB-CD86984193D5}" type="parTrans" cxnId="{364420FF-7FEE-4E30-B48E-C9163EC0FF97}">
      <dgm:prSet/>
      <dgm:spPr/>
      <dgm:t>
        <a:bodyPr/>
        <a:lstStyle/>
        <a:p>
          <a:endParaRPr lang="en-US"/>
        </a:p>
      </dgm:t>
    </dgm:pt>
    <dgm:pt modelId="{EF4048C3-CE1C-4306-B1C9-37FE7E183C9D}" type="sibTrans" cxnId="{364420FF-7FEE-4E30-B48E-C9163EC0FF97}">
      <dgm:prSet/>
      <dgm:spPr/>
      <dgm:t>
        <a:bodyPr/>
        <a:lstStyle/>
        <a:p>
          <a:endParaRPr lang="en-US"/>
        </a:p>
      </dgm:t>
    </dgm:pt>
    <dgm:pt modelId="{C97B1F0C-54BF-4803-8F18-08E5656A9EDB}">
      <dgm:prSet phldrT="[Text]"/>
      <dgm:spPr>
        <a:solidFill>
          <a:schemeClr val="accent6">
            <a:lumMod val="20000"/>
            <a:lumOff val="80000"/>
          </a:schemeClr>
        </a:solidFill>
        <a:ln>
          <a:solidFill>
            <a:schemeClr val="tx1"/>
          </a:solidFill>
        </a:ln>
      </dgm:spPr>
      <dgm:t>
        <a:bodyPr/>
        <a:lstStyle/>
        <a:p>
          <a:r>
            <a:rPr lang="en-US" b="1" dirty="0">
              <a:solidFill>
                <a:schemeClr val="tx1"/>
              </a:solidFill>
            </a:rPr>
            <a:t>U.S. Bureau of Economic Analysis</a:t>
          </a:r>
        </a:p>
      </dgm:t>
    </dgm:pt>
    <dgm:pt modelId="{EAC72018-A12C-4C11-BAEB-5392E90034DA}" type="parTrans" cxnId="{FD2DA894-575F-4D99-B335-930E0BBFAE1F}">
      <dgm:prSet/>
      <dgm:spPr/>
      <dgm:t>
        <a:bodyPr/>
        <a:lstStyle/>
        <a:p>
          <a:endParaRPr lang="en-US"/>
        </a:p>
      </dgm:t>
    </dgm:pt>
    <dgm:pt modelId="{22A99B99-8969-4556-9E0A-2F1AFA44FAB0}" type="sibTrans" cxnId="{FD2DA894-575F-4D99-B335-930E0BBFAE1F}">
      <dgm:prSet/>
      <dgm:spPr/>
      <dgm:t>
        <a:bodyPr/>
        <a:lstStyle/>
        <a:p>
          <a:endParaRPr lang="en-US"/>
        </a:p>
      </dgm:t>
    </dgm:pt>
    <dgm:pt modelId="{31F1EF74-B730-4707-A68C-62A766D34552}">
      <dgm:prSet phldrT="[Text]"/>
      <dgm:spPr>
        <a:solidFill>
          <a:schemeClr val="accent5">
            <a:lumMod val="40000"/>
            <a:lumOff val="60000"/>
          </a:schemeClr>
        </a:solidFill>
        <a:ln>
          <a:solidFill>
            <a:schemeClr val="tx1"/>
          </a:solidFill>
        </a:ln>
      </dgm:spPr>
      <dgm:t>
        <a:bodyPr/>
        <a:lstStyle/>
        <a:p>
          <a:r>
            <a:rPr lang="en-US" b="1" dirty="0">
              <a:solidFill>
                <a:schemeClr val="tx1"/>
              </a:solidFill>
            </a:rPr>
            <a:t>Private Sources and Proprietary Data Vendors</a:t>
          </a:r>
        </a:p>
      </dgm:t>
    </dgm:pt>
    <dgm:pt modelId="{2D7C65E7-EECB-45EA-AC98-D31D829EC6A6}" type="parTrans" cxnId="{8E89FA97-F8EF-46F9-A0F5-40C6C4801841}">
      <dgm:prSet/>
      <dgm:spPr/>
      <dgm:t>
        <a:bodyPr/>
        <a:lstStyle/>
        <a:p>
          <a:endParaRPr lang="en-US"/>
        </a:p>
      </dgm:t>
    </dgm:pt>
    <dgm:pt modelId="{A0D55F3B-9C5D-451E-B438-E435F96B5316}" type="sibTrans" cxnId="{8E89FA97-F8EF-46F9-A0F5-40C6C4801841}">
      <dgm:prSet/>
      <dgm:spPr/>
      <dgm:t>
        <a:bodyPr/>
        <a:lstStyle/>
        <a:p>
          <a:endParaRPr lang="en-US"/>
        </a:p>
      </dgm:t>
    </dgm:pt>
    <dgm:pt modelId="{7C7A9E52-FCAF-479C-81CD-654ABD1106C7}">
      <dgm:prSet phldrT="[Text]"/>
      <dgm:spPr>
        <a:solidFill>
          <a:schemeClr val="accent4">
            <a:lumMod val="40000"/>
            <a:lumOff val="60000"/>
          </a:schemeClr>
        </a:solidFill>
        <a:ln>
          <a:solidFill>
            <a:schemeClr val="tx1"/>
          </a:solidFill>
        </a:ln>
      </dgm:spPr>
      <dgm:t>
        <a:bodyPr/>
        <a:lstStyle/>
        <a:p>
          <a:r>
            <a:rPr lang="en-US" dirty="0">
              <a:solidFill>
                <a:schemeClr val="tx1"/>
              </a:solidFill>
            </a:rPr>
            <a:t>National Programs</a:t>
          </a:r>
        </a:p>
      </dgm:t>
    </dgm:pt>
    <dgm:pt modelId="{976358E8-70FC-4C2D-8F77-6F01760534EF}" type="parTrans" cxnId="{B61A8442-FE62-4395-9C45-2348E3ECD283}">
      <dgm:prSet/>
      <dgm:spPr/>
      <dgm:t>
        <a:bodyPr/>
        <a:lstStyle/>
        <a:p>
          <a:endParaRPr lang="en-US"/>
        </a:p>
      </dgm:t>
    </dgm:pt>
    <dgm:pt modelId="{A5F0D2E8-2D0E-4CA1-AA6B-E74F5105C4AB}" type="sibTrans" cxnId="{B61A8442-FE62-4395-9C45-2348E3ECD283}">
      <dgm:prSet/>
      <dgm:spPr/>
      <dgm:t>
        <a:bodyPr/>
        <a:lstStyle/>
        <a:p>
          <a:endParaRPr lang="en-US"/>
        </a:p>
      </dgm:t>
    </dgm:pt>
    <dgm:pt modelId="{52D949B7-B3DC-499F-BAB7-75B34FF62585}">
      <dgm:prSet phldrT="[Text]"/>
      <dgm:spPr>
        <a:solidFill>
          <a:schemeClr val="accent4">
            <a:lumMod val="40000"/>
            <a:lumOff val="60000"/>
          </a:schemeClr>
        </a:solidFill>
        <a:ln>
          <a:solidFill>
            <a:schemeClr val="tx1"/>
          </a:solidFill>
        </a:ln>
      </dgm:spPr>
      <dgm:t>
        <a:bodyPr/>
        <a:lstStyle/>
        <a:p>
          <a:r>
            <a:rPr lang="en-US" b="1" dirty="0">
              <a:solidFill>
                <a:schemeClr val="tx1"/>
              </a:solidFill>
            </a:rPr>
            <a:t>Employment and Training Administration (</a:t>
          </a:r>
          <a:r>
            <a:rPr lang="en-US" b="1" dirty="0" err="1">
              <a:solidFill>
                <a:schemeClr val="tx1"/>
              </a:solidFill>
            </a:rPr>
            <a:t>DoL</a:t>
          </a:r>
          <a:r>
            <a:rPr lang="en-US" b="1" dirty="0">
              <a:solidFill>
                <a:schemeClr val="tx1"/>
              </a:solidFill>
            </a:rPr>
            <a:t>)</a:t>
          </a:r>
        </a:p>
      </dgm:t>
    </dgm:pt>
    <dgm:pt modelId="{755DD167-700B-4103-A34E-8BBACFB91857}" type="parTrans" cxnId="{645D66FE-2CC9-4C30-B0AC-7BC1ADC5D9DC}">
      <dgm:prSet/>
      <dgm:spPr/>
      <dgm:t>
        <a:bodyPr/>
        <a:lstStyle/>
        <a:p>
          <a:endParaRPr lang="en-US"/>
        </a:p>
      </dgm:t>
    </dgm:pt>
    <dgm:pt modelId="{23AAE087-D52E-4DAE-8B3E-71D6F928C58C}" type="sibTrans" cxnId="{645D66FE-2CC9-4C30-B0AC-7BC1ADC5D9DC}">
      <dgm:prSet/>
      <dgm:spPr/>
      <dgm:t>
        <a:bodyPr/>
        <a:lstStyle/>
        <a:p>
          <a:endParaRPr lang="en-US"/>
        </a:p>
      </dgm:t>
    </dgm:pt>
    <dgm:pt modelId="{A4E64D25-5EE2-4A71-854A-38AAA6DBE2E5}">
      <dgm:prSet phldrT="[Text]"/>
      <dgm:spPr>
        <a:solidFill>
          <a:schemeClr val="accent4">
            <a:lumMod val="40000"/>
            <a:lumOff val="60000"/>
          </a:schemeClr>
        </a:solidFill>
        <a:ln>
          <a:solidFill>
            <a:schemeClr val="tx1"/>
          </a:solidFill>
        </a:ln>
      </dgm:spPr>
      <dgm:t>
        <a:bodyPr/>
        <a:lstStyle/>
        <a:p>
          <a:r>
            <a:rPr lang="en-US" dirty="0">
              <a:solidFill>
                <a:schemeClr val="tx1"/>
              </a:solidFill>
            </a:rPr>
            <a:t>Workforce Information Grant</a:t>
          </a:r>
        </a:p>
      </dgm:t>
    </dgm:pt>
    <dgm:pt modelId="{04819E18-5C58-4F83-BA2F-3203C48531D3}" type="parTrans" cxnId="{BB42CFA4-5DB5-4820-92DC-B72FE9DD09C0}">
      <dgm:prSet/>
      <dgm:spPr/>
      <dgm:t>
        <a:bodyPr/>
        <a:lstStyle/>
        <a:p>
          <a:endParaRPr lang="en-US"/>
        </a:p>
      </dgm:t>
    </dgm:pt>
    <dgm:pt modelId="{54D9A783-3242-471C-AFB1-5DBF78349F18}" type="sibTrans" cxnId="{BB42CFA4-5DB5-4820-92DC-B72FE9DD09C0}">
      <dgm:prSet/>
      <dgm:spPr/>
      <dgm:t>
        <a:bodyPr/>
        <a:lstStyle/>
        <a:p>
          <a:endParaRPr lang="en-US"/>
        </a:p>
      </dgm:t>
    </dgm:pt>
    <dgm:pt modelId="{0502F1DF-A0C4-44D9-B6D6-CC38BEDB3A9F}">
      <dgm:prSet phldrT="[Text]"/>
      <dgm:spPr>
        <a:solidFill>
          <a:schemeClr val="accent4">
            <a:lumMod val="40000"/>
            <a:lumOff val="60000"/>
          </a:schemeClr>
        </a:solidFill>
        <a:ln>
          <a:solidFill>
            <a:schemeClr val="tx1"/>
          </a:solidFill>
        </a:ln>
      </dgm:spPr>
      <dgm:t>
        <a:bodyPr/>
        <a:lstStyle/>
        <a:p>
          <a:r>
            <a:rPr lang="en-US" dirty="0">
              <a:solidFill>
                <a:schemeClr val="tx1"/>
              </a:solidFill>
            </a:rPr>
            <a:t>Program Administrative Data</a:t>
          </a:r>
        </a:p>
      </dgm:t>
    </dgm:pt>
    <dgm:pt modelId="{1CAC6AB1-8459-4DE7-827F-9DE7938B96B1}" type="parTrans" cxnId="{80DE982B-2A37-4B0E-A187-C9256B67748F}">
      <dgm:prSet/>
      <dgm:spPr/>
      <dgm:t>
        <a:bodyPr/>
        <a:lstStyle/>
        <a:p>
          <a:endParaRPr lang="en-US"/>
        </a:p>
      </dgm:t>
    </dgm:pt>
    <dgm:pt modelId="{28CC3573-4046-4DB7-B602-AFF215864C1B}" type="sibTrans" cxnId="{80DE982B-2A37-4B0E-A187-C9256B67748F}">
      <dgm:prSet/>
      <dgm:spPr/>
      <dgm:t>
        <a:bodyPr/>
        <a:lstStyle/>
        <a:p>
          <a:endParaRPr lang="en-US"/>
        </a:p>
      </dgm:t>
    </dgm:pt>
    <dgm:pt modelId="{0D7C5163-99C3-452C-A40D-0EF117C60D6F}">
      <dgm:prSet phldrT="[Text]"/>
      <dgm:spPr>
        <a:solidFill>
          <a:schemeClr val="accent4">
            <a:lumMod val="40000"/>
            <a:lumOff val="60000"/>
          </a:schemeClr>
        </a:solidFill>
        <a:ln>
          <a:solidFill>
            <a:schemeClr val="tx1"/>
          </a:solidFill>
        </a:ln>
      </dgm:spPr>
      <dgm:t>
        <a:bodyPr/>
        <a:lstStyle/>
        <a:p>
          <a:r>
            <a:rPr lang="en-US" dirty="0">
              <a:solidFill>
                <a:schemeClr val="tx1"/>
              </a:solidFill>
            </a:rPr>
            <a:t>O*NET</a:t>
          </a:r>
        </a:p>
      </dgm:t>
    </dgm:pt>
    <dgm:pt modelId="{C4A7C522-0AD2-4E0C-806D-ABC073AA7E35}" type="parTrans" cxnId="{5D73A054-1935-441F-ADF7-4039A3166F25}">
      <dgm:prSet/>
      <dgm:spPr/>
      <dgm:t>
        <a:bodyPr/>
        <a:lstStyle/>
        <a:p>
          <a:endParaRPr lang="en-US"/>
        </a:p>
      </dgm:t>
    </dgm:pt>
    <dgm:pt modelId="{A6BF35C9-6D11-437E-A9DB-958EFD2D63AB}" type="sibTrans" cxnId="{5D73A054-1935-441F-ADF7-4039A3166F25}">
      <dgm:prSet/>
      <dgm:spPr/>
      <dgm:t>
        <a:bodyPr/>
        <a:lstStyle/>
        <a:p>
          <a:endParaRPr lang="en-US"/>
        </a:p>
      </dgm:t>
    </dgm:pt>
    <dgm:pt modelId="{5D360AEC-C645-40F8-A76A-171C39FA50B8}">
      <dgm:prSet/>
      <dgm:spPr>
        <a:solidFill>
          <a:schemeClr val="accent4">
            <a:lumMod val="40000"/>
            <a:lumOff val="60000"/>
          </a:schemeClr>
        </a:solidFill>
      </dgm:spPr>
      <dgm:t>
        <a:bodyPr/>
        <a:lstStyle/>
        <a:p>
          <a:r>
            <a:rPr lang="en-US" b="1" i="1" dirty="0">
              <a:solidFill>
                <a:schemeClr val="tx1"/>
              </a:solidFill>
            </a:rPr>
            <a:t>“Counts the Jobs”</a:t>
          </a:r>
        </a:p>
      </dgm:t>
    </dgm:pt>
    <dgm:pt modelId="{60F4EF2D-67D2-40DF-A8F5-F972473F04DB}" type="parTrans" cxnId="{62D5F967-4373-469D-9B3E-8527467F8F6E}">
      <dgm:prSet/>
      <dgm:spPr/>
      <dgm:t>
        <a:bodyPr/>
        <a:lstStyle/>
        <a:p>
          <a:endParaRPr lang="en-US"/>
        </a:p>
      </dgm:t>
    </dgm:pt>
    <dgm:pt modelId="{F25C7238-5E24-40F7-88CD-11E61842D15D}" type="sibTrans" cxnId="{62D5F967-4373-469D-9B3E-8527467F8F6E}">
      <dgm:prSet/>
      <dgm:spPr/>
      <dgm:t>
        <a:bodyPr/>
        <a:lstStyle/>
        <a:p>
          <a:endParaRPr lang="en-US"/>
        </a:p>
      </dgm:t>
    </dgm:pt>
    <dgm:pt modelId="{453049C0-A60E-439F-A3C5-DBBC525F40BA}">
      <dgm:prSet phldrT="[Text]"/>
      <dgm:spPr>
        <a:solidFill>
          <a:schemeClr val="accent6">
            <a:lumMod val="20000"/>
            <a:lumOff val="80000"/>
          </a:schemeClr>
        </a:solidFill>
        <a:ln>
          <a:solidFill>
            <a:schemeClr val="tx1"/>
          </a:solidFill>
        </a:ln>
      </dgm:spPr>
      <dgm:t>
        <a:bodyPr/>
        <a:lstStyle/>
        <a:p>
          <a:r>
            <a:rPr lang="en-US" b="1" i="1" dirty="0">
              <a:solidFill>
                <a:schemeClr val="tx1"/>
              </a:solidFill>
            </a:rPr>
            <a:t>“Counts the People” </a:t>
          </a:r>
          <a:r>
            <a:rPr lang="en-US" i="0" dirty="0">
              <a:solidFill>
                <a:schemeClr val="tx1"/>
              </a:solidFill>
            </a:rPr>
            <a:t>(among many other things)</a:t>
          </a:r>
          <a:endParaRPr lang="en-US" i="1" dirty="0">
            <a:solidFill>
              <a:schemeClr val="tx1"/>
            </a:solidFill>
          </a:endParaRPr>
        </a:p>
      </dgm:t>
    </dgm:pt>
    <dgm:pt modelId="{147048CB-BD91-43A9-828C-C917025C7EF4}" type="parTrans" cxnId="{B100A10D-F5CF-40DE-928C-5A3408345913}">
      <dgm:prSet/>
      <dgm:spPr/>
      <dgm:t>
        <a:bodyPr/>
        <a:lstStyle/>
        <a:p>
          <a:endParaRPr lang="en-US"/>
        </a:p>
      </dgm:t>
    </dgm:pt>
    <dgm:pt modelId="{4EC035CE-58AE-439B-B2E7-7F4A064683F1}" type="sibTrans" cxnId="{B100A10D-F5CF-40DE-928C-5A3408345913}">
      <dgm:prSet/>
      <dgm:spPr/>
      <dgm:t>
        <a:bodyPr/>
        <a:lstStyle/>
        <a:p>
          <a:endParaRPr lang="en-US"/>
        </a:p>
      </dgm:t>
    </dgm:pt>
    <dgm:pt modelId="{4AD70BC9-B962-4653-A764-9A353E2D7948}">
      <dgm:prSet phldrT="[Text]"/>
      <dgm:spPr>
        <a:solidFill>
          <a:schemeClr val="accent6">
            <a:lumMod val="20000"/>
            <a:lumOff val="80000"/>
          </a:schemeClr>
        </a:solidFill>
        <a:ln>
          <a:solidFill>
            <a:schemeClr val="tx1"/>
          </a:solidFill>
        </a:ln>
      </dgm:spPr>
      <dgm:t>
        <a:bodyPr/>
        <a:lstStyle/>
        <a:p>
          <a:r>
            <a:rPr lang="en-US" dirty="0">
              <a:solidFill>
                <a:schemeClr val="tx1"/>
              </a:solidFill>
            </a:rPr>
            <a:t>US Commerce Dept.</a:t>
          </a:r>
        </a:p>
      </dgm:t>
    </dgm:pt>
    <dgm:pt modelId="{9CBEBF94-5BE9-49F4-B1C2-754C10066D0A}" type="parTrans" cxnId="{B3D4DBFC-E135-4923-A955-BE5D62E95CD5}">
      <dgm:prSet/>
      <dgm:spPr/>
      <dgm:t>
        <a:bodyPr/>
        <a:lstStyle/>
        <a:p>
          <a:endParaRPr lang="en-US"/>
        </a:p>
      </dgm:t>
    </dgm:pt>
    <dgm:pt modelId="{ABE4F04A-EAF7-4037-93F2-0C75F665E23B}" type="sibTrans" cxnId="{B3D4DBFC-E135-4923-A955-BE5D62E95CD5}">
      <dgm:prSet/>
      <dgm:spPr/>
      <dgm:t>
        <a:bodyPr/>
        <a:lstStyle/>
        <a:p>
          <a:endParaRPr lang="en-US"/>
        </a:p>
      </dgm:t>
    </dgm:pt>
    <dgm:pt modelId="{D9E9BD2C-2A91-48D7-A42B-36E2CFF8BED1}">
      <dgm:prSet phldrT="[Text]"/>
      <dgm:spPr>
        <a:solidFill>
          <a:schemeClr val="accent6">
            <a:lumMod val="20000"/>
            <a:lumOff val="80000"/>
          </a:schemeClr>
        </a:solidFill>
        <a:ln>
          <a:solidFill>
            <a:schemeClr val="tx1"/>
          </a:solidFill>
        </a:ln>
      </dgm:spPr>
      <dgm:t>
        <a:bodyPr/>
        <a:lstStyle/>
        <a:p>
          <a:r>
            <a:rPr lang="en-US" b="1" i="1" dirty="0">
              <a:solidFill>
                <a:schemeClr val="tx1"/>
              </a:solidFill>
            </a:rPr>
            <a:t>“Counts the Money”</a:t>
          </a:r>
        </a:p>
      </dgm:t>
    </dgm:pt>
    <dgm:pt modelId="{003E3653-4729-46E3-893E-4D3252AA5A44}" type="parTrans" cxnId="{824CC470-62FC-4F5B-81E8-BB33D8936781}">
      <dgm:prSet/>
      <dgm:spPr/>
      <dgm:t>
        <a:bodyPr/>
        <a:lstStyle/>
        <a:p>
          <a:endParaRPr lang="en-US"/>
        </a:p>
      </dgm:t>
    </dgm:pt>
    <dgm:pt modelId="{2E990CAD-1F44-40B6-A2F1-A718F5586EE3}" type="sibTrans" cxnId="{824CC470-62FC-4F5B-81E8-BB33D8936781}">
      <dgm:prSet/>
      <dgm:spPr/>
      <dgm:t>
        <a:bodyPr/>
        <a:lstStyle/>
        <a:p>
          <a:endParaRPr lang="en-US"/>
        </a:p>
      </dgm:t>
    </dgm:pt>
    <dgm:pt modelId="{4A641E48-09F8-4724-B8C6-3B3EEA6803B0}">
      <dgm:prSet phldrT="[Text]"/>
      <dgm:spPr>
        <a:solidFill>
          <a:schemeClr val="accent6">
            <a:lumMod val="20000"/>
            <a:lumOff val="80000"/>
          </a:schemeClr>
        </a:solidFill>
        <a:ln>
          <a:solidFill>
            <a:schemeClr val="tx1"/>
          </a:solidFill>
        </a:ln>
      </dgm:spPr>
      <dgm:t>
        <a:bodyPr/>
        <a:lstStyle/>
        <a:p>
          <a:r>
            <a:rPr lang="en-US" dirty="0">
              <a:solidFill>
                <a:schemeClr val="tx1"/>
              </a:solidFill>
            </a:rPr>
            <a:t>US Commerce Dept.</a:t>
          </a:r>
        </a:p>
      </dgm:t>
    </dgm:pt>
    <dgm:pt modelId="{708675B1-A616-4265-A475-D5D8219461B8}" type="parTrans" cxnId="{1E62167D-3CEF-4F50-97A4-692AD6E65F8F}">
      <dgm:prSet/>
      <dgm:spPr/>
      <dgm:t>
        <a:bodyPr/>
        <a:lstStyle/>
        <a:p>
          <a:endParaRPr lang="en-US"/>
        </a:p>
      </dgm:t>
    </dgm:pt>
    <dgm:pt modelId="{B6FE0E94-7BEB-4599-97C1-98BC23E7E8C3}" type="sibTrans" cxnId="{1E62167D-3CEF-4F50-97A4-692AD6E65F8F}">
      <dgm:prSet/>
      <dgm:spPr/>
      <dgm:t>
        <a:bodyPr/>
        <a:lstStyle/>
        <a:p>
          <a:endParaRPr lang="en-US"/>
        </a:p>
      </dgm:t>
    </dgm:pt>
    <dgm:pt modelId="{21F28F7C-B3AB-4DF2-8AE1-377BC81C2454}">
      <dgm:prSet phldrT="[Text]"/>
      <dgm:spPr>
        <a:solidFill>
          <a:schemeClr val="accent5">
            <a:lumMod val="40000"/>
            <a:lumOff val="60000"/>
          </a:schemeClr>
        </a:solidFill>
        <a:ln>
          <a:solidFill>
            <a:schemeClr val="tx1"/>
          </a:solidFill>
        </a:ln>
      </dgm:spPr>
      <dgm:t>
        <a:bodyPr/>
        <a:lstStyle/>
        <a:p>
          <a:r>
            <a:rPr lang="en-US" dirty="0">
              <a:solidFill>
                <a:schemeClr val="tx1"/>
              </a:solidFill>
            </a:rPr>
            <a:t>Data Aggregators</a:t>
          </a:r>
        </a:p>
      </dgm:t>
    </dgm:pt>
    <dgm:pt modelId="{816415DD-0834-4E1D-80B1-B7D70A2B1A5A}" type="parTrans" cxnId="{76D3EB31-5F76-411D-B1DF-22946AA1A40B}">
      <dgm:prSet/>
      <dgm:spPr/>
      <dgm:t>
        <a:bodyPr/>
        <a:lstStyle/>
        <a:p>
          <a:endParaRPr lang="en-US"/>
        </a:p>
      </dgm:t>
    </dgm:pt>
    <dgm:pt modelId="{67B70BEB-B6F7-474B-9E06-DA4930BF4A73}" type="sibTrans" cxnId="{76D3EB31-5F76-411D-B1DF-22946AA1A40B}">
      <dgm:prSet/>
      <dgm:spPr/>
      <dgm:t>
        <a:bodyPr/>
        <a:lstStyle/>
        <a:p>
          <a:endParaRPr lang="en-US"/>
        </a:p>
      </dgm:t>
    </dgm:pt>
    <dgm:pt modelId="{552007EF-603E-41E1-A5BF-343BD9FC3DE6}">
      <dgm:prSet phldrT="[Text]"/>
      <dgm:spPr>
        <a:solidFill>
          <a:schemeClr val="accent5">
            <a:lumMod val="40000"/>
            <a:lumOff val="60000"/>
          </a:schemeClr>
        </a:solidFill>
        <a:ln>
          <a:solidFill>
            <a:schemeClr val="tx1"/>
          </a:solidFill>
        </a:ln>
      </dgm:spPr>
      <dgm:t>
        <a:bodyPr/>
        <a:lstStyle/>
        <a:p>
          <a:r>
            <a:rPr lang="en-US" dirty="0">
              <a:solidFill>
                <a:schemeClr val="tx1"/>
              </a:solidFill>
            </a:rPr>
            <a:t>Economic Modelers</a:t>
          </a:r>
        </a:p>
      </dgm:t>
    </dgm:pt>
    <dgm:pt modelId="{70C7E5B0-F398-4E64-A070-01D7BE8B5E28}" type="parTrans" cxnId="{269E3D10-556D-4A93-8204-AED37C56C7BD}">
      <dgm:prSet/>
      <dgm:spPr/>
      <dgm:t>
        <a:bodyPr/>
        <a:lstStyle/>
        <a:p>
          <a:endParaRPr lang="en-US"/>
        </a:p>
      </dgm:t>
    </dgm:pt>
    <dgm:pt modelId="{B193EFE5-92DD-4C8B-85B5-1EE3F9283AD6}" type="sibTrans" cxnId="{269E3D10-556D-4A93-8204-AED37C56C7BD}">
      <dgm:prSet/>
      <dgm:spPr/>
      <dgm:t>
        <a:bodyPr/>
        <a:lstStyle/>
        <a:p>
          <a:endParaRPr lang="en-US"/>
        </a:p>
      </dgm:t>
    </dgm:pt>
    <dgm:pt modelId="{C50E498D-2090-4723-B661-2755303FEF5D}">
      <dgm:prSet phldrT="[Text]"/>
      <dgm:spPr>
        <a:solidFill>
          <a:schemeClr val="accent5">
            <a:lumMod val="40000"/>
            <a:lumOff val="60000"/>
          </a:schemeClr>
        </a:solidFill>
        <a:ln>
          <a:solidFill>
            <a:schemeClr val="tx1"/>
          </a:solidFill>
        </a:ln>
      </dgm:spPr>
      <dgm:t>
        <a:bodyPr/>
        <a:lstStyle/>
        <a:p>
          <a:r>
            <a:rPr lang="en-US" dirty="0">
              <a:solidFill>
                <a:schemeClr val="tx1"/>
              </a:solidFill>
            </a:rPr>
            <a:t>‘Real-Time LMI”</a:t>
          </a:r>
        </a:p>
      </dgm:t>
    </dgm:pt>
    <dgm:pt modelId="{1865252A-2A72-4FD9-B31C-FE95E092F936}" type="parTrans" cxnId="{722410D6-77ED-4EA2-A41F-B4C8F482C524}">
      <dgm:prSet/>
      <dgm:spPr/>
      <dgm:t>
        <a:bodyPr/>
        <a:lstStyle/>
        <a:p>
          <a:endParaRPr lang="en-US"/>
        </a:p>
      </dgm:t>
    </dgm:pt>
    <dgm:pt modelId="{3A3CFB1E-4789-42CC-98D9-1D5BA96B9AA0}" type="sibTrans" cxnId="{722410D6-77ED-4EA2-A41F-B4C8F482C524}">
      <dgm:prSet/>
      <dgm:spPr/>
      <dgm:t>
        <a:bodyPr/>
        <a:lstStyle/>
        <a:p>
          <a:endParaRPr lang="en-US"/>
        </a:p>
      </dgm:t>
    </dgm:pt>
    <dgm:pt modelId="{4C4CCA8D-5711-46CE-8A9D-55AF89412E4A}">
      <dgm:prSet phldrT="[Text]"/>
      <dgm:spPr>
        <a:solidFill>
          <a:schemeClr val="accent4">
            <a:lumMod val="40000"/>
            <a:lumOff val="60000"/>
          </a:schemeClr>
        </a:solidFill>
        <a:ln>
          <a:solidFill>
            <a:schemeClr val="tx1"/>
          </a:solidFill>
        </a:ln>
      </dgm:spPr>
      <dgm:t>
        <a:bodyPr/>
        <a:lstStyle/>
        <a:p>
          <a:r>
            <a:rPr lang="en-US" dirty="0">
              <a:solidFill>
                <a:schemeClr val="tx1"/>
              </a:solidFill>
            </a:rPr>
            <a:t>Federal/State Cooperative Programs</a:t>
          </a:r>
        </a:p>
      </dgm:t>
    </dgm:pt>
    <dgm:pt modelId="{75E9DCDB-6DCE-429D-B2F8-7731BFD7F739}" type="sibTrans" cxnId="{43B0657D-572A-435F-9213-37BCA6ABEAD5}">
      <dgm:prSet/>
      <dgm:spPr/>
      <dgm:t>
        <a:bodyPr/>
        <a:lstStyle/>
        <a:p>
          <a:endParaRPr lang="en-US"/>
        </a:p>
      </dgm:t>
    </dgm:pt>
    <dgm:pt modelId="{C14E9F82-4C2C-46C6-84B4-A4A4B3AE80D9}" type="parTrans" cxnId="{43B0657D-572A-435F-9213-37BCA6ABEAD5}">
      <dgm:prSet/>
      <dgm:spPr/>
      <dgm:t>
        <a:bodyPr/>
        <a:lstStyle/>
        <a:p>
          <a:endParaRPr lang="en-US"/>
        </a:p>
      </dgm:t>
    </dgm:pt>
    <dgm:pt modelId="{7F835B96-D501-4491-B1F8-E57F3796C0F7}" type="pres">
      <dgm:prSet presAssocID="{A67C736A-CD91-4118-801F-8488B2DB08F4}" presName="diagram" presStyleCnt="0">
        <dgm:presLayoutVars>
          <dgm:dir/>
          <dgm:resizeHandles val="exact"/>
        </dgm:presLayoutVars>
      </dgm:prSet>
      <dgm:spPr/>
    </dgm:pt>
    <dgm:pt modelId="{93D57424-BD84-4016-855D-A688D47E9303}" type="pres">
      <dgm:prSet presAssocID="{829CCEF3-43ED-48F8-8692-03E84985C32D}" presName="node" presStyleLbl="node1" presStyleIdx="0" presStyleCnt="6">
        <dgm:presLayoutVars>
          <dgm:bulletEnabled val="1"/>
        </dgm:presLayoutVars>
      </dgm:prSet>
      <dgm:spPr/>
    </dgm:pt>
    <dgm:pt modelId="{172BF849-AC3F-4CA1-BD58-FCB007777397}" type="pres">
      <dgm:prSet presAssocID="{1A521EC4-1E59-4922-A926-D0AB7B34F2E9}" presName="sibTrans" presStyleCnt="0"/>
      <dgm:spPr/>
    </dgm:pt>
    <dgm:pt modelId="{DB1348CF-DF3F-4580-AD70-09471F93CD60}" type="pres">
      <dgm:prSet presAssocID="{52D949B7-B3DC-499F-BAB7-75B34FF62585}" presName="node" presStyleLbl="node1" presStyleIdx="1" presStyleCnt="6">
        <dgm:presLayoutVars>
          <dgm:bulletEnabled val="1"/>
        </dgm:presLayoutVars>
      </dgm:prSet>
      <dgm:spPr/>
    </dgm:pt>
    <dgm:pt modelId="{9028E441-EAFC-4FB9-AD0A-D48BDA770F69}" type="pres">
      <dgm:prSet presAssocID="{23AAE087-D52E-4DAE-8B3E-71D6F928C58C}" presName="sibTrans" presStyleCnt="0"/>
      <dgm:spPr/>
    </dgm:pt>
    <dgm:pt modelId="{23D21817-4F2A-499B-A748-8F8BB0C3F5AE}" type="pres">
      <dgm:prSet presAssocID="{6E70F7ED-A18F-4781-ACD5-2A4E944A60DE}" presName="node" presStyleLbl="node1" presStyleIdx="2" presStyleCnt="6">
        <dgm:presLayoutVars>
          <dgm:bulletEnabled val="1"/>
        </dgm:presLayoutVars>
      </dgm:prSet>
      <dgm:spPr/>
    </dgm:pt>
    <dgm:pt modelId="{9073FBD0-49BE-4E72-8991-29F320E248B8}" type="pres">
      <dgm:prSet presAssocID="{E00AB723-A2AF-4C98-B814-1B4A50004872}" presName="sibTrans" presStyleCnt="0"/>
      <dgm:spPr/>
    </dgm:pt>
    <dgm:pt modelId="{585121A3-2D9F-411D-969E-06A8FF5C6870}" type="pres">
      <dgm:prSet presAssocID="{1AC8AFA9-F983-474E-9568-DC70BA3D673C}" presName="node" presStyleLbl="node1" presStyleIdx="3" presStyleCnt="6">
        <dgm:presLayoutVars>
          <dgm:bulletEnabled val="1"/>
        </dgm:presLayoutVars>
      </dgm:prSet>
      <dgm:spPr/>
    </dgm:pt>
    <dgm:pt modelId="{A47428BD-C89B-4D73-BB07-FD5285CE78D2}" type="pres">
      <dgm:prSet presAssocID="{EF4048C3-CE1C-4306-B1C9-37FE7E183C9D}" presName="sibTrans" presStyleCnt="0"/>
      <dgm:spPr/>
    </dgm:pt>
    <dgm:pt modelId="{0DB6EC54-E653-4A8B-9009-92D54283DDFE}" type="pres">
      <dgm:prSet presAssocID="{C97B1F0C-54BF-4803-8F18-08E5656A9EDB}" presName="node" presStyleLbl="node1" presStyleIdx="4" presStyleCnt="6">
        <dgm:presLayoutVars>
          <dgm:bulletEnabled val="1"/>
        </dgm:presLayoutVars>
      </dgm:prSet>
      <dgm:spPr/>
    </dgm:pt>
    <dgm:pt modelId="{58CD556B-D999-4E3F-B095-358CAEFA5EE4}" type="pres">
      <dgm:prSet presAssocID="{22A99B99-8969-4556-9E0A-2F1AFA44FAB0}" presName="sibTrans" presStyleCnt="0"/>
      <dgm:spPr/>
    </dgm:pt>
    <dgm:pt modelId="{97BA2A0C-5F45-47A4-AFEC-F6D7F46DE14A}" type="pres">
      <dgm:prSet presAssocID="{31F1EF74-B730-4707-A68C-62A766D34552}" presName="node" presStyleLbl="node1" presStyleIdx="5" presStyleCnt="6" custLinFactNeighborX="-754" custLinFactNeighborY="-2513">
        <dgm:presLayoutVars>
          <dgm:bulletEnabled val="1"/>
        </dgm:presLayoutVars>
      </dgm:prSet>
      <dgm:spPr/>
    </dgm:pt>
  </dgm:ptLst>
  <dgm:cxnLst>
    <dgm:cxn modelId="{2D338704-62FB-4D0E-AC18-97477B5043B2}" type="presOf" srcId="{453049C0-A60E-439F-A3C5-DBBC525F40BA}" destId="{585121A3-2D9F-411D-969E-06A8FF5C6870}" srcOrd="0" destOrd="1" presId="urn:microsoft.com/office/officeart/2005/8/layout/default#1"/>
    <dgm:cxn modelId="{907E960B-1FFC-453B-9D6D-3561B2B4D268}" type="presOf" srcId="{C50E498D-2090-4723-B661-2755303FEF5D}" destId="{97BA2A0C-5F45-47A4-AFEC-F6D7F46DE14A}" srcOrd="0" destOrd="3" presId="urn:microsoft.com/office/officeart/2005/8/layout/default#1"/>
    <dgm:cxn modelId="{B100A10D-F5CF-40DE-928C-5A3408345913}" srcId="{1AC8AFA9-F983-474E-9568-DC70BA3D673C}" destId="{453049C0-A60E-439F-A3C5-DBBC525F40BA}" srcOrd="0" destOrd="0" parTransId="{147048CB-BD91-43A9-828C-C917025C7EF4}" sibTransId="{4EC035CE-58AE-439B-B2E7-7F4A064683F1}"/>
    <dgm:cxn modelId="{269E3D10-556D-4A93-8204-AED37C56C7BD}" srcId="{31F1EF74-B730-4707-A68C-62A766D34552}" destId="{552007EF-603E-41E1-A5BF-343BD9FC3DE6}" srcOrd="1" destOrd="0" parTransId="{70C7E5B0-F398-4E64-A070-01D7BE8B5E28}" sibTransId="{B193EFE5-92DD-4C8B-85B5-1EE3F9283AD6}"/>
    <dgm:cxn modelId="{B7753719-58CF-45F8-9210-B5DD264438C0}" type="presOf" srcId="{0502F1DF-A0C4-44D9-B6D6-CC38BEDB3A9F}" destId="{DB1348CF-DF3F-4580-AD70-09471F93CD60}" srcOrd="0" destOrd="2" presId="urn:microsoft.com/office/officeart/2005/8/layout/default#1"/>
    <dgm:cxn modelId="{80DE982B-2A37-4B0E-A187-C9256B67748F}" srcId="{52D949B7-B3DC-499F-BAB7-75B34FF62585}" destId="{0502F1DF-A0C4-44D9-B6D6-CC38BEDB3A9F}" srcOrd="1" destOrd="0" parTransId="{1CAC6AB1-8459-4DE7-827F-9DE7938B96B1}" sibTransId="{28CC3573-4046-4DB7-B602-AFF215864C1B}"/>
    <dgm:cxn modelId="{76D3EB31-5F76-411D-B1DF-22946AA1A40B}" srcId="{31F1EF74-B730-4707-A68C-62A766D34552}" destId="{21F28F7C-B3AB-4DF2-8AE1-377BC81C2454}" srcOrd="0" destOrd="0" parTransId="{816415DD-0834-4E1D-80B1-B7D70A2B1A5A}" sibTransId="{67B70BEB-B6F7-474B-9E06-DA4930BF4A73}"/>
    <dgm:cxn modelId="{77B3FA33-F005-4590-B47E-16C213E84980}" type="presOf" srcId="{829CCEF3-43ED-48F8-8692-03E84985C32D}" destId="{93D57424-BD84-4016-855D-A688D47E9303}" srcOrd="0" destOrd="0" presId="urn:microsoft.com/office/officeart/2005/8/layout/default#1"/>
    <dgm:cxn modelId="{4D8DB93C-DD15-46B6-8CD0-99E5A485043D}" type="presOf" srcId="{52D949B7-B3DC-499F-BAB7-75B34FF62585}" destId="{DB1348CF-DF3F-4580-AD70-09471F93CD60}" srcOrd="0" destOrd="0" presId="urn:microsoft.com/office/officeart/2005/8/layout/default#1"/>
    <dgm:cxn modelId="{B61A8442-FE62-4395-9C45-2348E3ECD283}" srcId="{829CCEF3-43ED-48F8-8692-03E84985C32D}" destId="{7C7A9E52-FCAF-479C-81CD-654ABD1106C7}" srcOrd="1" destOrd="0" parTransId="{976358E8-70FC-4C2D-8F77-6F01760534EF}" sibTransId="{A5F0D2E8-2D0E-4CA1-AA6B-E74F5105C4AB}"/>
    <dgm:cxn modelId="{BAC71464-DF77-4D48-84DB-BDB31D132DA8}" type="presOf" srcId="{5D360AEC-C645-40F8-A76A-171C39FA50B8}" destId="{93D57424-BD84-4016-855D-A688D47E9303}" srcOrd="0" destOrd="1" presId="urn:microsoft.com/office/officeart/2005/8/layout/default#1"/>
    <dgm:cxn modelId="{7AD6CA65-93FB-492C-9B92-97DFBDD50DA4}" srcId="{A67C736A-CD91-4118-801F-8488B2DB08F4}" destId="{6E70F7ED-A18F-4781-ACD5-2A4E944A60DE}" srcOrd="2" destOrd="0" parTransId="{B1288B81-8169-4602-8285-3D74724513BC}" sibTransId="{E00AB723-A2AF-4C98-B814-1B4A50004872}"/>
    <dgm:cxn modelId="{62D5F967-4373-469D-9B3E-8527467F8F6E}" srcId="{829CCEF3-43ED-48F8-8692-03E84985C32D}" destId="{5D360AEC-C645-40F8-A76A-171C39FA50B8}" srcOrd="0" destOrd="0" parTransId="{60F4EF2D-67D2-40DF-A8F5-F972473F04DB}" sibTransId="{F25C7238-5E24-40F7-88CD-11E61842D15D}"/>
    <dgm:cxn modelId="{ADC1A64E-B545-49BB-8A89-BD75B4FA3F75}" type="presOf" srcId="{D9E9BD2C-2A91-48D7-A42B-36E2CFF8BED1}" destId="{0DB6EC54-E653-4A8B-9009-92D54283DDFE}" srcOrd="0" destOrd="1" presId="urn:microsoft.com/office/officeart/2005/8/layout/default#1"/>
    <dgm:cxn modelId="{824CC470-62FC-4F5B-81E8-BB33D8936781}" srcId="{C97B1F0C-54BF-4803-8F18-08E5656A9EDB}" destId="{D9E9BD2C-2A91-48D7-A42B-36E2CFF8BED1}" srcOrd="0" destOrd="0" parTransId="{003E3653-4729-46E3-893E-4D3252AA5A44}" sibTransId="{2E990CAD-1F44-40B6-A2F1-A718F5586EE3}"/>
    <dgm:cxn modelId="{B45BD051-E2A2-4762-81E0-FF4FBCC634A7}" type="presOf" srcId="{A4E64D25-5EE2-4A71-854A-38AAA6DBE2E5}" destId="{DB1348CF-DF3F-4580-AD70-09471F93CD60}" srcOrd="0" destOrd="1" presId="urn:microsoft.com/office/officeart/2005/8/layout/default#1"/>
    <dgm:cxn modelId="{508FE872-FFDE-4E28-9F8C-13065A647D2C}" type="presOf" srcId="{4A641E48-09F8-4724-B8C6-3B3EEA6803B0}" destId="{0DB6EC54-E653-4A8B-9009-92D54283DDFE}" srcOrd="0" destOrd="2" presId="urn:microsoft.com/office/officeart/2005/8/layout/default#1"/>
    <dgm:cxn modelId="{27A8A253-3075-4811-A20D-5D060202260C}" type="presOf" srcId="{31F1EF74-B730-4707-A68C-62A766D34552}" destId="{97BA2A0C-5F45-47A4-AFEC-F6D7F46DE14A}" srcOrd="0" destOrd="0" presId="urn:microsoft.com/office/officeart/2005/8/layout/default#1"/>
    <dgm:cxn modelId="{5D73A054-1935-441F-ADF7-4039A3166F25}" srcId="{52D949B7-B3DC-499F-BAB7-75B34FF62585}" destId="{0D7C5163-99C3-452C-A40D-0EF117C60D6F}" srcOrd="2" destOrd="0" parTransId="{C4A7C522-0AD2-4E0C-806D-ABC073AA7E35}" sibTransId="{A6BF35C9-6D11-437E-A9DB-958EFD2D63AB}"/>
    <dgm:cxn modelId="{41DB9E79-4651-48A8-A311-992648EF0A35}" type="presOf" srcId="{4AD70BC9-B962-4653-A764-9A353E2D7948}" destId="{585121A3-2D9F-411D-969E-06A8FF5C6870}" srcOrd="0" destOrd="2" presId="urn:microsoft.com/office/officeart/2005/8/layout/default#1"/>
    <dgm:cxn modelId="{75652D7A-EBDA-452E-A84D-EA6171F63EB0}" type="presOf" srcId="{21F28F7C-B3AB-4DF2-8AE1-377BC81C2454}" destId="{97BA2A0C-5F45-47A4-AFEC-F6D7F46DE14A}" srcOrd="0" destOrd="1" presId="urn:microsoft.com/office/officeart/2005/8/layout/default#1"/>
    <dgm:cxn modelId="{1E62167D-3CEF-4F50-97A4-692AD6E65F8F}" srcId="{C97B1F0C-54BF-4803-8F18-08E5656A9EDB}" destId="{4A641E48-09F8-4724-B8C6-3B3EEA6803B0}" srcOrd="1" destOrd="0" parTransId="{708675B1-A616-4265-A475-D5D8219461B8}" sibTransId="{B6FE0E94-7BEB-4599-97C1-98BC23E7E8C3}"/>
    <dgm:cxn modelId="{43B0657D-572A-435F-9213-37BCA6ABEAD5}" srcId="{829CCEF3-43ED-48F8-8692-03E84985C32D}" destId="{4C4CCA8D-5711-46CE-8A9D-55AF89412E4A}" srcOrd="2" destOrd="0" parTransId="{C14E9F82-4C2C-46C6-84B4-A4A4B3AE80D9}" sibTransId="{75E9DCDB-6DCE-429D-B2F8-7731BFD7F739}"/>
    <dgm:cxn modelId="{FD2DA894-575F-4D99-B335-930E0BBFAE1F}" srcId="{A67C736A-CD91-4118-801F-8488B2DB08F4}" destId="{C97B1F0C-54BF-4803-8F18-08E5656A9EDB}" srcOrd="4" destOrd="0" parTransId="{EAC72018-A12C-4C11-BAEB-5392E90034DA}" sibTransId="{22A99B99-8969-4556-9E0A-2F1AFA44FAB0}"/>
    <dgm:cxn modelId="{8E89FA97-F8EF-46F9-A0F5-40C6C4801841}" srcId="{A67C736A-CD91-4118-801F-8488B2DB08F4}" destId="{31F1EF74-B730-4707-A68C-62A766D34552}" srcOrd="5" destOrd="0" parTransId="{2D7C65E7-EECB-45EA-AC98-D31D829EC6A6}" sibTransId="{A0D55F3B-9C5D-451E-B438-E435F96B5316}"/>
    <dgm:cxn modelId="{9F87E9A0-5751-435D-BE88-BEB4262B4F94}" type="presOf" srcId="{1AC8AFA9-F983-474E-9568-DC70BA3D673C}" destId="{585121A3-2D9F-411D-969E-06A8FF5C6870}" srcOrd="0" destOrd="0" presId="urn:microsoft.com/office/officeart/2005/8/layout/default#1"/>
    <dgm:cxn modelId="{BB42CFA4-5DB5-4820-92DC-B72FE9DD09C0}" srcId="{52D949B7-B3DC-499F-BAB7-75B34FF62585}" destId="{A4E64D25-5EE2-4A71-854A-38AAA6DBE2E5}" srcOrd="0" destOrd="0" parTransId="{04819E18-5C58-4F83-BA2F-3203C48531D3}" sibTransId="{54D9A783-3242-471C-AFB1-5DBF78349F18}"/>
    <dgm:cxn modelId="{334F58C6-C852-457E-90FD-DF043E272A16}" type="presOf" srcId="{7C7A9E52-FCAF-479C-81CD-654ABD1106C7}" destId="{93D57424-BD84-4016-855D-A688D47E9303}" srcOrd="0" destOrd="2" presId="urn:microsoft.com/office/officeart/2005/8/layout/default#1"/>
    <dgm:cxn modelId="{E80A08C8-2FC6-497A-9E84-D72F4BAAB678}" type="presOf" srcId="{0D7C5163-99C3-452C-A40D-0EF117C60D6F}" destId="{DB1348CF-DF3F-4580-AD70-09471F93CD60}" srcOrd="0" destOrd="3" presId="urn:microsoft.com/office/officeart/2005/8/layout/default#1"/>
    <dgm:cxn modelId="{05EE85CB-842F-405F-BDAC-699CB5E9B758}" type="presOf" srcId="{552007EF-603E-41E1-A5BF-343BD9FC3DE6}" destId="{97BA2A0C-5F45-47A4-AFEC-F6D7F46DE14A}" srcOrd="0" destOrd="2" presId="urn:microsoft.com/office/officeart/2005/8/layout/default#1"/>
    <dgm:cxn modelId="{4B60A7CB-FF3F-44E6-9C82-AE5A59AE2E60}" srcId="{A67C736A-CD91-4118-801F-8488B2DB08F4}" destId="{829CCEF3-43ED-48F8-8692-03E84985C32D}" srcOrd="0" destOrd="0" parTransId="{11CA4822-29A6-41DA-BE4D-191325725E13}" sibTransId="{1A521EC4-1E59-4922-A926-D0AB7B34F2E9}"/>
    <dgm:cxn modelId="{902FE1D2-60F1-46AD-948A-C8882103351C}" type="presOf" srcId="{C97B1F0C-54BF-4803-8F18-08E5656A9EDB}" destId="{0DB6EC54-E653-4A8B-9009-92D54283DDFE}" srcOrd="0" destOrd="0" presId="urn:microsoft.com/office/officeart/2005/8/layout/default#1"/>
    <dgm:cxn modelId="{722410D6-77ED-4EA2-A41F-B4C8F482C524}" srcId="{31F1EF74-B730-4707-A68C-62A766D34552}" destId="{C50E498D-2090-4723-B661-2755303FEF5D}" srcOrd="2" destOrd="0" parTransId="{1865252A-2A72-4FD9-B31C-FE95E092F936}" sibTransId="{3A3CFB1E-4789-42CC-98D9-1D5BA96B9AA0}"/>
    <dgm:cxn modelId="{2CC7E7EC-F8F4-4CC0-AE72-A01DAE134832}" type="presOf" srcId="{4C4CCA8D-5711-46CE-8A9D-55AF89412E4A}" destId="{93D57424-BD84-4016-855D-A688D47E9303}" srcOrd="0" destOrd="3" presId="urn:microsoft.com/office/officeart/2005/8/layout/default#1"/>
    <dgm:cxn modelId="{144B3CF8-9889-4AC9-A836-778A6474BCB7}" type="presOf" srcId="{6E70F7ED-A18F-4781-ACD5-2A4E944A60DE}" destId="{23D21817-4F2A-499B-A748-8F8BB0C3F5AE}" srcOrd="0" destOrd="0" presId="urn:microsoft.com/office/officeart/2005/8/layout/default#1"/>
    <dgm:cxn modelId="{0ED0A0F8-9C15-4679-BBDB-1F376B010800}" type="presOf" srcId="{A67C736A-CD91-4118-801F-8488B2DB08F4}" destId="{7F835B96-D501-4491-B1F8-E57F3796C0F7}" srcOrd="0" destOrd="0" presId="urn:microsoft.com/office/officeart/2005/8/layout/default#1"/>
    <dgm:cxn modelId="{B3D4DBFC-E135-4923-A955-BE5D62E95CD5}" srcId="{1AC8AFA9-F983-474E-9568-DC70BA3D673C}" destId="{4AD70BC9-B962-4653-A764-9A353E2D7948}" srcOrd="1" destOrd="0" parTransId="{9CBEBF94-5BE9-49F4-B1C2-754C10066D0A}" sibTransId="{ABE4F04A-EAF7-4037-93F2-0C75F665E23B}"/>
    <dgm:cxn modelId="{645D66FE-2CC9-4C30-B0AC-7BC1ADC5D9DC}" srcId="{A67C736A-CD91-4118-801F-8488B2DB08F4}" destId="{52D949B7-B3DC-499F-BAB7-75B34FF62585}" srcOrd="1" destOrd="0" parTransId="{755DD167-700B-4103-A34E-8BBACFB91857}" sibTransId="{23AAE087-D52E-4DAE-8B3E-71D6F928C58C}"/>
    <dgm:cxn modelId="{364420FF-7FEE-4E30-B48E-C9163EC0FF97}" srcId="{A67C736A-CD91-4118-801F-8488B2DB08F4}" destId="{1AC8AFA9-F983-474E-9568-DC70BA3D673C}" srcOrd="3" destOrd="0" parTransId="{12EE80FC-EAC6-48A7-85AB-CD86984193D5}" sibTransId="{EF4048C3-CE1C-4306-B1C9-37FE7E183C9D}"/>
    <dgm:cxn modelId="{1AE0C2F7-4F6A-4C27-B005-8741925497AA}" type="presParOf" srcId="{7F835B96-D501-4491-B1F8-E57F3796C0F7}" destId="{93D57424-BD84-4016-855D-A688D47E9303}" srcOrd="0" destOrd="0" presId="urn:microsoft.com/office/officeart/2005/8/layout/default#1"/>
    <dgm:cxn modelId="{F8C86330-B34E-46CA-B3B2-CE3B38178949}" type="presParOf" srcId="{7F835B96-D501-4491-B1F8-E57F3796C0F7}" destId="{172BF849-AC3F-4CA1-BD58-FCB007777397}" srcOrd="1" destOrd="0" presId="urn:microsoft.com/office/officeart/2005/8/layout/default#1"/>
    <dgm:cxn modelId="{69FD6D45-CA8B-43FC-B66B-FDA11C72FE80}" type="presParOf" srcId="{7F835B96-D501-4491-B1F8-E57F3796C0F7}" destId="{DB1348CF-DF3F-4580-AD70-09471F93CD60}" srcOrd="2" destOrd="0" presId="urn:microsoft.com/office/officeart/2005/8/layout/default#1"/>
    <dgm:cxn modelId="{B238FFF6-FAC9-4D10-8ED1-D05334BB7910}" type="presParOf" srcId="{7F835B96-D501-4491-B1F8-E57F3796C0F7}" destId="{9028E441-EAFC-4FB9-AD0A-D48BDA770F69}" srcOrd="3" destOrd="0" presId="urn:microsoft.com/office/officeart/2005/8/layout/default#1"/>
    <dgm:cxn modelId="{8F8065D4-5D59-44B9-93E1-B88E13EBF4AB}" type="presParOf" srcId="{7F835B96-D501-4491-B1F8-E57F3796C0F7}" destId="{23D21817-4F2A-499B-A748-8F8BB0C3F5AE}" srcOrd="4" destOrd="0" presId="urn:microsoft.com/office/officeart/2005/8/layout/default#1"/>
    <dgm:cxn modelId="{76B8D1FE-45F9-4531-B1C1-6DD87E7889A0}" type="presParOf" srcId="{7F835B96-D501-4491-B1F8-E57F3796C0F7}" destId="{9073FBD0-49BE-4E72-8991-29F320E248B8}" srcOrd="5" destOrd="0" presId="urn:microsoft.com/office/officeart/2005/8/layout/default#1"/>
    <dgm:cxn modelId="{8DA1E0C1-7707-4B91-80C5-670558CCA12C}" type="presParOf" srcId="{7F835B96-D501-4491-B1F8-E57F3796C0F7}" destId="{585121A3-2D9F-411D-969E-06A8FF5C6870}" srcOrd="6" destOrd="0" presId="urn:microsoft.com/office/officeart/2005/8/layout/default#1"/>
    <dgm:cxn modelId="{96B0E2B2-2DAA-48A1-BDC8-BF86D9A95B6B}" type="presParOf" srcId="{7F835B96-D501-4491-B1F8-E57F3796C0F7}" destId="{A47428BD-C89B-4D73-BB07-FD5285CE78D2}" srcOrd="7" destOrd="0" presId="urn:microsoft.com/office/officeart/2005/8/layout/default#1"/>
    <dgm:cxn modelId="{68E1DD56-C040-44E1-869A-F861C4A123DC}" type="presParOf" srcId="{7F835B96-D501-4491-B1F8-E57F3796C0F7}" destId="{0DB6EC54-E653-4A8B-9009-92D54283DDFE}" srcOrd="8" destOrd="0" presId="urn:microsoft.com/office/officeart/2005/8/layout/default#1"/>
    <dgm:cxn modelId="{DC7F4071-947B-4A0D-B8B4-5DB6EA9F1AF7}" type="presParOf" srcId="{7F835B96-D501-4491-B1F8-E57F3796C0F7}" destId="{58CD556B-D999-4E3F-B095-358CAEFA5EE4}" srcOrd="9" destOrd="0" presId="urn:microsoft.com/office/officeart/2005/8/layout/default#1"/>
    <dgm:cxn modelId="{D0DCE949-3B6D-4BF5-99B1-EBB0B4ADF862}" type="presParOf" srcId="{7F835B96-D501-4491-B1F8-E57F3796C0F7}" destId="{97BA2A0C-5F45-47A4-AFEC-F6D7F46DE14A}"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4B519-9600-4FDE-83A6-A6CA6AD6C4A1}" type="doc">
      <dgm:prSet loTypeId="urn:microsoft.com/office/officeart/2005/8/layout/venn1" loCatId="relationship" qsTypeId="urn:microsoft.com/office/officeart/2005/8/quickstyle/3d3" qsCatId="3D" csTypeId="urn:microsoft.com/office/officeart/2005/8/colors/colorful2" csCatId="colorful" phldr="1"/>
      <dgm:spPr/>
      <dgm:t>
        <a:bodyPr/>
        <a:lstStyle/>
        <a:p>
          <a:endParaRPr lang="en-US"/>
        </a:p>
      </dgm:t>
    </dgm:pt>
    <dgm:pt modelId="{F638A7FA-6DDF-4E07-97BB-52B6F5B3BBAD}">
      <dgm:prSet phldrT="[Text]" custT="1"/>
      <dgm:spPr>
        <a:solidFill>
          <a:srgbClr val="81953A">
            <a:alpha val="50000"/>
          </a:srgbClr>
        </a:solidFill>
      </dgm:spPr>
      <dgm:t>
        <a:bodyPr/>
        <a:lstStyle/>
        <a:p>
          <a:r>
            <a:rPr lang="en-US" sz="2000" dirty="0"/>
            <a:t>        Accurate	</a:t>
          </a:r>
        </a:p>
      </dgm:t>
    </dgm:pt>
    <dgm:pt modelId="{CB5F7B66-CDB9-47AE-8AB1-8C243BCD4353}" type="parTrans" cxnId="{C922C79B-78E5-4227-B740-1147E78F7B08}">
      <dgm:prSet/>
      <dgm:spPr/>
      <dgm:t>
        <a:bodyPr/>
        <a:lstStyle/>
        <a:p>
          <a:endParaRPr lang="en-US"/>
        </a:p>
      </dgm:t>
    </dgm:pt>
    <dgm:pt modelId="{402C9650-4501-45EA-9A95-7C021AB35387}" type="sibTrans" cxnId="{C922C79B-78E5-4227-B740-1147E78F7B08}">
      <dgm:prSet/>
      <dgm:spPr/>
      <dgm:t>
        <a:bodyPr/>
        <a:lstStyle/>
        <a:p>
          <a:endParaRPr lang="en-US"/>
        </a:p>
      </dgm:t>
    </dgm:pt>
    <dgm:pt modelId="{B4CEA9E9-2A28-4056-921C-042F69AB5320}">
      <dgm:prSet custT="1"/>
      <dgm:spPr>
        <a:solidFill>
          <a:srgbClr val="51205E">
            <a:alpha val="50000"/>
          </a:srgbClr>
        </a:solidFill>
      </dgm:spPr>
      <dgm:t>
        <a:bodyPr/>
        <a:lstStyle/>
        <a:p>
          <a:r>
            <a:rPr lang="en-US" sz="2000" dirty="0"/>
            <a:t>Current	</a:t>
          </a:r>
        </a:p>
      </dgm:t>
    </dgm:pt>
    <dgm:pt modelId="{5A400AA2-78F0-4CCD-8437-B9389098F620}" type="parTrans" cxnId="{EABF58A8-95CA-4738-B99C-3E060362C7A6}">
      <dgm:prSet/>
      <dgm:spPr/>
      <dgm:t>
        <a:bodyPr/>
        <a:lstStyle/>
        <a:p>
          <a:endParaRPr lang="en-US"/>
        </a:p>
      </dgm:t>
    </dgm:pt>
    <dgm:pt modelId="{12062F98-DC3C-4C02-A6EA-867554CAE9B8}" type="sibTrans" cxnId="{EABF58A8-95CA-4738-B99C-3E060362C7A6}">
      <dgm:prSet/>
      <dgm:spPr/>
      <dgm:t>
        <a:bodyPr/>
        <a:lstStyle/>
        <a:p>
          <a:endParaRPr lang="en-US"/>
        </a:p>
      </dgm:t>
    </dgm:pt>
    <dgm:pt modelId="{2DA3ED9F-57A8-4FD7-B92C-5AC9A23A6003}">
      <dgm:prSet custT="1"/>
      <dgm:spPr>
        <a:solidFill>
          <a:schemeClr val="accent2">
            <a:alpha val="50000"/>
          </a:schemeClr>
        </a:solidFill>
      </dgm:spPr>
      <dgm:t>
        <a:bodyPr/>
        <a:lstStyle/>
        <a:p>
          <a:r>
            <a:rPr lang="en-US" sz="2000" dirty="0"/>
            <a:t>Detailed Variables </a:t>
          </a:r>
          <a:br>
            <a:rPr lang="en-US" sz="2000" dirty="0"/>
          </a:br>
          <a:r>
            <a:rPr lang="en-US" sz="2000" dirty="0"/>
            <a:t>and Geography</a:t>
          </a:r>
        </a:p>
      </dgm:t>
    </dgm:pt>
    <dgm:pt modelId="{8D9D19B2-EA8E-40E7-BB9B-D3ACC969C732}" type="parTrans" cxnId="{9D0BF606-B613-43B5-9294-FB7CDEC334E0}">
      <dgm:prSet/>
      <dgm:spPr/>
      <dgm:t>
        <a:bodyPr/>
        <a:lstStyle/>
        <a:p>
          <a:endParaRPr lang="en-US"/>
        </a:p>
      </dgm:t>
    </dgm:pt>
    <dgm:pt modelId="{CBEC8FB8-E7B9-49DF-9C8A-A745C360443C}" type="sibTrans" cxnId="{9D0BF606-B613-43B5-9294-FB7CDEC334E0}">
      <dgm:prSet/>
      <dgm:spPr/>
      <dgm:t>
        <a:bodyPr/>
        <a:lstStyle/>
        <a:p>
          <a:endParaRPr lang="en-US"/>
        </a:p>
      </dgm:t>
    </dgm:pt>
    <dgm:pt modelId="{F3E33F7F-431B-4450-A989-EE9759758545}">
      <dgm:prSet custT="1"/>
      <dgm:spPr/>
      <dgm:t>
        <a:bodyPr/>
        <a:lstStyle/>
        <a:p>
          <a:r>
            <a:rPr lang="en-US" sz="2000" dirty="0"/>
            <a:t>Accessible</a:t>
          </a:r>
        </a:p>
      </dgm:t>
    </dgm:pt>
    <dgm:pt modelId="{03F668C0-0CB7-4173-9516-C93BC67407D5}" type="parTrans" cxnId="{DCCD3603-22AC-41DA-AB0C-D3BF89C2EF98}">
      <dgm:prSet/>
      <dgm:spPr/>
      <dgm:t>
        <a:bodyPr/>
        <a:lstStyle/>
        <a:p>
          <a:endParaRPr lang="en-US"/>
        </a:p>
      </dgm:t>
    </dgm:pt>
    <dgm:pt modelId="{18447798-B8E1-4123-944D-FBD02145473A}" type="sibTrans" cxnId="{DCCD3603-22AC-41DA-AB0C-D3BF89C2EF98}">
      <dgm:prSet/>
      <dgm:spPr/>
      <dgm:t>
        <a:bodyPr/>
        <a:lstStyle/>
        <a:p>
          <a:endParaRPr lang="en-US"/>
        </a:p>
      </dgm:t>
    </dgm:pt>
    <dgm:pt modelId="{926BA1C9-F884-4B5E-BEE2-B92AEEF1C6BA}" type="pres">
      <dgm:prSet presAssocID="{B784B519-9600-4FDE-83A6-A6CA6AD6C4A1}" presName="compositeShape" presStyleCnt="0">
        <dgm:presLayoutVars>
          <dgm:chMax val="7"/>
          <dgm:dir/>
          <dgm:resizeHandles val="exact"/>
        </dgm:presLayoutVars>
      </dgm:prSet>
      <dgm:spPr/>
    </dgm:pt>
    <dgm:pt modelId="{BEB1EA7E-39EF-4023-A676-9452F4EE0EE4}" type="pres">
      <dgm:prSet presAssocID="{F638A7FA-6DDF-4E07-97BB-52B6F5B3BBAD}" presName="circ1" presStyleLbl="vennNode1" presStyleIdx="0" presStyleCnt="4" custScaleX="143108"/>
      <dgm:spPr/>
    </dgm:pt>
    <dgm:pt modelId="{D69703CB-7C2B-41F4-9123-848828486126}" type="pres">
      <dgm:prSet presAssocID="{F638A7FA-6DDF-4E07-97BB-52B6F5B3BBAD}" presName="circ1Tx" presStyleLbl="revTx" presStyleIdx="0" presStyleCnt="0">
        <dgm:presLayoutVars>
          <dgm:chMax val="0"/>
          <dgm:chPref val="0"/>
          <dgm:bulletEnabled val="1"/>
        </dgm:presLayoutVars>
      </dgm:prSet>
      <dgm:spPr/>
    </dgm:pt>
    <dgm:pt modelId="{FD7BAFD5-8DB7-422A-96D6-8A63F9628207}" type="pres">
      <dgm:prSet presAssocID="{B4CEA9E9-2A28-4056-921C-042F69AB5320}" presName="circ2" presStyleLbl="vennNode1" presStyleIdx="1" presStyleCnt="4" custScaleX="153191" custLinFactNeighborX="19538" custLinFactNeighborY="4048"/>
      <dgm:spPr/>
    </dgm:pt>
    <dgm:pt modelId="{133ED0B1-4E41-4187-BCE8-546B618DB5A8}" type="pres">
      <dgm:prSet presAssocID="{B4CEA9E9-2A28-4056-921C-042F69AB5320}" presName="circ2Tx" presStyleLbl="revTx" presStyleIdx="0" presStyleCnt="0">
        <dgm:presLayoutVars>
          <dgm:chMax val="0"/>
          <dgm:chPref val="0"/>
          <dgm:bulletEnabled val="1"/>
        </dgm:presLayoutVars>
      </dgm:prSet>
      <dgm:spPr/>
    </dgm:pt>
    <dgm:pt modelId="{52D66D96-C3A5-47A2-B526-06DD9CE09BB8}" type="pres">
      <dgm:prSet presAssocID="{2DA3ED9F-57A8-4FD7-B92C-5AC9A23A6003}" presName="circ3" presStyleLbl="vennNode1" presStyleIdx="2" presStyleCnt="4" custScaleX="130157" custScaleY="107487"/>
      <dgm:spPr/>
    </dgm:pt>
    <dgm:pt modelId="{A255B347-608D-48BC-AC71-3E5E12BFB4A1}" type="pres">
      <dgm:prSet presAssocID="{2DA3ED9F-57A8-4FD7-B92C-5AC9A23A6003}" presName="circ3Tx" presStyleLbl="revTx" presStyleIdx="0" presStyleCnt="0">
        <dgm:presLayoutVars>
          <dgm:chMax val="0"/>
          <dgm:chPref val="0"/>
          <dgm:bulletEnabled val="1"/>
        </dgm:presLayoutVars>
      </dgm:prSet>
      <dgm:spPr/>
    </dgm:pt>
    <dgm:pt modelId="{66819A0B-1D93-4758-9DB2-56FA29F12FE6}" type="pres">
      <dgm:prSet presAssocID="{F3E33F7F-431B-4450-A989-EE9759758545}" presName="circ4" presStyleLbl="vennNode1" presStyleIdx="3" presStyleCnt="4" custScaleX="138297" custLinFactNeighborX="-18882" custLinFactNeighborY="1046"/>
      <dgm:spPr/>
    </dgm:pt>
    <dgm:pt modelId="{BBD401B5-6A0E-4320-A982-B727AF875FB1}" type="pres">
      <dgm:prSet presAssocID="{F3E33F7F-431B-4450-A989-EE9759758545}" presName="circ4Tx" presStyleLbl="revTx" presStyleIdx="0" presStyleCnt="0">
        <dgm:presLayoutVars>
          <dgm:chMax val="0"/>
          <dgm:chPref val="0"/>
          <dgm:bulletEnabled val="1"/>
        </dgm:presLayoutVars>
      </dgm:prSet>
      <dgm:spPr/>
    </dgm:pt>
  </dgm:ptLst>
  <dgm:cxnLst>
    <dgm:cxn modelId="{DCCD3603-22AC-41DA-AB0C-D3BF89C2EF98}" srcId="{B784B519-9600-4FDE-83A6-A6CA6AD6C4A1}" destId="{F3E33F7F-431B-4450-A989-EE9759758545}" srcOrd="3" destOrd="0" parTransId="{03F668C0-0CB7-4173-9516-C93BC67407D5}" sibTransId="{18447798-B8E1-4123-944D-FBD02145473A}"/>
    <dgm:cxn modelId="{9D0BF606-B613-43B5-9294-FB7CDEC334E0}" srcId="{B784B519-9600-4FDE-83A6-A6CA6AD6C4A1}" destId="{2DA3ED9F-57A8-4FD7-B92C-5AC9A23A6003}" srcOrd="2" destOrd="0" parTransId="{8D9D19B2-EA8E-40E7-BB9B-D3ACC969C732}" sibTransId="{CBEC8FB8-E7B9-49DF-9C8A-A745C360443C}"/>
    <dgm:cxn modelId="{B9090A30-B08A-4B8D-A73D-26B1F925914D}" type="presOf" srcId="{B4CEA9E9-2A28-4056-921C-042F69AB5320}" destId="{FD7BAFD5-8DB7-422A-96D6-8A63F9628207}" srcOrd="0" destOrd="0" presId="urn:microsoft.com/office/officeart/2005/8/layout/venn1"/>
    <dgm:cxn modelId="{841E1F39-1155-46B7-AE72-90E103B9A437}" type="presOf" srcId="{F638A7FA-6DDF-4E07-97BB-52B6F5B3BBAD}" destId="{D69703CB-7C2B-41F4-9123-848828486126}" srcOrd="1" destOrd="0" presId="urn:microsoft.com/office/officeart/2005/8/layout/venn1"/>
    <dgm:cxn modelId="{78D77340-AA8C-4A59-AB8C-E84E885C2A39}" type="presOf" srcId="{B784B519-9600-4FDE-83A6-A6CA6AD6C4A1}" destId="{926BA1C9-F884-4B5E-BEE2-B92AEEF1C6BA}" srcOrd="0" destOrd="0" presId="urn:microsoft.com/office/officeart/2005/8/layout/venn1"/>
    <dgm:cxn modelId="{B0974648-195C-4C0A-8FAB-C3DAE14647AD}" type="presOf" srcId="{F3E33F7F-431B-4450-A989-EE9759758545}" destId="{66819A0B-1D93-4758-9DB2-56FA29F12FE6}" srcOrd="0" destOrd="0" presId="urn:microsoft.com/office/officeart/2005/8/layout/venn1"/>
    <dgm:cxn modelId="{7CF6536A-D014-4359-A1F8-AF66E7FC8C0C}" type="presOf" srcId="{B4CEA9E9-2A28-4056-921C-042F69AB5320}" destId="{133ED0B1-4E41-4187-BCE8-546B618DB5A8}" srcOrd="1" destOrd="0" presId="urn:microsoft.com/office/officeart/2005/8/layout/venn1"/>
    <dgm:cxn modelId="{C922C79B-78E5-4227-B740-1147E78F7B08}" srcId="{B784B519-9600-4FDE-83A6-A6CA6AD6C4A1}" destId="{F638A7FA-6DDF-4E07-97BB-52B6F5B3BBAD}" srcOrd="0" destOrd="0" parTransId="{CB5F7B66-CDB9-47AE-8AB1-8C243BCD4353}" sibTransId="{402C9650-4501-45EA-9A95-7C021AB35387}"/>
    <dgm:cxn modelId="{EABF58A8-95CA-4738-B99C-3E060362C7A6}" srcId="{B784B519-9600-4FDE-83A6-A6CA6AD6C4A1}" destId="{B4CEA9E9-2A28-4056-921C-042F69AB5320}" srcOrd="1" destOrd="0" parTransId="{5A400AA2-78F0-4CCD-8437-B9389098F620}" sibTransId="{12062F98-DC3C-4C02-A6EA-867554CAE9B8}"/>
    <dgm:cxn modelId="{C4480AC6-BEFB-4F33-8C8C-C5EA9D3F78F1}" type="presOf" srcId="{2DA3ED9F-57A8-4FD7-B92C-5AC9A23A6003}" destId="{52D66D96-C3A5-47A2-B526-06DD9CE09BB8}" srcOrd="0" destOrd="0" presId="urn:microsoft.com/office/officeart/2005/8/layout/venn1"/>
    <dgm:cxn modelId="{03A590CC-56CE-4F9D-B055-FFC220789D96}" type="presOf" srcId="{F638A7FA-6DDF-4E07-97BB-52B6F5B3BBAD}" destId="{BEB1EA7E-39EF-4023-A676-9452F4EE0EE4}" srcOrd="0" destOrd="0" presId="urn:microsoft.com/office/officeart/2005/8/layout/venn1"/>
    <dgm:cxn modelId="{BC5B76D0-59F9-4BF2-A1B8-3F3CFF05E7C0}" type="presOf" srcId="{F3E33F7F-431B-4450-A989-EE9759758545}" destId="{BBD401B5-6A0E-4320-A982-B727AF875FB1}" srcOrd="1" destOrd="0" presId="urn:microsoft.com/office/officeart/2005/8/layout/venn1"/>
    <dgm:cxn modelId="{D3D91BD3-4ECA-4E0A-AB6E-98EFD4D0D5C0}" type="presOf" srcId="{2DA3ED9F-57A8-4FD7-B92C-5AC9A23A6003}" destId="{A255B347-608D-48BC-AC71-3E5E12BFB4A1}" srcOrd="1" destOrd="0" presId="urn:microsoft.com/office/officeart/2005/8/layout/venn1"/>
    <dgm:cxn modelId="{D6F896DD-0549-4E2B-97A9-76F6DE4E990B}" type="presParOf" srcId="{926BA1C9-F884-4B5E-BEE2-B92AEEF1C6BA}" destId="{BEB1EA7E-39EF-4023-A676-9452F4EE0EE4}" srcOrd="0" destOrd="0" presId="urn:microsoft.com/office/officeart/2005/8/layout/venn1"/>
    <dgm:cxn modelId="{7951C909-68CE-4903-8B87-8A817F987D48}" type="presParOf" srcId="{926BA1C9-F884-4B5E-BEE2-B92AEEF1C6BA}" destId="{D69703CB-7C2B-41F4-9123-848828486126}" srcOrd="1" destOrd="0" presId="urn:microsoft.com/office/officeart/2005/8/layout/venn1"/>
    <dgm:cxn modelId="{DEEC01F8-0BF9-4FB3-A34B-614D189E67A5}" type="presParOf" srcId="{926BA1C9-F884-4B5E-BEE2-B92AEEF1C6BA}" destId="{FD7BAFD5-8DB7-422A-96D6-8A63F9628207}" srcOrd="2" destOrd="0" presId="urn:microsoft.com/office/officeart/2005/8/layout/venn1"/>
    <dgm:cxn modelId="{F7B959FE-2A55-4A8A-9DF4-BA106C33E957}" type="presParOf" srcId="{926BA1C9-F884-4B5E-BEE2-B92AEEF1C6BA}" destId="{133ED0B1-4E41-4187-BCE8-546B618DB5A8}" srcOrd="3" destOrd="0" presId="urn:microsoft.com/office/officeart/2005/8/layout/venn1"/>
    <dgm:cxn modelId="{BCEAD6D0-04AF-4A07-9389-AD7EC792E9B0}" type="presParOf" srcId="{926BA1C9-F884-4B5E-BEE2-B92AEEF1C6BA}" destId="{52D66D96-C3A5-47A2-B526-06DD9CE09BB8}" srcOrd="4" destOrd="0" presId="urn:microsoft.com/office/officeart/2005/8/layout/venn1"/>
    <dgm:cxn modelId="{1CF528ED-0579-4FC0-ACA4-D26593892774}" type="presParOf" srcId="{926BA1C9-F884-4B5E-BEE2-B92AEEF1C6BA}" destId="{A255B347-608D-48BC-AC71-3E5E12BFB4A1}" srcOrd="5" destOrd="0" presId="urn:microsoft.com/office/officeart/2005/8/layout/venn1"/>
    <dgm:cxn modelId="{FA7A6B20-9BB8-438F-A86F-5BE38C348909}" type="presParOf" srcId="{926BA1C9-F884-4B5E-BEE2-B92AEEF1C6BA}" destId="{66819A0B-1D93-4758-9DB2-56FA29F12FE6}" srcOrd="6" destOrd="0" presId="urn:microsoft.com/office/officeart/2005/8/layout/venn1"/>
    <dgm:cxn modelId="{8C8445DE-26FE-4F82-888D-152E73101612}" type="presParOf" srcId="{926BA1C9-F884-4B5E-BEE2-B92AEEF1C6BA}" destId="{BBD401B5-6A0E-4320-A982-B727AF875FB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744EB-2EE1-4A88-B1B2-7A59788373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1D1814E-6FCA-4266-8D49-1598EC694D49}">
      <dgm:prSet phldrT="[Text]"/>
      <dgm:spPr>
        <a:solidFill>
          <a:srgbClr val="81953A"/>
        </a:solidFill>
        <a:ln>
          <a:solidFill>
            <a:schemeClr val="tx1"/>
          </a:solidFill>
        </a:ln>
      </dgm:spPr>
      <dgm:t>
        <a:bodyPr/>
        <a:lstStyle/>
        <a:p>
          <a:r>
            <a:rPr lang="en-US" b="1" dirty="0"/>
            <a:t>Set the direction</a:t>
          </a:r>
        </a:p>
      </dgm:t>
    </dgm:pt>
    <dgm:pt modelId="{42F3FA4B-7090-4958-82FA-E93EC114A3F1}" type="parTrans" cxnId="{DE0AA465-2BBD-4292-9D16-37663B6EA2CD}">
      <dgm:prSet/>
      <dgm:spPr/>
      <dgm:t>
        <a:bodyPr/>
        <a:lstStyle/>
        <a:p>
          <a:endParaRPr lang="en-US"/>
        </a:p>
      </dgm:t>
    </dgm:pt>
    <dgm:pt modelId="{FE77D443-7C55-4E62-AC4C-7CE5B8CE2E3E}" type="sibTrans" cxnId="{DE0AA465-2BBD-4292-9D16-37663B6EA2CD}">
      <dgm:prSet/>
      <dgm:spPr/>
      <dgm:t>
        <a:bodyPr/>
        <a:lstStyle/>
        <a:p>
          <a:endParaRPr lang="en-US"/>
        </a:p>
      </dgm:t>
    </dgm:pt>
    <dgm:pt modelId="{23EA8205-E774-485E-9A8B-77EFB557B229}">
      <dgm:prSet phldrT="[Text]"/>
      <dgm:spPr>
        <a:solidFill>
          <a:srgbClr val="51205E"/>
        </a:solidFill>
        <a:ln>
          <a:solidFill>
            <a:schemeClr val="tx1"/>
          </a:solidFill>
        </a:ln>
      </dgm:spPr>
      <dgm:t>
        <a:bodyPr/>
        <a:lstStyle/>
        <a:p>
          <a:r>
            <a:rPr lang="en-US" b="0" dirty="0"/>
            <a:t>Examine key issues and focus areas</a:t>
          </a:r>
        </a:p>
      </dgm:t>
    </dgm:pt>
    <dgm:pt modelId="{F4E6D57F-ED7D-4D19-ADFF-22A83945CA17}" type="parTrans" cxnId="{CA4458A3-F1C2-4FC2-B606-F8704B53C208}">
      <dgm:prSet/>
      <dgm:spPr/>
      <dgm:t>
        <a:bodyPr/>
        <a:lstStyle/>
        <a:p>
          <a:endParaRPr lang="en-US"/>
        </a:p>
      </dgm:t>
    </dgm:pt>
    <dgm:pt modelId="{EE90EFB2-4F04-48F3-A82E-16A896F91CFF}" type="sibTrans" cxnId="{CA4458A3-F1C2-4FC2-B606-F8704B53C208}">
      <dgm:prSet/>
      <dgm:spPr/>
      <dgm:t>
        <a:bodyPr/>
        <a:lstStyle/>
        <a:p>
          <a:endParaRPr lang="en-US"/>
        </a:p>
      </dgm:t>
    </dgm:pt>
    <dgm:pt modelId="{8328CB42-D075-4F85-92B0-5B2D7DB80C1C}">
      <dgm:prSet phldrT="[Text]"/>
      <dgm:spPr>
        <a:solidFill>
          <a:srgbClr val="51205E"/>
        </a:solidFill>
        <a:ln>
          <a:solidFill>
            <a:schemeClr val="tx1"/>
          </a:solidFill>
        </a:ln>
      </dgm:spPr>
      <dgm:t>
        <a:bodyPr/>
        <a:lstStyle/>
        <a:p>
          <a:r>
            <a:rPr lang="en-US" b="0" dirty="0"/>
            <a:t>Frame data for different audiences</a:t>
          </a:r>
        </a:p>
      </dgm:t>
    </dgm:pt>
    <dgm:pt modelId="{6F07AA8D-928B-4F1A-AE29-3BAEB24BEC83}" type="sibTrans" cxnId="{B15E6F20-ED40-4663-B806-E3A35E320919}">
      <dgm:prSet/>
      <dgm:spPr/>
      <dgm:t>
        <a:bodyPr/>
        <a:lstStyle/>
        <a:p>
          <a:endParaRPr lang="en-US"/>
        </a:p>
      </dgm:t>
    </dgm:pt>
    <dgm:pt modelId="{F2617B8B-5CAB-47F8-915D-51A561EA509A}" type="parTrans" cxnId="{B15E6F20-ED40-4663-B806-E3A35E320919}">
      <dgm:prSet/>
      <dgm:spPr/>
      <dgm:t>
        <a:bodyPr/>
        <a:lstStyle/>
        <a:p>
          <a:endParaRPr lang="en-US"/>
        </a:p>
      </dgm:t>
    </dgm:pt>
    <dgm:pt modelId="{869F7608-F53E-49DD-9008-CC29C2B1EB3E}">
      <dgm:prSet/>
      <dgm:spPr>
        <a:solidFill>
          <a:srgbClr val="51205E"/>
        </a:solidFill>
        <a:ln>
          <a:solidFill>
            <a:schemeClr val="tx1"/>
          </a:solidFill>
        </a:ln>
      </dgm:spPr>
      <dgm:t>
        <a:bodyPr/>
        <a:lstStyle/>
        <a:p>
          <a:r>
            <a:rPr lang="en-US" dirty="0"/>
            <a:t>Validate data</a:t>
          </a:r>
        </a:p>
      </dgm:t>
    </dgm:pt>
    <dgm:pt modelId="{81A3B269-70F2-43A3-9DA9-11BAE207A170}" type="parTrans" cxnId="{0B138EB6-ECBC-436C-8A0C-C4A51618D53D}">
      <dgm:prSet/>
      <dgm:spPr/>
      <dgm:t>
        <a:bodyPr/>
        <a:lstStyle/>
        <a:p>
          <a:endParaRPr lang="en-US"/>
        </a:p>
      </dgm:t>
    </dgm:pt>
    <dgm:pt modelId="{6405E4FC-CCC8-4667-9D3C-4C3F030F4BF5}" type="sibTrans" cxnId="{0B138EB6-ECBC-436C-8A0C-C4A51618D53D}">
      <dgm:prSet/>
      <dgm:spPr/>
      <dgm:t>
        <a:bodyPr/>
        <a:lstStyle/>
        <a:p>
          <a:endParaRPr lang="en-US"/>
        </a:p>
      </dgm:t>
    </dgm:pt>
    <dgm:pt modelId="{125E13B9-D096-4690-AC76-A0B367E8108A}" type="pres">
      <dgm:prSet presAssocID="{A45744EB-2EE1-4A88-B1B2-7A5978837300}" presName="rootnode" presStyleCnt="0">
        <dgm:presLayoutVars>
          <dgm:chMax/>
          <dgm:chPref/>
          <dgm:dir/>
          <dgm:animLvl val="lvl"/>
        </dgm:presLayoutVars>
      </dgm:prSet>
      <dgm:spPr/>
    </dgm:pt>
    <dgm:pt modelId="{A64DE123-D485-46CF-AB01-AB15CB834A14}" type="pres">
      <dgm:prSet presAssocID="{E1D1814E-6FCA-4266-8D49-1598EC694D49}" presName="composite" presStyleCnt="0"/>
      <dgm:spPr/>
    </dgm:pt>
    <dgm:pt modelId="{88DB70AD-DF14-4E97-9BC6-6B456890F30F}" type="pres">
      <dgm:prSet presAssocID="{E1D1814E-6FCA-4266-8D49-1598EC694D49}" presName="bentUpArrow1" presStyleLbl="alignImgPlace1" presStyleIdx="0" presStyleCnt="3" custLinFactX="-25693" custLinFactNeighborX="-100000"/>
      <dgm:spPr>
        <a:solidFill>
          <a:schemeClr val="bg1">
            <a:lumMod val="85000"/>
          </a:schemeClr>
        </a:solidFill>
      </dgm:spPr>
    </dgm:pt>
    <dgm:pt modelId="{EB6A2D34-969D-4E95-B532-058724712FE6}" type="pres">
      <dgm:prSet presAssocID="{E1D1814E-6FCA-4266-8D49-1598EC694D49}" presName="ParentText" presStyleLbl="node1" presStyleIdx="0" presStyleCnt="4" custLinFactNeighborX="-85002">
        <dgm:presLayoutVars>
          <dgm:chMax val="1"/>
          <dgm:chPref val="1"/>
          <dgm:bulletEnabled val="1"/>
        </dgm:presLayoutVars>
      </dgm:prSet>
      <dgm:spPr/>
    </dgm:pt>
    <dgm:pt modelId="{E935D8CC-D4D0-4931-9AFB-3057203D7193}" type="pres">
      <dgm:prSet presAssocID="{E1D1814E-6FCA-4266-8D49-1598EC694D49}" presName="ChildText" presStyleLbl="revTx" presStyleIdx="0" presStyleCnt="3" custScaleX="101211">
        <dgm:presLayoutVars>
          <dgm:chMax val="0"/>
          <dgm:chPref val="0"/>
          <dgm:bulletEnabled val="1"/>
        </dgm:presLayoutVars>
      </dgm:prSet>
      <dgm:spPr/>
    </dgm:pt>
    <dgm:pt modelId="{CE3E47B1-A132-44BF-96D0-63BD75AB850A}" type="pres">
      <dgm:prSet presAssocID="{FE77D443-7C55-4E62-AC4C-7CE5B8CE2E3E}" presName="sibTrans" presStyleCnt="0"/>
      <dgm:spPr/>
    </dgm:pt>
    <dgm:pt modelId="{E86A74EA-58EB-4F0E-96B4-2C348907D831}" type="pres">
      <dgm:prSet presAssocID="{23EA8205-E774-485E-9A8B-77EFB557B229}" presName="composite" presStyleCnt="0"/>
      <dgm:spPr/>
    </dgm:pt>
    <dgm:pt modelId="{D1FE511B-A34B-45F5-863E-3566B81133FE}" type="pres">
      <dgm:prSet presAssocID="{23EA8205-E774-485E-9A8B-77EFB557B229}" presName="bentUpArrow1" presStyleLbl="alignImgPlace1" presStyleIdx="1" presStyleCnt="3" custLinFactX="-25693" custLinFactNeighborX="-100000"/>
      <dgm:spPr>
        <a:solidFill>
          <a:schemeClr val="bg1">
            <a:lumMod val="75000"/>
          </a:schemeClr>
        </a:solidFill>
      </dgm:spPr>
    </dgm:pt>
    <dgm:pt modelId="{96A6DD4B-2BC3-48C7-A0CA-6E75B1B6A9AA}" type="pres">
      <dgm:prSet presAssocID="{23EA8205-E774-485E-9A8B-77EFB557B229}" presName="ParentText" presStyleLbl="node1" presStyleIdx="1" presStyleCnt="4" custLinFactNeighborX="-87503">
        <dgm:presLayoutVars>
          <dgm:chMax val="1"/>
          <dgm:chPref val="1"/>
          <dgm:bulletEnabled val="1"/>
        </dgm:presLayoutVars>
      </dgm:prSet>
      <dgm:spPr/>
    </dgm:pt>
    <dgm:pt modelId="{B8D0CB8B-003A-4DFC-A6B7-C5E15046E564}" type="pres">
      <dgm:prSet presAssocID="{23EA8205-E774-485E-9A8B-77EFB557B229}" presName="ChildText" presStyleLbl="revTx" presStyleIdx="1" presStyleCnt="3">
        <dgm:presLayoutVars>
          <dgm:chMax val="0"/>
          <dgm:chPref val="0"/>
          <dgm:bulletEnabled val="1"/>
        </dgm:presLayoutVars>
      </dgm:prSet>
      <dgm:spPr/>
    </dgm:pt>
    <dgm:pt modelId="{0119995B-3E56-4EB8-8F17-FE3E620C2FD5}" type="pres">
      <dgm:prSet presAssocID="{EE90EFB2-4F04-48F3-A82E-16A896F91CFF}" presName="sibTrans" presStyleCnt="0"/>
      <dgm:spPr/>
    </dgm:pt>
    <dgm:pt modelId="{85E1125F-2968-4640-A419-705D342C1B3F}" type="pres">
      <dgm:prSet presAssocID="{8328CB42-D075-4F85-92B0-5B2D7DB80C1C}" presName="composite" presStyleCnt="0"/>
      <dgm:spPr/>
    </dgm:pt>
    <dgm:pt modelId="{EE66A35D-6FAA-4AB8-A3C3-EC1DE14FB023}" type="pres">
      <dgm:prSet presAssocID="{8328CB42-D075-4F85-92B0-5B2D7DB80C1C}" presName="bentUpArrow1" presStyleLbl="alignImgPlace1" presStyleIdx="2" presStyleCnt="3" custLinFactX="-16737" custLinFactNeighborX="-100000" custLinFactNeighborY="-2019"/>
      <dgm:spPr>
        <a:solidFill>
          <a:schemeClr val="bg1">
            <a:lumMod val="65000"/>
          </a:schemeClr>
        </a:solidFill>
      </dgm:spPr>
    </dgm:pt>
    <dgm:pt modelId="{C13BFCB0-309D-4276-8D1D-A6C41CE26315}" type="pres">
      <dgm:prSet presAssocID="{8328CB42-D075-4F85-92B0-5B2D7DB80C1C}" presName="ParentText" presStyleLbl="node1" presStyleIdx="2" presStyleCnt="4" custLinFactNeighborX="-86878">
        <dgm:presLayoutVars>
          <dgm:chMax val="1"/>
          <dgm:chPref val="1"/>
          <dgm:bulletEnabled val="1"/>
        </dgm:presLayoutVars>
      </dgm:prSet>
      <dgm:spPr/>
    </dgm:pt>
    <dgm:pt modelId="{CA5231BF-E2EC-455B-ACAC-742428F41726}" type="pres">
      <dgm:prSet presAssocID="{8328CB42-D075-4F85-92B0-5B2D7DB80C1C}" presName="ChildText" presStyleLbl="revTx" presStyleIdx="2" presStyleCnt="3">
        <dgm:presLayoutVars>
          <dgm:chMax val="0"/>
          <dgm:chPref val="0"/>
          <dgm:bulletEnabled val="1"/>
        </dgm:presLayoutVars>
      </dgm:prSet>
      <dgm:spPr/>
    </dgm:pt>
    <dgm:pt modelId="{5B97722D-B564-42CC-B17F-F2AD3A165C4E}" type="pres">
      <dgm:prSet presAssocID="{6F07AA8D-928B-4F1A-AE29-3BAEB24BEC83}" presName="sibTrans" presStyleCnt="0"/>
      <dgm:spPr/>
    </dgm:pt>
    <dgm:pt modelId="{A738D172-8925-4D5E-833F-A040E8983D5E}" type="pres">
      <dgm:prSet presAssocID="{869F7608-F53E-49DD-9008-CC29C2B1EB3E}" presName="composite" presStyleCnt="0"/>
      <dgm:spPr/>
    </dgm:pt>
    <dgm:pt modelId="{6EA59FEE-9DCD-45EF-A299-7209DE8E3A19}" type="pres">
      <dgm:prSet presAssocID="{869F7608-F53E-49DD-9008-CC29C2B1EB3E}" presName="ParentText" presStyleLbl="node1" presStyleIdx="3" presStyleCnt="4" custLinFactNeighborX="-84656" custLinFactNeighborY="7744">
        <dgm:presLayoutVars>
          <dgm:chMax val="1"/>
          <dgm:chPref val="1"/>
          <dgm:bulletEnabled val="1"/>
        </dgm:presLayoutVars>
      </dgm:prSet>
      <dgm:spPr/>
    </dgm:pt>
  </dgm:ptLst>
  <dgm:cxnLst>
    <dgm:cxn modelId="{B15E6F20-ED40-4663-B806-E3A35E320919}" srcId="{A45744EB-2EE1-4A88-B1B2-7A5978837300}" destId="{8328CB42-D075-4F85-92B0-5B2D7DB80C1C}" srcOrd="2" destOrd="0" parTransId="{F2617B8B-5CAB-47F8-915D-51A561EA509A}" sibTransId="{6F07AA8D-928B-4F1A-AE29-3BAEB24BEC83}"/>
    <dgm:cxn modelId="{66297020-6008-429F-AE81-FBB9A3ABB0DF}" type="presOf" srcId="{23EA8205-E774-485E-9A8B-77EFB557B229}" destId="{96A6DD4B-2BC3-48C7-A0CA-6E75B1B6A9AA}" srcOrd="0" destOrd="0" presId="urn:microsoft.com/office/officeart/2005/8/layout/StepDownProcess"/>
    <dgm:cxn modelId="{DE0AA465-2BBD-4292-9D16-37663B6EA2CD}" srcId="{A45744EB-2EE1-4A88-B1B2-7A5978837300}" destId="{E1D1814E-6FCA-4266-8D49-1598EC694D49}" srcOrd="0" destOrd="0" parTransId="{42F3FA4B-7090-4958-82FA-E93EC114A3F1}" sibTransId="{FE77D443-7C55-4E62-AC4C-7CE5B8CE2E3E}"/>
    <dgm:cxn modelId="{17ADC845-CA24-4BE5-A273-63C7BB044A26}" type="presOf" srcId="{869F7608-F53E-49DD-9008-CC29C2B1EB3E}" destId="{6EA59FEE-9DCD-45EF-A299-7209DE8E3A19}" srcOrd="0" destOrd="0" presId="urn:microsoft.com/office/officeart/2005/8/layout/StepDownProcess"/>
    <dgm:cxn modelId="{A2EBBA7F-8417-4528-BEFE-133CDE4C8CC2}" type="presOf" srcId="{8328CB42-D075-4F85-92B0-5B2D7DB80C1C}" destId="{C13BFCB0-309D-4276-8D1D-A6C41CE26315}" srcOrd="0" destOrd="0" presId="urn:microsoft.com/office/officeart/2005/8/layout/StepDownProcess"/>
    <dgm:cxn modelId="{CA4458A3-F1C2-4FC2-B606-F8704B53C208}" srcId="{A45744EB-2EE1-4A88-B1B2-7A5978837300}" destId="{23EA8205-E774-485E-9A8B-77EFB557B229}" srcOrd="1" destOrd="0" parTransId="{F4E6D57F-ED7D-4D19-ADFF-22A83945CA17}" sibTransId="{EE90EFB2-4F04-48F3-A82E-16A896F91CFF}"/>
    <dgm:cxn modelId="{0B138EB6-ECBC-436C-8A0C-C4A51618D53D}" srcId="{A45744EB-2EE1-4A88-B1B2-7A5978837300}" destId="{869F7608-F53E-49DD-9008-CC29C2B1EB3E}" srcOrd="3" destOrd="0" parTransId="{81A3B269-70F2-43A3-9DA9-11BAE207A170}" sibTransId="{6405E4FC-CCC8-4667-9D3C-4C3F030F4BF5}"/>
    <dgm:cxn modelId="{01FB68CC-77A8-47EB-A112-9117E79308BF}" type="presOf" srcId="{A45744EB-2EE1-4A88-B1B2-7A5978837300}" destId="{125E13B9-D096-4690-AC76-A0B367E8108A}" srcOrd="0" destOrd="0" presId="urn:microsoft.com/office/officeart/2005/8/layout/StepDownProcess"/>
    <dgm:cxn modelId="{680099DB-FF27-4B4C-8BBA-CC1EE43824A5}" type="presOf" srcId="{E1D1814E-6FCA-4266-8D49-1598EC694D49}" destId="{EB6A2D34-969D-4E95-B532-058724712FE6}" srcOrd="0" destOrd="0" presId="urn:microsoft.com/office/officeart/2005/8/layout/StepDownProcess"/>
    <dgm:cxn modelId="{A042D8B7-337D-4411-B41A-59B2E8B4F764}" type="presParOf" srcId="{125E13B9-D096-4690-AC76-A0B367E8108A}" destId="{A64DE123-D485-46CF-AB01-AB15CB834A14}" srcOrd="0" destOrd="0" presId="urn:microsoft.com/office/officeart/2005/8/layout/StepDownProcess"/>
    <dgm:cxn modelId="{4DEBBC8C-64D2-4257-8AD8-53DF0FA9894B}" type="presParOf" srcId="{A64DE123-D485-46CF-AB01-AB15CB834A14}" destId="{88DB70AD-DF14-4E97-9BC6-6B456890F30F}" srcOrd="0" destOrd="0" presId="urn:microsoft.com/office/officeart/2005/8/layout/StepDownProcess"/>
    <dgm:cxn modelId="{F251C388-B164-48D0-B7B4-8D4892912C37}" type="presParOf" srcId="{A64DE123-D485-46CF-AB01-AB15CB834A14}" destId="{EB6A2D34-969D-4E95-B532-058724712FE6}" srcOrd="1" destOrd="0" presId="urn:microsoft.com/office/officeart/2005/8/layout/StepDownProcess"/>
    <dgm:cxn modelId="{D00DB97C-BFF8-465D-BD65-E235963AF20A}" type="presParOf" srcId="{A64DE123-D485-46CF-AB01-AB15CB834A14}" destId="{E935D8CC-D4D0-4931-9AFB-3057203D7193}" srcOrd="2" destOrd="0" presId="urn:microsoft.com/office/officeart/2005/8/layout/StepDownProcess"/>
    <dgm:cxn modelId="{A76C9EEB-B39B-41F6-A3DA-2DF20DE5016C}" type="presParOf" srcId="{125E13B9-D096-4690-AC76-A0B367E8108A}" destId="{CE3E47B1-A132-44BF-96D0-63BD75AB850A}" srcOrd="1" destOrd="0" presId="urn:microsoft.com/office/officeart/2005/8/layout/StepDownProcess"/>
    <dgm:cxn modelId="{190227B9-D126-4040-9F0F-29A75EE8EF93}" type="presParOf" srcId="{125E13B9-D096-4690-AC76-A0B367E8108A}" destId="{E86A74EA-58EB-4F0E-96B4-2C348907D831}" srcOrd="2" destOrd="0" presId="urn:microsoft.com/office/officeart/2005/8/layout/StepDownProcess"/>
    <dgm:cxn modelId="{6A42A052-4B57-44C0-983A-CA7B0BE0362A}" type="presParOf" srcId="{E86A74EA-58EB-4F0E-96B4-2C348907D831}" destId="{D1FE511B-A34B-45F5-863E-3566B81133FE}" srcOrd="0" destOrd="0" presId="urn:microsoft.com/office/officeart/2005/8/layout/StepDownProcess"/>
    <dgm:cxn modelId="{53F1DB5B-AB2D-4F2B-9C3C-CC5E8FA60060}" type="presParOf" srcId="{E86A74EA-58EB-4F0E-96B4-2C348907D831}" destId="{96A6DD4B-2BC3-48C7-A0CA-6E75B1B6A9AA}" srcOrd="1" destOrd="0" presId="urn:microsoft.com/office/officeart/2005/8/layout/StepDownProcess"/>
    <dgm:cxn modelId="{833263DB-4F3C-44BE-A448-0CAB460BC63C}" type="presParOf" srcId="{E86A74EA-58EB-4F0E-96B4-2C348907D831}" destId="{B8D0CB8B-003A-4DFC-A6B7-C5E15046E564}" srcOrd="2" destOrd="0" presId="urn:microsoft.com/office/officeart/2005/8/layout/StepDownProcess"/>
    <dgm:cxn modelId="{16268B9F-BD56-44C7-88B8-AA690B20ECF5}" type="presParOf" srcId="{125E13B9-D096-4690-AC76-A0B367E8108A}" destId="{0119995B-3E56-4EB8-8F17-FE3E620C2FD5}" srcOrd="3" destOrd="0" presId="urn:microsoft.com/office/officeart/2005/8/layout/StepDownProcess"/>
    <dgm:cxn modelId="{9C092F73-9808-40DE-8B5A-A152A5155505}" type="presParOf" srcId="{125E13B9-D096-4690-AC76-A0B367E8108A}" destId="{85E1125F-2968-4640-A419-705D342C1B3F}" srcOrd="4" destOrd="0" presId="urn:microsoft.com/office/officeart/2005/8/layout/StepDownProcess"/>
    <dgm:cxn modelId="{D70125B4-0AC5-4594-A826-F4D757797E29}" type="presParOf" srcId="{85E1125F-2968-4640-A419-705D342C1B3F}" destId="{EE66A35D-6FAA-4AB8-A3C3-EC1DE14FB023}" srcOrd="0" destOrd="0" presId="urn:microsoft.com/office/officeart/2005/8/layout/StepDownProcess"/>
    <dgm:cxn modelId="{5715D4B5-4B27-413F-9F72-B3DF0FF1D40C}" type="presParOf" srcId="{85E1125F-2968-4640-A419-705D342C1B3F}" destId="{C13BFCB0-309D-4276-8D1D-A6C41CE26315}" srcOrd="1" destOrd="0" presId="urn:microsoft.com/office/officeart/2005/8/layout/StepDownProcess"/>
    <dgm:cxn modelId="{52273E40-C258-4AFE-A8EF-E772F960851D}" type="presParOf" srcId="{85E1125F-2968-4640-A419-705D342C1B3F}" destId="{CA5231BF-E2EC-455B-ACAC-742428F41726}" srcOrd="2" destOrd="0" presId="urn:microsoft.com/office/officeart/2005/8/layout/StepDownProcess"/>
    <dgm:cxn modelId="{9FF40F7C-37A4-49E3-91E2-36482F43AAA7}" type="presParOf" srcId="{125E13B9-D096-4690-AC76-A0B367E8108A}" destId="{5B97722D-B564-42CC-B17F-F2AD3A165C4E}" srcOrd="5" destOrd="0" presId="urn:microsoft.com/office/officeart/2005/8/layout/StepDownProcess"/>
    <dgm:cxn modelId="{CF6C636C-F9EB-47EE-B581-CA44F4E1F776}" type="presParOf" srcId="{125E13B9-D096-4690-AC76-A0B367E8108A}" destId="{A738D172-8925-4D5E-833F-A040E8983D5E}" srcOrd="6" destOrd="0" presId="urn:microsoft.com/office/officeart/2005/8/layout/StepDownProcess"/>
    <dgm:cxn modelId="{6401841F-6CF6-4788-A799-AF3BE9FC276E}" type="presParOf" srcId="{A738D172-8925-4D5E-833F-A040E8983D5E}" destId="{6EA59FEE-9DCD-45EF-A299-7209DE8E3A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744EB-2EE1-4A88-B1B2-7A59788373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1D1814E-6FCA-4266-8D49-1598EC694D49}">
      <dgm:prSet phldrT="[Text]"/>
      <dgm:spPr>
        <a:solidFill>
          <a:srgbClr val="51205E"/>
        </a:solidFill>
        <a:ln>
          <a:solidFill>
            <a:schemeClr val="tx1"/>
          </a:solidFill>
        </a:ln>
      </dgm:spPr>
      <dgm:t>
        <a:bodyPr/>
        <a:lstStyle/>
        <a:p>
          <a:r>
            <a:rPr lang="en-US" b="0" dirty="0"/>
            <a:t>Set the direction</a:t>
          </a:r>
        </a:p>
      </dgm:t>
    </dgm:pt>
    <dgm:pt modelId="{42F3FA4B-7090-4958-82FA-E93EC114A3F1}" type="parTrans" cxnId="{DE0AA465-2BBD-4292-9D16-37663B6EA2CD}">
      <dgm:prSet/>
      <dgm:spPr/>
      <dgm:t>
        <a:bodyPr/>
        <a:lstStyle/>
        <a:p>
          <a:endParaRPr lang="en-US"/>
        </a:p>
      </dgm:t>
    </dgm:pt>
    <dgm:pt modelId="{FE77D443-7C55-4E62-AC4C-7CE5B8CE2E3E}" type="sibTrans" cxnId="{DE0AA465-2BBD-4292-9D16-37663B6EA2CD}">
      <dgm:prSet/>
      <dgm:spPr/>
      <dgm:t>
        <a:bodyPr/>
        <a:lstStyle/>
        <a:p>
          <a:endParaRPr lang="en-US"/>
        </a:p>
      </dgm:t>
    </dgm:pt>
    <dgm:pt modelId="{23EA8205-E774-485E-9A8B-77EFB557B229}">
      <dgm:prSet phldrT="[Text]"/>
      <dgm:spPr>
        <a:solidFill>
          <a:srgbClr val="81953A"/>
        </a:solidFill>
        <a:ln>
          <a:solidFill>
            <a:schemeClr val="tx1"/>
          </a:solidFill>
        </a:ln>
      </dgm:spPr>
      <dgm:t>
        <a:bodyPr/>
        <a:lstStyle/>
        <a:p>
          <a:r>
            <a:rPr lang="en-US" b="1" dirty="0"/>
            <a:t>Examine key issues and focus areas</a:t>
          </a:r>
        </a:p>
      </dgm:t>
    </dgm:pt>
    <dgm:pt modelId="{F4E6D57F-ED7D-4D19-ADFF-22A83945CA17}" type="parTrans" cxnId="{CA4458A3-F1C2-4FC2-B606-F8704B53C208}">
      <dgm:prSet/>
      <dgm:spPr/>
      <dgm:t>
        <a:bodyPr/>
        <a:lstStyle/>
        <a:p>
          <a:endParaRPr lang="en-US"/>
        </a:p>
      </dgm:t>
    </dgm:pt>
    <dgm:pt modelId="{EE90EFB2-4F04-48F3-A82E-16A896F91CFF}" type="sibTrans" cxnId="{CA4458A3-F1C2-4FC2-B606-F8704B53C208}">
      <dgm:prSet/>
      <dgm:spPr/>
      <dgm:t>
        <a:bodyPr/>
        <a:lstStyle/>
        <a:p>
          <a:endParaRPr lang="en-US"/>
        </a:p>
      </dgm:t>
    </dgm:pt>
    <dgm:pt modelId="{8328CB42-D075-4F85-92B0-5B2D7DB80C1C}">
      <dgm:prSet phldrT="[Text]"/>
      <dgm:spPr>
        <a:solidFill>
          <a:srgbClr val="51205E"/>
        </a:solidFill>
        <a:ln>
          <a:solidFill>
            <a:schemeClr val="tx1"/>
          </a:solidFill>
        </a:ln>
      </dgm:spPr>
      <dgm:t>
        <a:bodyPr/>
        <a:lstStyle/>
        <a:p>
          <a:r>
            <a:rPr lang="en-US" b="0" dirty="0"/>
            <a:t>Frame data for different audiences</a:t>
          </a:r>
        </a:p>
      </dgm:t>
    </dgm:pt>
    <dgm:pt modelId="{6F07AA8D-928B-4F1A-AE29-3BAEB24BEC83}" type="sibTrans" cxnId="{B15E6F20-ED40-4663-B806-E3A35E320919}">
      <dgm:prSet/>
      <dgm:spPr/>
      <dgm:t>
        <a:bodyPr/>
        <a:lstStyle/>
        <a:p>
          <a:endParaRPr lang="en-US"/>
        </a:p>
      </dgm:t>
    </dgm:pt>
    <dgm:pt modelId="{F2617B8B-5CAB-47F8-915D-51A561EA509A}" type="parTrans" cxnId="{B15E6F20-ED40-4663-B806-E3A35E320919}">
      <dgm:prSet/>
      <dgm:spPr/>
      <dgm:t>
        <a:bodyPr/>
        <a:lstStyle/>
        <a:p>
          <a:endParaRPr lang="en-US"/>
        </a:p>
      </dgm:t>
    </dgm:pt>
    <dgm:pt modelId="{869F7608-F53E-49DD-9008-CC29C2B1EB3E}">
      <dgm:prSet/>
      <dgm:spPr>
        <a:solidFill>
          <a:srgbClr val="51205E"/>
        </a:solidFill>
        <a:ln>
          <a:solidFill>
            <a:schemeClr val="tx1"/>
          </a:solidFill>
        </a:ln>
      </dgm:spPr>
      <dgm:t>
        <a:bodyPr/>
        <a:lstStyle/>
        <a:p>
          <a:r>
            <a:rPr lang="en-US" dirty="0"/>
            <a:t>Validate data</a:t>
          </a:r>
        </a:p>
      </dgm:t>
    </dgm:pt>
    <dgm:pt modelId="{81A3B269-70F2-43A3-9DA9-11BAE207A170}" type="parTrans" cxnId="{0B138EB6-ECBC-436C-8A0C-C4A51618D53D}">
      <dgm:prSet/>
      <dgm:spPr/>
      <dgm:t>
        <a:bodyPr/>
        <a:lstStyle/>
        <a:p>
          <a:endParaRPr lang="en-US"/>
        </a:p>
      </dgm:t>
    </dgm:pt>
    <dgm:pt modelId="{6405E4FC-CCC8-4667-9D3C-4C3F030F4BF5}" type="sibTrans" cxnId="{0B138EB6-ECBC-436C-8A0C-C4A51618D53D}">
      <dgm:prSet/>
      <dgm:spPr/>
      <dgm:t>
        <a:bodyPr/>
        <a:lstStyle/>
        <a:p>
          <a:endParaRPr lang="en-US"/>
        </a:p>
      </dgm:t>
    </dgm:pt>
    <dgm:pt modelId="{125E13B9-D096-4690-AC76-A0B367E8108A}" type="pres">
      <dgm:prSet presAssocID="{A45744EB-2EE1-4A88-B1B2-7A5978837300}" presName="rootnode" presStyleCnt="0">
        <dgm:presLayoutVars>
          <dgm:chMax/>
          <dgm:chPref/>
          <dgm:dir/>
          <dgm:animLvl val="lvl"/>
        </dgm:presLayoutVars>
      </dgm:prSet>
      <dgm:spPr/>
    </dgm:pt>
    <dgm:pt modelId="{A64DE123-D485-46CF-AB01-AB15CB834A14}" type="pres">
      <dgm:prSet presAssocID="{E1D1814E-6FCA-4266-8D49-1598EC694D49}" presName="composite" presStyleCnt="0"/>
      <dgm:spPr/>
    </dgm:pt>
    <dgm:pt modelId="{88DB70AD-DF14-4E97-9BC6-6B456890F30F}" type="pres">
      <dgm:prSet presAssocID="{E1D1814E-6FCA-4266-8D49-1598EC694D49}" presName="bentUpArrow1" presStyleLbl="alignImgPlace1" presStyleIdx="0" presStyleCnt="3" custLinFactX="-25693" custLinFactNeighborX="-100000"/>
      <dgm:spPr>
        <a:solidFill>
          <a:schemeClr val="bg1">
            <a:lumMod val="95000"/>
          </a:schemeClr>
        </a:solidFill>
      </dgm:spPr>
    </dgm:pt>
    <dgm:pt modelId="{EB6A2D34-969D-4E95-B532-058724712FE6}" type="pres">
      <dgm:prSet presAssocID="{E1D1814E-6FCA-4266-8D49-1598EC694D49}" presName="ParentText" presStyleLbl="node1" presStyleIdx="0" presStyleCnt="4" custLinFactNeighborX="-85002">
        <dgm:presLayoutVars>
          <dgm:chMax val="1"/>
          <dgm:chPref val="1"/>
          <dgm:bulletEnabled val="1"/>
        </dgm:presLayoutVars>
      </dgm:prSet>
      <dgm:spPr/>
    </dgm:pt>
    <dgm:pt modelId="{E935D8CC-D4D0-4931-9AFB-3057203D7193}" type="pres">
      <dgm:prSet presAssocID="{E1D1814E-6FCA-4266-8D49-1598EC694D49}" presName="ChildText" presStyleLbl="revTx" presStyleIdx="0" presStyleCnt="3" custScaleX="101211">
        <dgm:presLayoutVars>
          <dgm:chMax val="0"/>
          <dgm:chPref val="0"/>
          <dgm:bulletEnabled val="1"/>
        </dgm:presLayoutVars>
      </dgm:prSet>
      <dgm:spPr/>
    </dgm:pt>
    <dgm:pt modelId="{CE3E47B1-A132-44BF-96D0-63BD75AB850A}" type="pres">
      <dgm:prSet presAssocID="{FE77D443-7C55-4E62-AC4C-7CE5B8CE2E3E}" presName="sibTrans" presStyleCnt="0"/>
      <dgm:spPr/>
    </dgm:pt>
    <dgm:pt modelId="{E86A74EA-58EB-4F0E-96B4-2C348907D831}" type="pres">
      <dgm:prSet presAssocID="{23EA8205-E774-485E-9A8B-77EFB557B229}" presName="composite" presStyleCnt="0"/>
      <dgm:spPr/>
    </dgm:pt>
    <dgm:pt modelId="{D1FE511B-A34B-45F5-863E-3566B81133FE}" type="pres">
      <dgm:prSet presAssocID="{23EA8205-E774-485E-9A8B-77EFB557B229}" presName="bentUpArrow1" presStyleLbl="alignImgPlace1" presStyleIdx="1" presStyleCnt="3" custLinFactX="-25693" custLinFactNeighborX="-100000"/>
      <dgm:spPr>
        <a:solidFill>
          <a:schemeClr val="bg1">
            <a:lumMod val="85000"/>
          </a:schemeClr>
        </a:solidFill>
      </dgm:spPr>
    </dgm:pt>
    <dgm:pt modelId="{96A6DD4B-2BC3-48C7-A0CA-6E75B1B6A9AA}" type="pres">
      <dgm:prSet presAssocID="{23EA8205-E774-485E-9A8B-77EFB557B229}" presName="ParentText" presStyleLbl="node1" presStyleIdx="1" presStyleCnt="4" custLinFactNeighborX="-87499">
        <dgm:presLayoutVars>
          <dgm:chMax val="1"/>
          <dgm:chPref val="1"/>
          <dgm:bulletEnabled val="1"/>
        </dgm:presLayoutVars>
      </dgm:prSet>
      <dgm:spPr/>
    </dgm:pt>
    <dgm:pt modelId="{B8D0CB8B-003A-4DFC-A6B7-C5E15046E564}" type="pres">
      <dgm:prSet presAssocID="{23EA8205-E774-485E-9A8B-77EFB557B229}" presName="ChildText" presStyleLbl="revTx" presStyleIdx="1" presStyleCnt="3">
        <dgm:presLayoutVars>
          <dgm:chMax val="0"/>
          <dgm:chPref val="0"/>
          <dgm:bulletEnabled val="1"/>
        </dgm:presLayoutVars>
      </dgm:prSet>
      <dgm:spPr/>
    </dgm:pt>
    <dgm:pt modelId="{0119995B-3E56-4EB8-8F17-FE3E620C2FD5}" type="pres">
      <dgm:prSet presAssocID="{EE90EFB2-4F04-48F3-A82E-16A896F91CFF}" presName="sibTrans" presStyleCnt="0"/>
      <dgm:spPr/>
    </dgm:pt>
    <dgm:pt modelId="{85E1125F-2968-4640-A419-705D342C1B3F}" type="pres">
      <dgm:prSet presAssocID="{8328CB42-D075-4F85-92B0-5B2D7DB80C1C}" presName="composite" presStyleCnt="0"/>
      <dgm:spPr/>
    </dgm:pt>
    <dgm:pt modelId="{EE66A35D-6FAA-4AB8-A3C3-EC1DE14FB023}" type="pres">
      <dgm:prSet presAssocID="{8328CB42-D075-4F85-92B0-5B2D7DB80C1C}" presName="bentUpArrow1" presStyleLbl="alignImgPlace1" presStyleIdx="2" presStyleCnt="3" custLinFactX="-16737" custLinFactNeighborX="-100000" custLinFactNeighborY="-2019"/>
      <dgm:spPr>
        <a:solidFill>
          <a:schemeClr val="bg1">
            <a:lumMod val="75000"/>
          </a:schemeClr>
        </a:solidFill>
      </dgm:spPr>
    </dgm:pt>
    <dgm:pt modelId="{C13BFCB0-309D-4276-8D1D-A6C41CE26315}" type="pres">
      <dgm:prSet presAssocID="{8328CB42-D075-4F85-92B0-5B2D7DB80C1C}" presName="ParentText" presStyleLbl="node1" presStyleIdx="2" presStyleCnt="4" custLinFactNeighborX="-86875">
        <dgm:presLayoutVars>
          <dgm:chMax val="1"/>
          <dgm:chPref val="1"/>
          <dgm:bulletEnabled val="1"/>
        </dgm:presLayoutVars>
      </dgm:prSet>
      <dgm:spPr/>
    </dgm:pt>
    <dgm:pt modelId="{CA5231BF-E2EC-455B-ACAC-742428F41726}" type="pres">
      <dgm:prSet presAssocID="{8328CB42-D075-4F85-92B0-5B2D7DB80C1C}" presName="ChildText" presStyleLbl="revTx" presStyleIdx="2" presStyleCnt="3">
        <dgm:presLayoutVars>
          <dgm:chMax val="0"/>
          <dgm:chPref val="0"/>
          <dgm:bulletEnabled val="1"/>
        </dgm:presLayoutVars>
      </dgm:prSet>
      <dgm:spPr/>
    </dgm:pt>
    <dgm:pt modelId="{5B97722D-B564-42CC-B17F-F2AD3A165C4E}" type="pres">
      <dgm:prSet presAssocID="{6F07AA8D-928B-4F1A-AE29-3BAEB24BEC83}" presName="sibTrans" presStyleCnt="0"/>
      <dgm:spPr/>
    </dgm:pt>
    <dgm:pt modelId="{A738D172-8925-4D5E-833F-A040E8983D5E}" type="pres">
      <dgm:prSet presAssocID="{869F7608-F53E-49DD-9008-CC29C2B1EB3E}" presName="composite" presStyleCnt="0"/>
      <dgm:spPr/>
    </dgm:pt>
    <dgm:pt modelId="{6EA59FEE-9DCD-45EF-A299-7209DE8E3A19}" type="pres">
      <dgm:prSet presAssocID="{869F7608-F53E-49DD-9008-CC29C2B1EB3E}" presName="ParentText" presStyleLbl="node1" presStyleIdx="3" presStyleCnt="4" custLinFactNeighborX="-84656" custLinFactNeighborY="7744">
        <dgm:presLayoutVars>
          <dgm:chMax val="1"/>
          <dgm:chPref val="1"/>
          <dgm:bulletEnabled val="1"/>
        </dgm:presLayoutVars>
      </dgm:prSet>
      <dgm:spPr/>
    </dgm:pt>
  </dgm:ptLst>
  <dgm:cxnLst>
    <dgm:cxn modelId="{B15E6F20-ED40-4663-B806-E3A35E320919}" srcId="{A45744EB-2EE1-4A88-B1B2-7A5978837300}" destId="{8328CB42-D075-4F85-92B0-5B2D7DB80C1C}" srcOrd="2" destOrd="0" parTransId="{F2617B8B-5CAB-47F8-915D-51A561EA509A}" sibTransId="{6F07AA8D-928B-4F1A-AE29-3BAEB24BEC83}"/>
    <dgm:cxn modelId="{66297020-6008-429F-AE81-FBB9A3ABB0DF}" type="presOf" srcId="{23EA8205-E774-485E-9A8B-77EFB557B229}" destId="{96A6DD4B-2BC3-48C7-A0CA-6E75B1B6A9AA}" srcOrd="0" destOrd="0" presId="urn:microsoft.com/office/officeart/2005/8/layout/StepDownProcess"/>
    <dgm:cxn modelId="{DE0AA465-2BBD-4292-9D16-37663B6EA2CD}" srcId="{A45744EB-2EE1-4A88-B1B2-7A5978837300}" destId="{E1D1814E-6FCA-4266-8D49-1598EC694D49}" srcOrd="0" destOrd="0" parTransId="{42F3FA4B-7090-4958-82FA-E93EC114A3F1}" sibTransId="{FE77D443-7C55-4E62-AC4C-7CE5B8CE2E3E}"/>
    <dgm:cxn modelId="{17ADC845-CA24-4BE5-A273-63C7BB044A26}" type="presOf" srcId="{869F7608-F53E-49DD-9008-CC29C2B1EB3E}" destId="{6EA59FEE-9DCD-45EF-A299-7209DE8E3A19}" srcOrd="0" destOrd="0" presId="urn:microsoft.com/office/officeart/2005/8/layout/StepDownProcess"/>
    <dgm:cxn modelId="{A2EBBA7F-8417-4528-BEFE-133CDE4C8CC2}" type="presOf" srcId="{8328CB42-D075-4F85-92B0-5B2D7DB80C1C}" destId="{C13BFCB0-309D-4276-8D1D-A6C41CE26315}" srcOrd="0" destOrd="0" presId="urn:microsoft.com/office/officeart/2005/8/layout/StepDownProcess"/>
    <dgm:cxn modelId="{CA4458A3-F1C2-4FC2-B606-F8704B53C208}" srcId="{A45744EB-2EE1-4A88-B1B2-7A5978837300}" destId="{23EA8205-E774-485E-9A8B-77EFB557B229}" srcOrd="1" destOrd="0" parTransId="{F4E6D57F-ED7D-4D19-ADFF-22A83945CA17}" sibTransId="{EE90EFB2-4F04-48F3-A82E-16A896F91CFF}"/>
    <dgm:cxn modelId="{0B138EB6-ECBC-436C-8A0C-C4A51618D53D}" srcId="{A45744EB-2EE1-4A88-B1B2-7A5978837300}" destId="{869F7608-F53E-49DD-9008-CC29C2B1EB3E}" srcOrd="3" destOrd="0" parTransId="{81A3B269-70F2-43A3-9DA9-11BAE207A170}" sibTransId="{6405E4FC-CCC8-4667-9D3C-4C3F030F4BF5}"/>
    <dgm:cxn modelId="{01FB68CC-77A8-47EB-A112-9117E79308BF}" type="presOf" srcId="{A45744EB-2EE1-4A88-B1B2-7A5978837300}" destId="{125E13B9-D096-4690-AC76-A0B367E8108A}" srcOrd="0" destOrd="0" presId="urn:microsoft.com/office/officeart/2005/8/layout/StepDownProcess"/>
    <dgm:cxn modelId="{680099DB-FF27-4B4C-8BBA-CC1EE43824A5}" type="presOf" srcId="{E1D1814E-6FCA-4266-8D49-1598EC694D49}" destId="{EB6A2D34-969D-4E95-B532-058724712FE6}" srcOrd="0" destOrd="0" presId="urn:microsoft.com/office/officeart/2005/8/layout/StepDownProcess"/>
    <dgm:cxn modelId="{A042D8B7-337D-4411-B41A-59B2E8B4F764}" type="presParOf" srcId="{125E13B9-D096-4690-AC76-A0B367E8108A}" destId="{A64DE123-D485-46CF-AB01-AB15CB834A14}" srcOrd="0" destOrd="0" presId="urn:microsoft.com/office/officeart/2005/8/layout/StepDownProcess"/>
    <dgm:cxn modelId="{4DEBBC8C-64D2-4257-8AD8-53DF0FA9894B}" type="presParOf" srcId="{A64DE123-D485-46CF-AB01-AB15CB834A14}" destId="{88DB70AD-DF14-4E97-9BC6-6B456890F30F}" srcOrd="0" destOrd="0" presId="urn:microsoft.com/office/officeart/2005/8/layout/StepDownProcess"/>
    <dgm:cxn modelId="{F251C388-B164-48D0-B7B4-8D4892912C37}" type="presParOf" srcId="{A64DE123-D485-46CF-AB01-AB15CB834A14}" destId="{EB6A2D34-969D-4E95-B532-058724712FE6}" srcOrd="1" destOrd="0" presId="urn:microsoft.com/office/officeart/2005/8/layout/StepDownProcess"/>
    <dgm:cxn modelId="{D00DB97C-BFF8-465D-BD65-E235963AF20A}" type="presParOf" srcId="{A64DE123-D485-46CF-AB01-AB15CB834A14}" destId="{E935D8CC-D4D0-4931-9AFB-3057203D7193}" srcOrd="2" destOrd="0" presId="urn:microsoft.com/office/officeart/2005/8/layout/StepDownProcess"/>
    <dgm:cxn modelId="{A76C9EEB-B39B-41F6-A3DA-2DF20DE5016C}" type="presParOf" srcId="{125E13B9-D096-4690-AC76-A0B367E8108A}" destId="{CE3E47B1-A132-44BF-96D0-63BD75AB850A}" srcOrd="1" destOrd="0" presId="urn:microsoft.com/office/officeart/2005/8/layout/StepDownProcess"/>
    <dgm:cxn modelId="{190227B9-D126-4040-9F0F-29A75EE8EF93}" type="presParOf" srcId="{125E13B9-D096-4690-AC76-A0B367E8108A}" destId="{E86A74EA-58EB-4F0E-96B4-2C348907D831}" srcOrd="2" destOrd="0" presId="urn:microsoft.com/office/officeart/2005/8/layout/StepDownProcess"/>
    <dgm:cxn modelId="{6A42A052-4B57-44C0-983A-CA7B0BE0362A}" type="presParOf" srcId="{E86A74EA-58EB-4F0E-96B4-2C348907D831}" destId="{D1FE511B-A34B-45F5-863E-3566B81133FE}" srcOrd="0" destOrd="0" presId="urn:microsoft.com/office/officeart/2005/8/layout/StepDownProcess"/>
    <dgm:cxn modelId="{53F1DB5B-AB2D-4F2B-9C3C-CC5E8FA60060}" type="presParOf" srcId="{E86A74EA-58EB-4F0E-96B4-2C348907D831}" destId="{96A6DD4B-2BC3-48C7-A0CA-6E75B1B6A9AA}" srcOrd="1" destOrd="0" presId="urn:microsoft.com/office/officeart/2005/8/layout/StepDownProcess"/>
    <dgm:cxn modelId="{833263DB-4F3C-44BE-A448-0CAB460BC63C}" type="presParOf" srcId="{E86A74EA-58EB-4F0E-96B4-2C348907D831}" destId="{B8D0CB8B-003A-4DFC-A6B7-C5E15046E564}" srcOrd="2" destOrd="0" presId="urn:microsoft.com/office/officeart/2005/8/layout/StepDownProcess"/>
    <dgm:cxn modelId="{16268B9F-BD56-44C7-88B8-AA690B20ECF5}" type="presParOf" srcId="{125E13B9-D096-4690-AC76-A0B367E8108A}" destId="{0119995B-3E56-4EB8-8F17-FE3E620C2FD5}" srcOrd="3" destOrd="0" presId="urn:microsoft.com/office/officeart/2005/8/layout/StepDownProcess"/>
    <dgm:cxn modelId="{9C092F73-9808-40DE-8B5A-A152A5155505}" type="presParOf" srcId="{125E13B9-D096-4690-AC76-A0B367E8108A}" destId="{85E1125F-2968-4640-A419-705D342C1B3F}" srcOrd="4" destOrd="0" presId="urn:microsoft.com/office/officeart/2005/8/layout/StepDownProcess"/>
    <dgm:cxn modelId="{D70125B4-0AC5-4594-A826-F4D757797E29}" type="presParOf" srcId="{85E1125F-2968-4640-A419-705D342C1B3F}" destId="{EE66A35D-6FAA-4AB8-A3C3-EC1DE14FB023}" srcOrd="0" destOrd="0" presId="urn:microsoft.com/office/officeart/2005/8/layout/StepDownProcess"/>
    <dgm:cxn modelId="{5715D4B5-4B27-413F-9F72-B3DF0FF1D40C}" type="presParOf" srcId="{85E1125F-2968-4640-A419-705D342C1B3F}" destId="{C13BFCB0-309D-4276-8D1D-A6C41CE26315}" srcOrd="1" destOrd="0" presId="urn:microsoft.com/office/officeart/2005/8/layout/StepDownProcess"/>
    <dgm:cxn modelId="{52273E40-C258-4AFE-A8EF-E772F960851D}" type="presParOf" srcId="{85E1125F-2968-4640-A419-705D342C1B3F}" destId="{CA5231BF-E2EC-455B-ACAC-742428F41726}" srcOrd="2" destOrd="0" presId="urn:microsoft.com/office/officeart/2005/8/layout/StepDownProcess"/>
    <dgm:cxn modelId="{9FF40F7C-37A4-49E3-91E2-36482F43AAA7}" type="presParOf" srcId="{125E13B9-D096-4690-AC76-A0B367E8108A}" destId="{5B97722D-B564-42CC-B17F-F2AD3A165C4E}" srcOrd="5" destOrd="0" presId="urn:microsoft.com/office/officeart/2005/8/layout/StepDownProcess"/>
    <dgm:cxn modelId="{CF6C636C-F9EB-47EE-B581-CA44F4E1F776}" type="presParOf" srcId="{125E13B9-D096-4690-AC76-A0B367E8108A}" destId="{A738D172-8925-4D5E-833F-A040E8983D5E}" srcOrd="6" destOrd="0" presId="urn:microsoft.com/office/officeart/2005/8/layout/StepDownProcess"/>
    <dgm:cxn modelId="{6401841F-6CF6-4788-A799-AF3BE9FC276E}" type="presParOf" srcId="{A738D172-8925-4D5E-833F-A040E8983D5E}" destId="{6EA59FEE-9DCD-45EF-A299-7209DE8E3A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744EB-2EE1-4A88-B1B2-7A59788373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1D1814E-6FCA-4266-8D49-1598EC694D49}">
      <dgm:prSet phldrT="[Text]"/>
      <dgm:spPr>
        <a:solidFill>
          <a:srgbClr val="51205E"/>
        </a:solidFill>
        <a:ln>
          <a:solidFill>
            <a:schemeClr val="tx1"/>
          </a:solidFill>
        </a:ln>
      </dgm:spPr>
      <dgm:t>
        <a:bodyPr/>
        <a:lstStyle/>
        <a:p>
          <a:r>
            <a:rPr lang="en-US" b="0" dirty="0"/>
            <a:t>Set the direction</a:t>
          </a:r>
        </a:p>
      </dgm:t>
    </dgm:pt>
    <dgm:pt modelId="{42F3FA4B-7090-4958-82FA-E93EC114A3F1}" type="parTrans" cxnId="{DE0AA465-2BBD-4292-9D16-37663B6EA2CD}">
      <dgm:prSet/>
      <dgm:spPr/>
      <dgm:t>
        <a:bodyPr/>
        <a:lstStyle/>
        <a:p>
          <a:endParaRPr lang="en-US"/>
        </a:p>
      </dgm:t>
    </dgm:pt>
    <dgm:pt modelId="{FE77D443-7C55-4E62-AC4C-7CE5B8CE2E3E}" type="sibTrans" cxnId="{DE0AA465-2BBD-4292-9D16-37663B6EA2CD}">
      <dgm:prSet/>
      <dgm:spPr/>
      <dgm:t>
        <a:bodyPr/>
        <a:lstStyle/>
        <a:p>
          <a:endParaRPr lang="en-US"/>
        </a:p>
      </dgm:t>
    </dgm:pt>
    <dgm:pt modelId="{23EA8205-E774-485E-9A8B-77EFB557B229}">
      <dgm:prSet phldrT="[Text]"/>
      <dgm:spPr>
        <a:solidFill>
          <a:srgbClr val="51205E"/>
        </a:solidFill>
        <a:ln>
          <a:solidFill>
            <a:schemeClr val="tx1"/>
          </a:solidFill>
        </a:ln>
      </dgm:spPr>
      <dgm:t>
        <a:bodyPr/>
        <a:lstStyle/>
        <a:p>
          <a:r>
            <a:rPr lang="en-US" b="0" dirty="0"/>
            <a:t>Examine key issues and focus areas</a:t>
          </a:r>
        </a:p>
      </dgm:t>
    </dgm:pt>
    <dgm:pt modelId="{F4E6D57F-ED7D-4D19-ADFF-22A83945CA17}" type="parTrans" cxnId="{CA4458A3-F1C2-4FC2-B606-F8704B53C208}">
      <dgm:prSet/>
      <dgm:spPr/>
      <dgm:t>
        <a:bodyPr/>
        <a:lstStyle/>
        <a:p>
          <a:endParaRPr lang="en-US"/>
        </a:p>
      </dgm:t>
    </dgm:pt>
    <dgm:pt modelId="{EE90EFB2-4F04-48F3-A82E-16A896F91CFF}" type="sibTrans" cxnId="{CA4458A3-F1C2-4FC2-B606-F8704B53C208}">
      <dgm:prSet/>
      <dgm:spPr/>
      <dgm:t>
        <a:bodyPr/>
        <a:lstStyle/>
        <a:p>
          <a:endParaRPr lang="en-US"/>
        </a:p>
      </dgm:t>
    </dgm:pt>
    <dgm:pt modelId="{8328CB42-D075-4F85-92B0-5B2D7DB80C1C}">
      <dgm:prSet phldrT="[Text]"/>
      <dgm:spPr>
        <a:solidFill>
          <a:srgbClr val="81953A"/>
        </a:solidFill>
        <a:ln>
          <a:solidFill>
            <a:schemeClr val="tx1"/>
          </a:solidFill>
        </a:ln>
      </dgm:spPr>
      <dgm:t>
        <a:bodyPr/>
        <a:lstStyle/>
        <a:p>
          <a:r>
            <a:rPr lang="en-US" b="1" dirty="0"/>
            <a:t>Frame data for different audiences</a:t>
          </a:r>
        </a:p>
      </dgm:t>
    </dgm:pt>
    <dgm:pt modelId="{6F07AA8D-928B-4F1A-AE29-3BAEB24BEC83}" type="sibTrans" cxnId="{B15E6F20-ED40-4663-B806-E3A35E320919}">
      <dgm:prSet/>
      <dgm:spPr/>
      <dgm:t>
        <a:bodyPr/>
        <a:lstStyle/>
        <a:p>
          <a:endParaRPr lang="en-US"/>
        </a:p>
      </dgm:t>
    </dgm:pt>
    <dgm:pt modelId="{F2617B8B-5CAB-47F8-915D-51A561EA509A}" type="parTrans" cxnId="{B15E6F20-ED40-4663-B806-E3A35E320919}">
      <dgm:prSet/>
      <dgm:spPr/>
      <dgm:t>
        <a:bodyPr/>
        <a:lstStyle/>
        <a:p>
          <a:endParaRPr lang="en-US"/>
        </a:p>
      </dgm:t>
    </dgm:pt>
    <dgm:pt modelId="{869F7608-F53E-49DD-9008-CC29C2B1EB3E}">
      <dgm:prSet/>
      <dgm:spPr>
        <a:solidFill>
          <a:srgbClr val="51205E"/>
        </a:solidFill>
        <a:ln>
          <a:solidFill>
            <a:schemeClr val="tx1"/>
          </a:solidFill>
        </a:ln>
      </dgm:spPr>
      <dgm:t>
        <a:bodyPr/>
        <a:lstStyle/>
        <a:p>
          <a:r>
            <a:rPr lang="en-US" dirty="0"/>
            <a:t>Validate data</a:t>
          </a:r>
        </a:p>
      </dgm:t>
    </dgm:pt>
    <dgm:pt modelId="{81A3B269-70F2-43A3-9DA9-11BAE207A170}" type="parTrans" cxnId="{0B138EB6-ECBC-436C-8A0C-C4A51618D53D}">
      <dgm:prSet/>
      <dgm:spPr/>
      <dgm:t>
        <a:bodyPr/>
        <a:lstStyle/>
        <a:p>
          <a:endParaRPr lang="en-US"/>
        </a:p>
      </dgm:t>
    </dgm:pt>
    <dgm:pt modelId="{6405E4FC-CCC8-4667-9D3C-4C3F030F4BF5}" type="sibTrans" cxnId="{0B138EB6-ECBC-436C-8A0C-C4A51618D53D}">
      <dgm:prSet/>
      <dgm:spPr/>
      <dgm:t>
        <a:bodyPr/>
        <a:lstStyle/>
        <a:p>
          <a:endParaRPr lang="en-US"/>
        </a:p>
      </dgm:t>
    </dgm:pt>
    <dgm:pt modelId="{125E13B9-D096-4690-AC76-A0B367E8108A}" type="pres">
      <dgm:prSet presAssocID="{A45744EB-2EE1-4A88-B1B2-7A5978837300}" presName="rootnode" presStyleCnt="0">
        <dgm:presLayoutVars>
          <dgm:chMax/>
          <dgm:chPref/>
          <dgm:dir/>
          <dgm:animLvl val="lvl"/>
        </dgm:presLayoutVars>
      </dgm:prSet>
      <dgm:spPr/>
    </dgm:pt>
    <dgm:pt modelId="{A64DE123-D485-46CF-AB01-AB15CB834A14}" type="pres">
      <dgm:prSet presAssocID="{E1D1814E-6FCA-4266-8D49-1598EC694D49}" presName="composite" presStyleCnt="0"/>
      <dgm:spPr/>
    </dgm:pt>
    <dgm:pt modelId="{88DB70AD-DF14-4E97-9BC6-6B456890F30F}" type="pres">
      <dgm:prSet presAssocID="{E1D1814E-6FCA-4266-8D49-1598EC694D49}" presName="bentUpArrow1" presStyleLbl="alignImgPlace1" presStyleIdx="0" presStyleCnt="3" custLinFactX="-25693" custLinFactNeighborX="-100000"/>
      <dgm:spPr>
        <a:solidFill>
          <a:schemeClr val="bg1">
            <a:lumMod val="85000"/>
          </a:schemeClr>
        </a:solidFill>
      </dgm:spPr>
    </dgm:pt>
    <dgm:pt modelId="{EB6A2D34-969D-4E95-B532-058724712FE6}" type="pres">
      <dgm:prSet presAssocID="{E1D1814E-6FCA-4266-8D49-1598EC694D49}" presName="ParentText" presStyleLbl="node1" presStyleIdx="0" presStyleCnt="4" custLinFactNeighborX="-85002">
        <dgm:presLayoutVars>
          <dgm:chMax val="1"/>
          <dgm:chPref val="1"/>
          <dgm:bulletEnabled val="1"/>
        </dgm:presLayoutVars>
      </dgm:prSet>
      <dgm:spPr/>
    </dgm:pt>
    <dgm:pt modelId="{E935D8CC-D4D0-4931-9AFB-3057203D7193}" type="pres">
      <dgm:prSet presAssocID="{E1D1814E-6FCA-4266-8D49-1598EC694D49}" presName="ChildText" presStyleLbl="revTx" presStyleIdx="0" presStyleCnt="3" custScaleX="101211">
        <dgm:presLayoutVars>
          <dgm:chMax val="0"/>
          <dgm:chPref val="0"/>
          <dgm:bulletEnabled val="1"/>
        </dgm:presLayoutVars>
      </dgm:prSet>
      <dgm:spPr/>
    </dgm:pt>
    <dgm:pt modelId="{CE3E47B1-A132-44BF-96D0-63BD75AB850A}" type="pres">
      <dgm:prSet presAssocID="{FE77D443-7C55-4E62-AC4C-7CE5B8CE2E3E}" presName="sibTrans" presStyleCnt="0"/>
      <dgm:spPr/>
    </dgm:pt>
    <dgm:pt modelId="{E86A74EA-58EB-4F0E-96B4-2C348907D831}" type="pres">
      <dgm:prSet presAssocID="{23EA8205-E774-485E-9A8B-77EFB557B229}" presName="composite" presStyleCnt="0"/>
      <dgm:spPr/>
    </dgm:pt>
    <dgm:pt modelId="{D1FE511B-A34B-45F5-863E-3566B81133FE}" type="pres">
      <dgm:prSet presAssocID="{23EA8205-E774-485E-9A8B-77EFB557B229}" presName="bentUpArrow1" presStyleLbl="alignImgPlace1" presStyleIdx="1" presStyleCnt="3" custLinFactX="-25693" custLinFactNeighborX="-100000"/>
      <dgm:spPr>
        <a:solidFill>
          <a:schemeClr val="bg1">
            <a:lumMod val="75000"/>
          </a:schemeClr>
        </a:solidFill>
      </dgm:spPr>
    </dgm:pt>
    <dgm:pt modelId="{96A6DD4B-2BC3-48C7-A0CA-6E75B1B6A9AA}" type="pres">
      <dgm:prSet presAssocID="{23EA8205-E774-485E-9A8B-77EFB557B229}" presName="ParentText" presStyleLbl="node1" presStyleIdx="1" presStyleCnt="4" custLinFactNeighborX="-87279" custLinFactNeighborY="592">
        <dgm:presLayoutVars>
          <dgm:chMax val="1"/>
          <dgm:chPref val="1"/>
          <dgm:bulletEnabled val="1"/>
        </dgm:presLayoutVars>
      </dgm:prSet>
      <dgm:spPr/>
    </dgm:pt>
    <dgm:pt modelId="{B8D0CB8B-003A-4DFC-A6B7-C5E15046E564}" type="pres">
      <dgm:prSet presAssocID="{23EA8205-E774-485E-9A8B-77EFB557B229}" presName="ChildText" presStyleLbl="revTx" presStyleIdx="1" presStyleCnt="3">
        <dgm:presLayoutVars>
          <dgm:chMax val="0"/>
          <dgm:chPref val="0"/>
          <dgm:bulletEnabled val="1"/>
        </dgm:presLayoutVars>
      </dgm:prSet>
      <dgm:spPr/>
    </dgm:pt>
    <dgm:pt modelId="{0119995B-3E56-4EB8-8F17-FE3E620C2FD5}" type="pres">
      <dgm:prSet presAssocID="{EE90EFB2-4F04-48F3-A82E-16A896F91CFF}" presName="sibTrans" presStyleCnt="0"/>
      <dgm:spPr/>
    </dgm:pt>
    <dgm:pt modelId="{85E1125F-2968-4640-A419-705D342C1B3F}" type="pres">
      <dgm:prSet presAssocID="{8328CB42-D075-4F85-92B0-5B2D7DB80C1C}" presName="composite" presStyleCnt="0"/>
      <dgm:spPr/>
    </dgm:pt>
    <dgm:pt modelId="{EE66A35D-6FAA-4AB8-A3C3-EC1DE14FB023}" type="pres">
      <dgm:prSet presAssocID="{8328CB42-D075-4F85-92B0-5B2D7DB80C1C}" presName="bentUpArrow1" presStyleLbl="alignImgPlace1" presStyleIdx="2" presStyleCnt="3" custLinFactX="-16737" custLinFactNeighborX="-100000" custLinFactNeighborY="-2019"/>
      <dgm:spPr>
        <a:solidFill>
          <a:schemeClr val="bg1">
            <a:lumMod val="65000"/>
          </a:schemeClr>
        </a:solidFill>
      </dgm:spPr>
    </dgm:pt>
    <dgm:pt modelId="{C13BFCB0-309D-4276-8D1D-A6C41CE26315}" type="pres">
      <dgm:prSet presAssocID="{8328CB42-D075-4F85-92B0-5B2D7DB80C1C}" presName="ParentText" presStyleLbl="node1" presStyleIdx="2" presStyleCnt="4" custLinFactNeighborX="-88103">
        <dgm:presLayoutVars>
          <dgm:chMax val="1"/>
          <dgm:chPref val="1"/>
          <dgm:bulletEnabled val="1"/>
        </dgm:presLayoutVars>
      </dgm:prSet>
      <dgm:spPr/>
    </dgm:pt>
    <dgm:pt modelId="{CA5231BF-E2EC-455B-ACAC-742428F41726}" type="pres">
      <dgm:prSet presAssocID="{8328CB42-D075-4F85-92B0-5B2D7DB80C1C}" presName="ChildText" presStyleLbl="revTx" presStyleIdx="2" presStyleCnt="3">
        <dgm:presLayoutVars>
          <dgm:chMax val="0"/>
          <dgm:chPref val="0"/>
          <dgm:bulletEnabled val="1"/>
        </dgm:presLayoutVars>
      </dgm:prSet>
      <dgm:spPr/>
    </dgm:pt>
    <dgm:pt modelId="{5B97722D-B564-42CC-B17F-F2AD3A165C4E}" type="pres">
      <dgm:prSet presAssocID="{6F07AA8D-928B-4F1A-AE29-3BAEB24BEC83}" presName="sibTrans" presStyleCnt="0"/>
      <dgm:spPr/>
    </dgm:pt>
    <dgm:pt modelId="{A738D172-8925-4D5E-833F-A040E8983D5E}" type="pres">
      <dgm:prSet presAssocID="{869F7608-F53E-49DD-9008-CC29C2B1EB3E}" presName="composite" presStyleCnt="0"/>
      <dgm:spPr/>
    </dgm:pt>
    <dgm:pt modelId="{6EA59FEE-9DCD-45EF-A299-7209DE8E3A19}" type="pres">
      <dgm:prSet presAssocID="{869F7608-F53E-49DD-9008-CC29C2B1EB3E}" presName="ParentText" presStyleLbl="node1" presStyleIdx="3" presStyleCnt="4" custLinFactNeighborX="-84656" custLinFactNeighborY="7744">
        <dgm:presLayoutVars>
          <dgm:chMax val="1"/>
          <dgm:chPref val="1"/>
          <dgm:bulletEnabled val="1"/>
        </dgm:presLayoutVars>
      </dgm:prSet>
      <dgm:spPr/>
    </dgm:pt>
  </dgm:ptLst>
  <dgm:cxnLst>
    <dgm:cxn modelId="{B15E6F20-ED40-4663-B806-E3A35E320919}" srcId="{A45744EB-2EE1-4A88-B1B2-7A5978837300}" destId="{8328CB42-D075-4F85-92B0-5B2D7DB80C1C}" srcOrd="2" destOrd="0" parTransId="{F2617B8B-5CAB-47F8-915D-51A561EA509A}" sibTransId="{6F07AA8D-928B-4F1A-AE29-3BAEB24BEC83}"/>
    <dgm:cxn modelId="{66297020-6008-429F-AE81-FBB9A3ABB0DF}" type="presOf" srcId="{23EA8205-E774-485E-9A8B-77EFB557B229}" destId="{96A6DD4B-2BC3-48C7-A0CA-6E75B1B6A9AA}" srcOrd="0" destOrd="0" presId="urn:microsoft.com/office/officeart/2005/8/layout/StepDownProcess"/>
    <dgm:cxn modelId="{DE0AA465-2BBD-4292-9D16-37663B6EA2CD}" srcId="{A45744EB-2EE1-4A88-B1B2-7A5978837300}" destId="{E1D1814E-6FCA-4266-8D49-1598EC694D49}" srcOrd="0" destOrd="0" parTransId="{42F3FA4B-7090-4958-82FA-E93EC114A3F1}" sibTransId="{FE77D443-7C55-4E62-AC4C-7CE5B8CE2E3E}"/>
    <dgm:cxn modelId="{17ADC845-CA24-4BE5-A273-63C7BB044A26}" type="presOf" srcId="{869F7608-F53E-49DD-9008-CC29C2B1EB3E}" destId="{6EA59FEE-9DCD-45EF-A299-7209DE8E3A19}" srcOrd="0" destOrd="0" presId="urn:microsoft.com/office/officeart/2005/8/layout/StepDownProcess"/>
    <dgm:cxn modelId="{A2EBBA7F-8417-4528-BEFE-133CDE4C8CC2}" type="presOf" srcId="{8328CB42-D075-4F85-92B0-5B2D7DB80C1C}" destId="{C13BFCB0-309D-4276-8D1D-A6C41CE26315}" srcOrd="0" destOrd="0" presId="urn:microsoft.com/office/officeart/2005/8/layout/StepDownProcess"/>
    <dgm:cxn modelId="{CA4458A3-F1C2-4FC2-B606-F8704B53C208}" srcId="{A45744EB-2EE1-4A88-B1B2-7A5978837300}" destId="{23EA8205-E774-485E-9A8B-77EFB557B229}" srcOrd="1" destOrd="0" parTransId="{F4E6D57F-ED7D-4D19-ADFF-22A83945CA17}" sibTransId="{EE90EFB2-4F04-48F3-A82E-16A896F91CFF}"/>
    <dgm:cxn modelId="{0B138EB6-ECBC-436C-8A0C-C4A51618D53D}" srcId="{A45744EB-2EE1-4A88-B1B2-7A5978837300}" destId="{869F7608-F53E-49DD-9008-CC29C2B1EB3E}" srcOrd="3" destOrd="0" parTransId="{81A3B269-70F2-43A3-9DA9-11BAE207A170}" sibTransId="{6405E4FC-CCC8-4667-9D3C-4C3F030F4BF5}"/>
    <dgm:cxn modelId="{01FB68CC-77A8-47EB-A112-9117E79308BF}" type="presOf" srcId="{A45744EB-2EE1-4A88-B1B2-7A5978837300}" destId="{125E13B9-D096-4690-AC76-A0B367E8108A}" srcOrd="0" destOrd="0" presId="urn:microsoft.com/office/officeart/2005/8/layout/StepDownProcess"/>
    <dgm:cxn modelId="{680099DB-FF27-4B4C-8BBA-CC1EE43824A5}" type="presOf" srcId="{E1D1814E-6FCA-4266-8D49-1598EC694D49}" destId="{EB6A2D34-969D-4E95-B532-058724712FE6}" srcOrd="0" destOrd="0" presId="urn:microsoft.com/office/officeart/2005/8/layout/StepDownProcess"/>
    <dgm:cxn modelId="{A042D8B7-337D-4411-B41A-59B2E8B4F764}" type="presParOf" srcId="{125E13B9-D096-4690-AC76-A0B367E8108A}" destId="{A64DE123-D485-46CF-AB01-AB15CB834A14}" srcOrd="0" destOrd="0" presId="urn:microsoft.com/office/officeart/2005/8/layout/StepDownProcess"/>
    <dgm:cxn modelId="{4DEBBC8C-64D2-4257-8AD8-53DF0FA9894B}" type="presParOf" srcId="{A64DE123-D485-46CF-AB01-AB15CB834A14}" destId="{88DB70AD-DF14-4E97-9BC6-6B456890F30F}" srcOrd="0" destOrd="0" presId="urn:microsoft.com/office/officeart/2005/8/layout/StepDownProcess"/>
    <dgm:cxn modelId="{F251C388-B164-48D0-B7B4-8D4892912C37}" type="presParOf" srcId="{A64DE123-D485-46CF-AB01-AB15CB834A14}" destId="{EB6A2D34-969D-4E95-B532-058724712FE6}" srcOrd="1" destOrd="0" presId="urn:microsoft.com/office/officeart/2005/8/layout/StepDownProcess"/>
    <dgm:cxn modelId="{D00DB97C-BFF8-465D-BD65-E235963AF20A}" type="presParOf" srcId="{A64DE123-D485-46CF-AB01-AB15CB834A14}" destId="{E935D8CC-D4D0-4931-9AFB-3057203D7193}" srcOrd="2" destOrd="0" presId="urn:microsoft.com/office/officeart/2005/8/layout/StepDownProcess"/>
    <dgm:cxn modelId="{A76C9EEB-B39B-41F6-A3DA-2DF20DE5016C}" type="presParOf" srcId="{125E13B9-D096-4690-AC76-A0B367E8108A}" destId="{CE3E47B1-A132-44BF-96D0-63BD75AB850A}" srcOrd="1" destOrd="0" presId="urn:microsoft.com/office/officeart/2005/8/layout/StepDownProcess"/>
    <dgm:cxn modelId="{190227B9-D126-4040-9F0F-29A75EE8EF93}" type="presParOf" srcId="{125E13B9-D096-4690-AC76-A0B367E8108A}" destId="{E86A74EA-58EB-4F0E-96B4-2C348907D831}" srcOrd="2" destOrd="0" presId="urn:microsoft.com/office/officeart/2005/8/layout/StepDownProcess"/>
    <dgm:cxn modelId="{6A42A052-4B57-44C0-983A-CA7B0BE0362A}" type="presParOf" srcId="{E86A74EA-58EB-4F0E-96B4-2C348907D831}" destId="{D1FE511B-A34B-45F5-863E-3566B81133FE}" srcOrd="0" destOrd="0" presId="urn:microsoft.com/office/officeart/2005/8/layout/StepDownProcess"/>
    <dgm:cxn modelId="{53F1DB5B-AB2D-4F2B-9C3C-CC5E8FA60060}" type="presParOf" srcId="{E86A74EA-58EB-4F0E-96B4-2C348907D831}" destId="{96A6DD4B-2BC3-48C7-A0CA-6E75B1B6A9AA}" srcOrd="1" destOrd="0" presId="urn:microsoft.com/office/officeart/2005/8/layout/StepDownProcess"/>
    <dgm:cxn modelId="{833263DB-4F3C-44BE-A448-0CAB460BC63C}" type="presParOf" srcId="{E86A74EA-58EB-4F0E-96B4-2C348907D831}" destId="{B8D0CB8B-003A-4DFC-A6B7-C5E15046E564}" srcOrd="2" destOrd="0" presId="urn:microsoft.com/office/officeart/2005/8/layout/StepDownProcess"/>
    <dgm:cxn modelId="{16268B9F-BD56-44C7-88B8-AA690B20ECF5}" type="presParOf" srcId="{125E13B9-D096-4690-AC76-A0B367E8108A}" destId="{0119995B-3E56-4EB8-8F17-FE3E620C2FD5}" srcOrd="3" destOrd="0" presId="urn:microsoft.com/office/officeart/2005/8/layout/StepDownProcess"/>
    <dgm:cxn modelId="{9C092F73-9808-40DE-8B5A-A152A5155505}" type="presParOf" srcId="{125E13B9-D096-4690-AC76-A0B367E8108A}" destId="{85E1125F-2968-4640-A419-705D342C1B3F}" srcOrd="4" destOrd="0" presId="urn:microsoft.com/office/officeart/2005/8/layout/StepDownProcess"/>
    <dgm:cxn modelId="{D70125B4-0AC5-4594-A826-F4D757797E29}" type="presParOf" srcId="{85E1125F-2968-4640-A419-705D342C1B3F}" destId="{EE66A35D-6FAA-4AB8-A3C3-EC1DE14FB023}" srcOrd="0" destOrd="0" presId="urn:microsoft.com/office/officeart/2005/8/layout/StepDownProcess"/>
    <dgm:cxn modelId="{5715D4B5-4B27-413F-9F72-B3DF0FF1D40C}" type="presParOf" srcId="{85E1125F-2968-4640-A419-705D342C1B3F}" destId="{C13BFCB0-309D-4276-8D1D-A6C41CE26315}" srcOrd="1" destOrd="0" presId="urn:microsoft.com/office/officeart/2005/8/layout/StepDownProcess"/>
    <dgm:cxn modelId="{52273E40-C258-4AFE-A8EF-E772F960851D}" type="presParOf" srcId="{85E1125F-2968-4640-A419-705D342C1B3F}" destId="{CA5231BF-E2EC-455B-ACAC-742428F41726}" srcOrd="2" destOrd="0" presId="urn:microsoft.com/office/officeart/2005/8/layout/StepDownProcess"/>
    <dgm:cxn modelId="{9FF40F7C-37A4-49E3-91E2-36482F43AAA7}" type="presParOf" srcId="{125E13B9-D096-4690-AC76-A0B367E8108A}" destId="{5B97722D-B564-42CC-B17F-F2AD3A165C4E}" srcOrd="5" destOrd="0" presId="urn:microsoft.com/office/officeart/2005/8/layout/StepDownProcess"/>
    <dgm:cxn modelId="{CF6C636C-F9EB-47EE-B581-CA44F4E1F776}" type="presParOf" srcId="{125E13B9-D096-4690-AC76-A0B367E8108A}" destId="{A738D172-8925-4D5E-833F-A040E8983D5E}" srcOrd="6" destOrd="0" presId="urn:microsoft.com/office/officeart/2005/8/layout/StepDownProcess"/>
    <dgm:cxn modelId="{6401841F-6CF6-4788-A799-AF3BE9FC276E}" type="presParOf" srcId="{A738D172-8925-4D5E-833F-A040E8983D5E}" destId="{6EA59FEE-9DCD-45EF-A299-7209DE8E3A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5744EB-2EE1-4A88-B1B2-7A59788373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1D1814E-6FCA-4266-8D49-1598EC694D49}">
      <dgm:prSet phldrT="[Text]"/>
      <dgm:spPr>
        <a:solidFill>
          <a:srgbClr val="51205E"/>
        </a:solidFill>
        <a:ln>
          <a:solidFill>
            <a:schemeClr val="tx1"/>
          </a:solidFill>
        </a:ln>
      </dgm:spPr>
      <dgm:t>
        <a:bodyPr/>
        <a:lstStyle/>
        <a:p>
          <a:r>
            <a:rPr lang="en-US" b="0" dirty="0"/>
            <a:t>Set the direction</a:t>
          </a:r>
        </a:p>
      </dgm:t>
    </dgm:pt>
    <dgm:pt modelId="{42F3FA4B-7090-4958-82FA-E93EC114A3F1}" type="parTrans" cxnId="{DE0AA465-2BBD-4292-9D16-37663B6EA2CD}">
      <dgm:prSet/>
      <dgm:spPr/>
      <dgm:t>
        <a:bodyPr/>
        <a:lstStyle/>
        <a:p>
          <a:endParaRPr lang="en-US"/>
        </a:p>
      </dgm:t>
    </dgm:pt>
    <dgm:pt modelId="{FE77D443-7C55-4E62-AC4C-7CE5B8CE2E3E}" type="sibTrans" cxnId="{DE0AA465-2BBD-4292-9D16-37663B6EA2CD}">
      <dgm:prSet/>
      <dgm:spPr/>
      <dgm:t>
        <a:bodyPr/>
        <a:lstStyle/>
        <a:p>
          <a:endParaRPr lang="en-US"/>
        </a:p>
      </dgm:t>
    </dgm:pt>
    <dgm:pt modelId="{23EA8205-E774-485E-9A8B-77EFB557B229}">
      <dgm:prSet phldrT="[Text]"/>
      <dgm:spPr>
        <a:solidFill>
          <a:srgbClr val="51205E"/>
        </a:solidFill>
        <a:ln>
          <a:solidFill>
            <a:schemeClr val="tx1"/>
          </a:solidFill>
        </a:ln>
      </dgm:spPr>
      <dgm:t>
        <a:bodyPr/>
        <a:lstStyle/>
        <a:p>
          <a:r>
            <a:rPr lang="en-US" b="0" dirty="0"/>
            <a:t>Examine key issues and focus areas</a:t>
          </a:r>
        </a:p>
      </dgm:t>
    </dgm:pt>
    <dgm:pt modelId="{F4E6D57F-ED7D-4D19-ADFF-22A83945CA17}" type="parTrans" cxnId="{CA4458A3-F1C2-4FC2-B606-F8704B53C208}">
      <dgm:prSet/>
      <dgm:spPr/>
      <dgm:t>
        <a:bodyPr/>
        <a:lstStyle/>
        <a:p>
          <a:endParaRPr lang="en-US"/>
        </a:p>
      </dgm:t>
    </dgm:pt>
    <dgm:pt modelId="{EE90EFB2-4F04-48F3-A82E-16A896F91CFF}" type="sibTrans" cxnId="{CA4458A3-F1C2-4FC2-B606-F8704B53C208}">
      <dgm:prSet/>
      <dgm:spPr/>
      <dgm:t>
        <a:bodyPr/>
        <a:lstStyle/>
        <a:p>
          <a:endParaRPr lang="en-US"/>
        </a:p>
      </dgm:t>
    </dgm:pt>
    <dgm:pt modelId="{8328CB42-D075-4F85-92B0-5B2D7DB80C1C}">
      <dgm:prSet phldrT="[Text]"/>
      <dgm:spPr>
        <a:solidFill>
          <a:srgbClr val="51205E"/>
        </a:solidFill>
        <a:ln>
          <a:solidFill>
            <a:schemeClr val="tx1"/>
          </a:solidFill>
        </a:ln>
      </dgm:spPr>
      <dgm:t>
        <a:bodyPr/>
        <a:lstStyle/>
        <a:p>
          <a:r>
            <a:rPr lang="en-US" b="0" dirty="0"/>
            <a:t>Frame data for different audiences</a:t>
          </a:r>
        </a:p>
      </dgm:t>
    </dgm:pt>
    <dgm:pt modelId="{6F07AA8D-928B-4F1A-AE29-3BAEB24BEC83}" type="sibTrans" cxnId="{B15E6F20-ED40-4663-B806-E3A35E320919}">
      <dgm:prSet/>
      <dgm:spPr/>
      <dgm:t>
        <a:bodyPr/>
        <a:lstStyle/>
        <a:p>
          <a:endParaRPr lang="en-US"/>
        </a:p>
      </dgm:t>
    </dgm:pt>
    <dgm:pt modelId="{F2617B8B-5CAB-47F8-915D-51A561EA509A}" type="parTrans" cxnId="{B15E6F20-ED40-4663-B806-E3A35E320919}">
      <dgm:prSet/>
      <dgm:spPr/>
      <dgm:t>
        <a:bodyPr/>
        <a:lstStyle/>
        <a:p>
          <a:endParaRPr lang="en-US"/>
        </a:p>
      </dgm:t>
    </dgm:pt>
    <dgm:pt modelId="{869F7608-F53E-49DD-9008-CC29C2B1EB3E}">
      <dgm:prSet/>
      <dgm:spPr>
        <a:solidFill>
          <a:srgbClr val="81953A"/>
        </a:solidFill>
        <a:ln>
          <a:solidFill>
            <a:schemeClr val="tx1"/>
          </a:solidFill>
        </a:ln>
      </dgm:spPr>
      <dgm:t>
        <a:bodyPr/>
        <a:lstStyle/>
        <a:p>
          <a:r>
            <a:rPr lang="en-US" b="1" dirty="0"/>
            <a:t>Validate data</a:t>
          </a:r>
        </a:p>
      </dgm:t>
    </dgm:pt>
    <dgm:pt modelId="{81A3B269-70F2-43A3-9DA9-11BAE207A170}" type="parTrans" cxnId="{0B138EB6-ECBC-436C-8A0C-C4A51618D53D}">
      <dgm:prSet/>
      <dgm:spPr/>
      <dgm:t>
        <a:bodyPr/>
        <a:lstStyle/>
        <a:p>
          <a:endParaRPr lang="en-US"/>
        </a:p>
      </dgm:t>
    </dgm:pt>
    <dgm:pt modelId="{6405E4FC-CCC8-4667-9D3C-4C3F030F4BF5}" type="sibTrans" cxnId="{0B138EB6-ECBC-436C-8A0C-C4A51618D53D}">
      <dgm:prSet/>
      <dgm:spPr/>
      <dgm:t>
        <a:bodyPr/>
        <a:lstStyle/>
        <a:p>
          <a:endParaRPr lang="en-US"/>
        </a:p>
      </dgm:t>
    </dgm:pt>
    <dgm:pt modelId="{125E13B9-D096-4690-AC76-A0B367E8108A}" type="pres">
      <dgm:prSet presAssocID="{A45744EB-2EE1-4A88-B1B2-7A5978837300}" presName="rootnode" presStyleCnt="0">
        <dgm:presLayoutVars>
          <dgm:chMax/>
          <dgm:chPref/>
          <dgm:dir/>
          <dgm:animLvl val="lvl"/>
        </dgm:presLayoutVars>
      </dgm:prSet>
      <dgm:spPr/>
    </dgm:pt>
    <dgm:pt modelId="{A64DE123-D485-46CF-AB01-AB15CB834A14}" type="pres">
      <dgm:prSet presAssocID="{E1D1814E-6FCA-4266-8D49-1598EC694D49}" presName="composite" presStyleCnt="0"/>
      <dgm:spPr/>
    </dgm:pt>
    <dgm:pt modelId="{88DB70AD-DF14-4E97-9BC6-6B456890F30F}" type="pres">
      <dgm:prSet presAssocID="{E1D1814E-6FCA-4266-8D49-1598EC694D49}" presName="bentUpArrow1" presStyleLbl="alignImgPlace1" presStyleIdx="0" presStyleCnt="3" custLinFactX="-25693" custLinFactNeighborX="-100000"/>
      <dgm:spPr>
        <a:solidFill>
          <a:schemeClr val="bg1">
            <a:lumMod val="85000"/>
          </a:schemeClr>
        </a:solidFill>
      </dgm:spPr>
    </dgm:pt>
    <dgm:pt modelId="{EB6A2D34-969D-4E95-B532-058724712FE6}" type="pres">
      <dgm:prSet presAssocID="{E1D1814E-6FCA-4266-8D49-1598EC694D49}" presName="ParentText" presStyleLbl="node1" presStyleIdx="0" presStyleCnt="4" custLinFactNeighborX="-85002">
        <dgm:presLayoutVars>
          <dgm:chMax val="1"/>
          <dgm:chPref val="1"/>
          <dgm:bulletEnabled val="1"/>
        </dgm:presLayoutVars>
      </dgm:prSet>
      <dgm:spPr/>
    </dgm:pt>
    <dgm:pt modelId="{E935D8CC-D4D0-4931-9AFB-3057203D7193}" type="pres">
      <dgm:prSet presAssocID="{E1D1814E-6FCA-4266-8D49-1598EC694D49}" presName="ChildText" presStyleLbl="revTx" presStyleIdx="0" presStyleCnt="3" custScaleX="101211">
        <dgm:presLayoutVars>
          <dgm:chMax val="0"/>
          <dgm:chPref val="0"/>
          <dgm:bulletEnabled val="1"/>
        </dgm:presLayoutVars>
      </dgm:prSet>
      <dgm:spPr/>
    </dgm:pt>
    <dgm:pt modelId="{CE3E47B1-A132-44BF-96D0-63BD75AB850A}" type="pres">
      <dgm:prSet presAssocID="{FE77D443-7C55-4E62-AC4C-7CE5B8CE2E3E}" presName="sibTrans" presStyleCnt="0"/>
      <dgm:spPr/>
    </dgm:pt>
    <dgm:pt modelId="{E86A74EA-58EB-4F0E-96B4-2C348907D831}" type="pres">
      <dgm:prSet presAssocID="{23EA8205-E774-485E-9A8B-77EFB557B229}" presName="composite" presStyleCnt="0"/>
      <dgm:spPr/>
    </dgm:pt>
    <dgm:pt modelId="{D1FE511B-A34B-45F5-863E-3566B81133FE}" type="pres">
      <dgm:prSet presAssocID="{23EA8205-E774-485E-9A8B-77EFB557B229}" presName="bentUpArrow1" presStyleLbl="alignImgPlace1" presStyleIdx="1" presStyleCnt="3" custLinFactX="-25693" custLinFactNeighborX="-100000"/>
      <dgm:spPr>
        <a:solidFill>
          <a:schemeClr val="bg1">
            <a:lumMod val="75000"/>
          </a:schemeClr>
        </a:solidFill>
      </dgm:spPr>
    </dgm:pt>
    <dgm:pt modelId="{96A6DD4B-2BC3-48C7-A0CA-6E75B1B6A9AA}" type="pres">
      <dgm:prSet presAssocID="{23EA8205-E774-485E-9A8B-77EFB557B229}" presName="ParentText" presStyleLbl="node1" presStyleIdx="1" presStyleCnt="4" custLinFactNeighborX="-88795">
        <dgm:presLayoutVars>
          <dgm:chMax val="1"/>
          <dgm:chPref val="1"/>
          <dgm:bulletEnabled val="1"/>
        </dgm:presLayoutVars>
      </dgm:prSet>
      <dgm:spPr/>
    </dgm:pt>
    <dgm:pt modelId="{B8D0CB8B-003A-4DFC-A6B7-C5E15046E564}" type="pres">
      <dgm:prSet presAssocID="{23EA8205-E774-485E-9A8B-77EFB557B229}" presName="ChildText" presStyleLbl="revTx" presStyleIdx="1" presStyleCnt="3">
        <dgm:presLayoutVars>
          <dgm:chMax val="0"/>
          <dgm:chPref val="0"/>
          <dgm:bulletEnabled val="1"/>
        </dgm:presLayoutVars>
      </dgm:prSet>
      <dgm:spPr/>
    </dgm:pt>
    <dgm:pt modelId="{0119995B-3E56-4EB8-8F17-FE3E620C2FD5}" type="pres">
      <dgm:prSet presAssocID="{EE90EFB2-4F04-48F3-A82E-16A896F91CFF}" presName="sibTrans" presStyleCnt="0"/>
      <dgm:spPr/>
    </dgm:pt>
    <dgm:pt modelId="{85E1125F-2968-4640-A419-705D342C1B3F}" type="pres">
      <dgm:prSet presAssocID="{8328CB42-D075-4F85-92B0-5B2D7DB80C1C}" presName="composite" presStyleCnt="0"/>
      <dgm:spPr/>
    </dgm:pt>
    <dgm:pt modelId="{EE66A35D-6FAA-4AB8-A3C3-EC1DE14FB023}" type="pres">
      <dgm:prSet presAssocID="{8328CB42-D075-4F85-92B0-5B2D7DB80C1C}" presName="bentUpArrow1" presStyleLbl="alignImgPlace1" presStyleIdx="2" presStyleCnt="3" custLinFactX="-16737" custLinFactNeighborX="-100000" custLinFactNeighborY="-2019"/>
      <dgm:spPr>
        <a:solidFill>
          <a:schemeClr val="bg1">
            <a:lumMod val="65000"/>
          </a:schemeClr>
        </a:solidFill>
      </dgm:spPr>
    </dgm:pt>
    <dgm:pt modelId="{C13BFCB0-309D-4276-8D1D-A6C41CE26315}" type="pres">
      <dgm:prSet presAssocID="{8328CB42-D075-4F85-92B0-5B2D7DB80C1C}" presName="ParentText" presStyleLbl="node1" presStyleIdx="2" presStyleCnt="4" custLinFactNeighborX="-88163">
        <dgm:presLayoutVars>
          <dgm:chMax val="1"/>
          <dgm:chPref val="1"/>
          <dgm:bulletEnabled val="1"/>
        </dgm:presLayoutVars>
      </dgm:prSet>
      <dgm:spPr/>
    </dgm:pt>
    <dgm:pt modelId="{CA5231BF-E2EC-455B-ACAC-742428F41726}" type="pres">
      <dgm:prSet presAssocID="{8328CB42-D075-4F85-92B0-5B2D7DB80C1C}" presName="ChildText" presStyleLbl="revTx" presStyleIdx="2" presStyleCnt="3">
        <dgm:presLayoutVars>
          <dgm:chMax val="0"/>
          <dgm:chPref val="0"/>
          <dgm:bulletEnabled val="1"/>
        </dgm:presLayoutVars>
      </dgm:prSet>
      <dgm:spPr/>
    </dgm:pt>
    <dgm:pt modelId="{5B97722D-B564-42CC-B17F-F2AD3A165C4E}" type="pres">
      <dgm:prSet presAssocID="{6F07AA8D-928B-4F1A-AE29-3BAEB24BEC83}" presName="sibTrans" presStyleCnt="0"/>
      <dgm:spPr/>
    </dgm:pt>
    <dgm:pt modelId="{A738D172-8925-4D5E-833F-A040E8983D5E}" type="pres">
      <dgm:prSet presAssocID="{869F7608-F53E-49DD-9008-CC29C2B1EB3E}" presName="composite" presStyleCnt="0"/>
      <dgm:spPr/>
    </dgm:pt>
    <dgm:pt modelId="{6EA59FEE-9DCD-45EF-A299-7209DE8E3A19}" type="pres">
      <dgm:prSet presAssocID="{869F7608-F53E-49DD-9008-CC29C2B1EB3E}" presName="ParentText" presStyleLbl="node1" presStyleIdx="3" presStyleCnt="4" custLinFactNeighborX="-84656" custLinFactNeighborY="7744">
        <dgm:presLayoutVars>
          <dgm:chMax val="1"/>
          <dgm:chPref val="1"/>
          <dgm:bulletEnabled val="1"/>
        </dgm:presLayoutVars>
      </dgm:prSet>
      <dgm:spPr/>
    </dgm:pt>
  </dgm:ptLst>
  <dgm:cxnLst>
    <dgm:cxn modelId="{B15E6F20-ED40-4663-B806-E3A35E320919}" srcId="{A45744EB-2EE1-4A88-B1B2-7A5978837300}" destId="{8328CB42-D075-4F85-92B0-5B2D7DB80C1C}" srcOrd="2" destOrd="0" parTransId="{F2617B8B-5CAB-47F8-915D-51A561EA509A}" sibTransId="{6F07AA8D-928B-4F1A-AE29-3BAEB24BEC83}"/>
    <dgm:cxn modelId="{66297020-6008-429F-AE81-FBB9A3ABB0DF}" type="presOf" srcId="{23EA8205-E774-485E-9A8B-77EFB557B229}" destId="{96A6DD4B-2BC3-48C7-A0CA-6E75B1B6A9AA}" srcOrd="0" destOrd="0" presId="urn:microsoft.com/office/officeart/2005/8/layout/StepDownProcess"/>
    <dgm:cxn modelId="{DE0AA465-2BBD-4292-9D16-37663B6EA2CD}" srcId="{A45744EB-2EE1-4A88-B1B2-7A5978837300}" destId="{E1D1814E-6FCA-4266-8D49-1598EC694D49}" srcOrd="0" destOrd="0" parTransId="{42F3FA4B-7090-4958-82FA-E93EC114A3F1}" sibTransId="{FE77D443-7C55-4E62-AC4C-7CE5B8CE2E3E}"/>
    <dgm:cxn modelId="{17ADC845-CA24-4BE5-A273-63C7BB044A26}" type="presOf" srcId="{869F7608-F53E-49DD-9008-CC29C2B1EB3E}" destId="{6EA59FEE-9DCD-45EF-A299-7209DE8E3A19}" srcOrd="0" destOrd="0" presId="urn:microsoft.com/office/officeart/2005/8/layout/StepDownProcess"/>
    <dgm:cxn modelId="{A2EBBA7F-8417-4528-BEFE-133CDE4C8CC2}" type="presOf" srcId="{8328CB42-D075-4F85-92B0-5B2D7DB80C1C}" destId="{C13BFCB0-309D-4276-8D1D-A6C41CE26315}" srcOrd="0" destOrd="0" presId="urn:microsoft.com/office/officeart/2005/8/layout/StepDownProcess"/>
    <dgm:cxn modelId="{CA4458A3-F1C2-4FC2-B606-F8704B53C208}" srcId="{A45744EB-2EE1-4A88-B1B2-7A5978837300}" destId="{23EA8205-E774-485E-9A8B-77EFB557B229}" srcOrd="1" destOrd="0" parTransId="{F4E6D57F-ED7D-4D19-ADFF-22A83945CA17}" sibTransId="{EE90EFB2-4F04-48F3-A82E-16A896F91CFF}"/>
    <dgm:cxn modelId="{0B138EB6-ECBC-436C-8A0C-C4A51618D53D}" srcId="{A45744EB-2EE1-4A88-B1B2-7A5978837300}" destId="{869F7608-F53E-49DD-9008-CC29C2B1EB3E}" srcOrd="3" destOrd="0" parTransId="{81A3B269-70F2-43A3-9DA9-11BAE207A170}" sibTransId="{6405E4FC-CCC8-4667-9D3C-4C3F030F4BF5}"/>
    <dgm:cxn modelId="{01FB68CC-77A8-47EB-A112-9117E79308BF}" type="presOf" srcId="{A45744EB-2EE1-4A88-B1B2-7A5978837300}" destId="{125E13B9-D096-4690-AC76-A0B367E8108A}" srcOrd="0" destOrd="0" presId="urn:microsoft.com/office/officeart/2005/8/layout/StepDownProcess"/>
    <dgm:cxn modelId="{680099DB-FF27-4B4C-8BBA-CC1EE43824A5}" type="presOf" srcId="{E1D1814E-6FCA-4266-8D49-1598EC694D49}" destId="{EB6A2D34-969D-4E95-B532-058724712FE6}" srcOrd="0" destOrd="0" presId="urn:microsoft.com/office/officeart/2005/8/layout/StepDownProcess"/>
    <dgm:cxn modelId="{A042D8B7-337D-4411-B41A-59B2E8B4F764}" type="presParOf" srcId="{125E13B9-D096-4690-AC76-A0B367E8108A}" destId="{A64DE123-D485-46CF-AB01-AB15CB834A14}" srcOrd="0" destOrd="0" presId="urn:microsoft.com/office/officeart/2005/8/layout/StepDownProcess"/>
    <dgm:cxn modelId="{4DEBBC8C-64D2-4257-8AD8-53DF0FA9894B}" type="presParOf" srcId="{A64DE123-D485-46CF-AB01-AB15CB834A14}" destId="{88DB70AD-DF14-4E97-9BC6-6B456890F30F}" srcOrd="0" destOrd="0" presId="urn:microsoft.com/office/officeart/2005/8/layout/StepDownProcess"/>
    <dgm:cxn modelId="{F251C388-B164-48D0-B7B4-8D4892912C37}" type="presParOf" srcId="{A64DE123-D485-46CF-AB01-AB15CB834A14}" destId="{EB6A2D34-969D-4E95-B532-058724712FE6}" srcOrd="1" destOrd="0" presId="urn:microsoft.com/office/officeart/2005/8/layout/StepDownProcess"/>
    <dgm:cxn modelId="{D00DB97C-BFF8-465D-BD65-E235963AF20A}" type="presParOf" srcId="{A64DE123-D485-46CF-AB01-AB15CB834A14}" destId="{E935D8CC-D4D0-4931-9AFB-3057203D7193}" srcOrd="2" destOrd="0" presId="urn:microsoft.com/office/officeart/2005/8/layout/StepDownProcess"/>
    <dgm:cxn modelId="{A76C9EEB-B39B-41F6-A3DA-2DF20DE5016C}" type="presParOf" srcId="{125E13B9-D096-4690-AC76-A0B367E8108A}" destId="{CE3E47B1-A132-44BF-96D0-63BD75AB850A}" srcOrd="1" destOrd="0" presId="urn:microsoft.com/office/officeart/2005/8/layout/StepDownProcess"/>
    <dgm:cxn modelId="{190227B9-D126-4040-9F0F-29A75EE8EF93}" type="presParOf" srcId="{125E13B9-D096-4690-AC76-A0B367E8108A}" destId="{E86A74EA-58EB-4F0E-96B4-2C348907D831}" srcOrd="2" destOrd="0" presId="urn:microsoft.com/office/officeart/2005/8/layout/StepDownProcess"/>
    <dgm:cxn modelId="{6A42A052-4B57-44C0-983A-CA7B0BE0362A}" type="presParOf" srcId="{E86A74EA-58EB-4F0E-96B4-2C348907D831}" destId="{D1FE511B-A34B-45F5-863E-3566B81133FE}" srcOrd="0" destOrd="0" presId="urn:microsoft.com/office/officeart/2005/8/layout/StepDownProcess"/>
    <dgm:cxn modelId="{53F1DB5B-AB2D-4F2B-9C3C-CC5E8FA60060}" type="presParOf" srcId="{E86A74EA-58EB-4F0E-96B4-2C348907D831}" destId="{96A6DD4B-2BC3-48C7-A0CA-6E75B1B6A9AA}" srcOrd="1" destOrd="0" presId="urn:microsoft.com/office/officeart/2005/8/layout/StepDownProcess"/>
    <dgm:cxn modelId="{833263DB-4F3C-44BE-A448-0CAB460BC63C}" type="presParOf" srcId="{E86A74EA-58EB-4F0E-96B4-2C348907D831}" destId="{B8D0CB8B-003A-4DFC-A6B7-C5E15046E564}" srcOrd="2" destOrd="0" presId="urn:microsoft.com/office/officeart/2005/8/layout/StepDownProcess"/>
    <dgm:cxn modelId="{16268B9F-BD56-44C7-88B8-AA690B20ECF5}" type="presParOf" srcId="{125E13B9-D096-4690-AC76-A0B367E8108A}" destId="{0119995B-3E56-4EB8-8F17-FE3E620C2FD5}" srcOrd="3" destOrd="0" presId="urn:microsoft.com/office/officeart/2005/8/layout/StepDownProcess"/>
    <dgm:cxn modelId="{9C092F73-9808-40DE-8B5A-A152A5155505}" type="presParOf" srcId="{125E13B9-D096-4690-AC76-A0B367E8108A}" destId="{85E1125F-2968-4640-A419-705D342C1B3F}" srcOrd="4" destOrd="0" presId="urn:microsoft.com/office/officeart/2005/8/layout/StepDownProcess"/>
    <dgm:cxn modelId="{D70125B4-0AC5-4594-A826-F4D757797E29}" type="presParOf" srcId="{85E1125F-2968-4640-A419-705D342C1B3F}" destId="{EE66A35D-6FAA-4AB8-A3C3-EC1DE14FB023}" srcOrd="0" destOrd="0" presId="urn:microsoft.com/office/officeart/2005/8/layout/StepDownProcess"/>
    <dgm:cxn modelId="{5715D4B5-4B27-413F-9F72-B3DF0FF1D40C}" type="presParOf" srcId="{85E1125F-2968-4640-A419-705D342C1B3F}" destId="{C13BFCB0-309D-4276-8D1D-A6C41CE26315}" srcOrd="1" destOrd="0" presId="urn:microsoft.com/office/officeart/2005/8/layout/StepDownProcess"/>
    <dgm:cxn modelId="{52273E40-C258-4AFE-A8EF-E772F960851D}" type="presParOf" srcId="{85E1125F-2968-4640-A419-705D342C1B3F}" destId="{CA5231BF-E2EC-455B-ACAC-742428F41726}" srcOrd="2" destOrd="0" presId="urn:microsoft.com/office/officeart/2005/8/layout/StepDownProcess"/>
    <dgm:cxn modelId="{9FF40F7C-37A4-49E3-91E2-36482F43AAA7}" type="presParOf" srcId="{125E13B9-D096-4690-AC76-A0B367E8108A}" destId="{5B97722D-B564-42CC-B17F-F2AD3A165C4E}" srcOrd="5" destOrd="0" presId="urn:microsoft.com/office/officeart/2005/8/layout/StepDownProcess"/>
    <dgm:cxn modelId="{CF6C636C-F9EB-47EE-B581-CA44F4E1F776}" type="presParOf" srcId="{125E13B9-D096-4690-AC76-A0B367E8108A}" destId="{A738D172-8925-4D5E-833F-A040E8983D5E}" srcOrd="6" destOrd="0" presId="urn:microsoft.com/office/officeart/2005/8/layout/StepDownProcess"/>
    <dgm:cxn modelId="{6401841F-6CF6-4788-A799-AF3BE9FC276E}" type="presParOf" srcId="{A738D172-8925-4D5E-833F-A040E8983D5E}" destId="{6EA59FEE-9DCD-45EF-A299-7209DE8E3A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654DA2-F5F3-4019-90B2-1637FEFF9E83}" type="doc">
      <dgm:prSet loTypeId="urn:microsoft.com/office/officeart/2005/8/layout/pyramid1" loCatId="pyramid" qsTypeId="urn:microsoft.com/office/officeart/2005/8/quickstyle/simple1" qsCatId="simple" csTypeId="urn:microsoft.com/office/officeart/2005/8/colors/accent1_2" csCatId="accent1" phldr="1"/>
      <dgm:spPr/>
    </dgm:pt>
    <dgm:pt modelId="{B033CC0A-8449-48F2-AB13-BAE31BD9703D}">
      <dgm:prSet phldrT="[Text]" custT="1"/>
      <dgm:spPr>
        <a:solidFill>
          <a:srgbClr val="CBC9DB"/>
        </a:solidFill>
        <a:ln>
          <a:solidFill>
            <a:schemeClr val="tx1"/>
          </a:solidFill>
        </a:ln>
      </dgm:spPr>
      <dgm:t>
        <a:bodyPr/>
        <a:lstStyle/>
        <a:p>
          <a:endParaRPr lang="en-US" sz="1800" dirty="0"/>
        </a:p>
      </dgm:t>
    </dgm:pt>
    <dgm:pt modelId="{B1337F94-B749-4002-ADE5-B0546EF3DD6F}" type="parTrans" cxnId="{7415B752-B9C0-4DB4-8F7F-E7E8CC94C6B4}">
      <dgm:prSet/>
      <dgm:spPr/>
      <dgm:t>
        <a:bodyPr/>
        <a:lstStyle/>
        <a:p>
          <a:endParaRPr lang="en-US"/>
        </a:p>
      </dgm:t>
    </dgm:pt>
    <dgm:pt modelId="{03C95E26-8555-48EF-B431-DF7A25C6F5F0}" type="sibTrans" cxnId="{7415B752-B9C0-4DB4-8F7F-E7E8CC94C6B4}">
      <dgm:prSet/>
      <dgm:spPr/>
      <dgm:t>
        <a:bodyPr/>
        <a:lstStyle/>
        <a:p>
          <a:endParaRPr lang="en-US"/>
        </a:p>
      </dgm:t>
    </dgm:pt>
    <dgm:pt modelId="{47D81A09-BE20-42D5-B8C7-EA0B94A2CC60}">
      <dgm:prSet phldrT="[Text]" custT="1"/>
      <dgm:spPr>
        <a:solidFill>
          <a:srgbClr val="B39CC6"/>
        </a:solidFill>
        <a:ln>
          <a:solidFill>
            <a:schemeClr val="tx1"/>
          </a:solidFill>
        </a:ln>
      </dgm:spPr>
      <dgm:t>
        <a:bodyPr/>
        <a:lstStyle/>
        <a:p>
          <a:r>
            <a:rPr lang="en-US" sz="2000" b="1" dirty="0">
              <a:latin typeface="Arial" panose="020B0604020202020204" pitchFamily="34" charset="0"/>
              <a:cs typeface="Arial" panose="020B0604020202020204" pitchFamily="34" charset="0"/>
            </a:rPr>
            <a:t>Minor Group (98)</a:t>
          </a:r>
        </a:p>
      </dgm:t>
    </dgm:pt>
    <dgm:pt modelId="{3A055DEA-5DAF-4F85-AF4F-21B194B31C3E}" type="parTrans" cxnId="{760C11CB-2D17-44CC-B5F7-234C5DC58D5B}">
      <dgm:prSet/>
      <dgm:spPr/>
      <dgm:t>
        <a:bodyPr/>
        <a:lstStyle/>
        <a:p>
          <a:endParaRPr lang="en-US"/>
        </a:p>
      </dgm:t>
    </dgm:pt>
    <dgm:pt modelId="{5CD39BA7-106E-430D-82B7-F5404CDC5ADA}" type="sibTrans" cxnId="{760C11CB-2D17-44CC-B5F7-234C5DC58D5B}">
      <dgm:prSet/>
      <dgm:spPr/>
      <dgm:t>
        <a:bodyPr/>
        <a:lstStyle/>
        <a:p>
          <a:endParaRPr lang="en-US"/>
        </a:p>
      </dgm:t>
    </dgm:pt>
    <dgm:pt modelId="{211867B4-960B-4D16-91D9-8DCCC451D5D1}">
      <dgm:prSet phldrT="[Text]" custT="1"/>
      <dgm:spPr>
        <a:solidFill>
          <a:srgbClr val="835497"/>
        </a:solidFill>
        <a:ln>
          <a:solidFill>
            <a:schemeClr val="tx1"/>
          </a:solidFill>
        </a:ln>
      </dgm:spPr>
      <dgm:t>
        <a:bodyPr/>
        <a:lstStyle/>
        <a:p>
          <a:r>
            <a:rPr lang="en-US" sz="2000" b="1" dirty="0">
              <a:solidFill>
                <a:schemeClr val="bg1"/>
              </a:solidFill>
              <a:latin typeface="Arial" panose="020B0604020202020204" pitchFamily="34" charset="0"/>
              <a:cs typeface="Arial" panose="020B0604020202020204" pitchFamily="34" charset="0"/>
            </a:rPr>
            <a:t>Broad Occupation (459)</a:t>
          </a:r>
        </a:p>
      </dgm:t>
    </dgm:pt>
    <dgm:pt modelId="{ACD2289D-6901-4490-A2B1-05B4C1F43E16}" type="parTrans" cxnId="{AE45B334-C034-4BAC-BE5E-60F75B15724D}">
      <dgm:prSet/>
      <dgm:spPr/>
      <dgm:t>
        <a:bodyPr/>
        <a:lstStyle/>
        <a:p>
          <a:endParaRPr lang="en-US"/>
        </a:p>
      </dgm:t>
    </dgm:pt>
    <dgm:pt modelId="{9E9B7BD7-243E-43A3-A766-41A161C39EA3}" type="sibTrans" cxnId="{AE45B334-C034-4BAC-BE5E-60F75B15724D}">
      <dgm:prSet/>
      <dgm:spPr/>
      <dgm:t>
        <a:bodyPr/>
        <a:lstStyle/>
        <a:p>
          <a:endParaRPr lang="en-US"/>
        </a:p>
      </dgm:t>
    </dgm:pt>
    <dgm:pt modelId="{CC6975AA-05DE-4955-956E-310246EC4B54}">
      <dgm:prSet phldrT="[Text]" custT="1"/>
      <dgm:spPr>
        <a:solidFill>
          <a:srgbClr val="51205E"/>
        </a:solidFill>
        <a:ln>
          <a:solidFill>
            <a:schemeClr val="tx1"/>
          </a:solidFill>
        </a:ln>
      </dgm:spPr>
      <dgm:t>
        <a:bodyPr/>
        <a:lstStyle/>
        <a:p>
          <a:r>
            <a:rPr lang="en-US" sz="2000" b="1" dirty="0">
              <a:solidFill>
                <a:schemeClr val="bg1"/>
              </a:solidFill>
              <a:latin typeface="Arial" panose="020B0604020202020204" pitchFamily="34" charset="0"/>
              <a:cs typeface="Arial" panose="020B0604020202020204" pitchFamily="34" charset="0"/>
            </a:rPr>
            <a:t>Detailed Occupation (867)</a:t>
          </a:r>
        </a:p>
      </dgm:t>
    </dgm:pt>
    <dgm:pt modelId="{5CC2EAF0-8D75-4625-BD46-EA3F1E845993}" type="parTrans" cxnId="{D7B30D49-49FD-489B-A356-B41CD7FDB243}">
      <dgm:prSet/>
      <dgm:spPr/>
      <dgm:t>
        <a:bodyPr/>
        <a:lstStyle/>
        <a:p>
          <a:endParaRPr lang="en-US"/>
        </a:p>
      </dgm:t>
    </dgm:pt>
    <dgm:pt modelId="{BC28471F-30E7-4909-88A4-B2A33BA52D76}" type="sibTrans" cxnId="{D7B30D49-49FD-489B-A356-B41CD7FDB243}">
      <dgm:prSet/>
      <dgm:spPr/>
      <dgm:t>
        <a:bodyPr/>
        <a:lstStyle/>
        <a:p>
          <a:endParaRPr lang="en-US"/>
        </a:p>
      </dgm:t>
    </dgm:pt>
    <dgm:pt modelId="{58AEF1FF-A563-49B2-9913-9D18742FA784}" type="pres">
      <dgm:prSet presAssocID="{EA654DA2-F5F3-4019-90B2-1637FEFF9E83}" presName="Name0" presStyleCnt="0">
        <dgm:presLayoutVars>
          <dgm:dir/>
          <dgm:animLvl val="lvl"/>
          <dgm:resizeHandles val="exact"/>
        </dgm:presLayoutVars>
      </dgm:prSet>
      <dgm:spPr/>
    </dgm:pt>
    <dgm:pt modelId="{D8DC5C40-B285-42A2-B077-C3C630335EA8}" type="pres">
      <dgm:prSet presAssocID="{B033CC0A-8449-48F2-AB13-BAE31BD9703D}" presName="Name8" presStyleCnt="0"/>
      <dgm:spPr/>
    </dgm:pt>
    <dgm:pt modelId="{556A440C-423C-4CF8-8D20-3CBF3AE8C46A}" type="pres">
      <dgm:prSet presAssocID="{B033CC0A-8449-48F2-AB13-BAE31BD9703D}" presName="level" presStyleLbl="node1" presStyleIdx="0" presStyleCnt="4" custLinFactNeighborX="0" custLinFactNeighborY="5245">
        <dgm:presLayoutVars>
          <dgm:chMax val="1"/>
          <dgm:bulletEnabled val="1"/>
        </dgm:presLayoutVars>
      </dgm:prSet>
      <dgm:spPr/>
    </dgm:pt>
    <dgm:pt modelId="{C6E412C6-7856-40F9-B96A-450BBC9DC462}" type="pres">
      <dgm:prSet presAssocID="{B033CC0A-8449-48F2-AB13-BAE31BD9703D}" presName="levelTx" presStyleLbl="revTx" presStyleIdx="0" presStyleCnt="0">
        <dgm:presLayoutVars>
          <dgm:chMax val="1"/>
          <dgm:bulletEnabled val="1"/>
        </dgm:presLayoutVars>
      </dgm:prSet>
      <dgm:spPr/>
    </dgm:pt>
    <dgm:pt modelId="{756F73FD-3CDD-4603-ACA4-5860EA4C513C}" type="pres">
      <dgm:prSet presAssocID="{47D81A09-BE20-42D5-B8C7-EA0B94A2CC60}" presName="Name8" presStyleCnt="0"/>
      <dgm:spPr/>
    </dgm:pt>
    <dgm:pt modelId="{E22480D6-8BC4-4888-9604-604084E5C9C3}" type="pres">
      <dgm:prSet presAssocID="{47D81A09-BE20-42D5-B8C7-EA0B94A2CC60}" presName="level" presStyleLbl="node1" presStyleIdx="1" presStyleCnt="4" custLinFactNeighborX="0" custLinFactNeighborY="3128">
        <dgm:presLayoutVars>
          <dgm:chMax val="1"/>
          <dgm:bulletEnabled val="1"/>
        </dgm:presLayoutVars>
      </dgm:prSet>
      <dgm:spPr/>
    </dgm:pt>
    <dgm:pt modelId="{9EFC37F9-21DD-4C77-89CD-21610EBCABC3}" type="pres">
      <dgm:prSet presAssocID="{47D81A09-BE20-42D5-B8C7-EA0B94A2CC60}" presName="levelTx" presStyleLbl="revTx" presStyleIdx="0" presStyleCnt="0">
        <dgm:presLayoutVars>
          <dgm:chMax val="1"/>
          <dgm:bulletEnabled val="1"/>
        </dgm:presLayoutVars>
      </dgm:prSet>
      <dgm:spPr/>
    </dgm:pt>
    <dgm:pt modelId="{66D7D86A-8392-4B23-8E77-178B12FEB6BA}" type="pres">
      <dgm:prSet presAssocID="{211867B4-960B-4D16-91D9-8DCCC451D5D1}" presName="Name8" presStyleCnt="0"/>
      <dgm:spPr/>
    </dgm:pt>
    <dgm:pt modelId="{8E19F4C4-98BE-4676-9404-D613D3B24C4E}" type="pres">
      <dgm:prSet presAssocID="{211867B4-960B-4D16-91D9-8DCCC451D5D1}" presName="level" presStyleLbl="node1" presStyleIdx="2" presStyleCnt="4" custLinFactNeighborX="0" custLinFactNeighborY="2198">
        <dgm:presLayoutVars>
          <dgm:chMax val="1"/>
          <dgm:bulletEnabled val="1"/>
        </dgm:presLayoutVars>
      </dgm:prSet>
      <dgm:spPr/>
    </dgm:pt>
    <dgm:pt modelId="{B3AB802F-272F-485D-B93F-CC16350D0932}" type="pres">
      <dgm:prSet presAssocID="{211867B4-960B-4D16-91D9-8DCCC451D5D1}" presName="levelTx" presStyleLbl="revTx" presStyleIdx="0" presStyleCnt="0">
        <dgm:presLayoutVars>
          <dgm:chMax val="1"/>
          <dgm:bulletEnabled val="1"/>
        </dgm:presLayoutVars>
      </dgm:prSet>
      <dgm:spPr/>
    </dgm:pt>
    <dgm:pt modelId="{D2EC4645-9A44-4E6C-8F51-62849EAF466F}" type="pres">
      <dgm:prSet presAssocID="{CC6975AA-05DE-4955-956E-310246EC4B54}" presName="Name8" presStyleCnt="0"/>
      <dgm:spPr/>
    </dgm:pt>
    <dgm:pt modelId="{7CB670A4-F20C-415F-BB05-0A54C923036C}" type="pres">
      <dgm:prSet presAssocID="{CC6975AA-05DE-4955-956E-310246EC4B54}" presName="level" presStyleLbl="node1" presStyleIdx="3" presStyleCnt="4" custLinFactNeighborX="-3304">
        <dgm:presLayoutVars>
          <dgm:chMax val="1"/>
          <dgm:bulletEnabled val="1"/>
        </dgm:presLayoutVars>
      </dgm:prSet>
      <dgm:spPr/>
    </dgm:pt>
    <dgm:pt modelId="{BD959593-F361-4FC4-97F6-AE44490999F2}" type="pres">
      <dgm:prSet presAssocID="{CC6975AA-05DE-4955-956E-310246EC4B54}" presName="levelTx" presStyleLbl="revTx" presStyleIdx="0" presStyleCnt="0">
        <dgm:presLayoutVars>
          <dgm:chMax val="1"/>
          <dgm:bulletEnabled val="1"/>
        </dgm:presLayoutVars>
      </dgm:prSet>
      <dgm:spPr/>
    </dgm:pt>
  </dgm:ptLst>
  <dgm:cxnLst>
    <dgm:cxn modelId="{675E0F03-CEB3-4968-8027-06101A112259}" type="presOf" srcId="{47D81A09-BE20-42D5-B8C7-EA0B94A2CC60}" destId="{9EFC37F9-21DD-4C77-89CD-21610EBCABC3}" srcOrd="1" destOrd="0" presId="urn:microsoft.com/office/officeart/2005/8/layout/pyramid1"/>
    <dgm:cxn modelId="{0BBE0C19-EE65-44D6-AED0-17D3C84A3F66}" type="presOf" srcId="{B033CC0A-8449-48F2-AB13-BAE31BD9703D}" destId="{C6E412C6-7856-40F9-B96A-450BBC9DC462}" srcOrd="1" destOrd="0" presId="urn:microsoft.com/office/officeart/2005/8/layout/pyramid1"/>
    <dgm:cxn modelId="{FF55FC25-3941-4C52-B608-4570E1AFE681}" type="presOf" srcId="{B033CC0A-8449-48F2-AB13-BAE31BD9703D}" destId="{556A440C-423C-4CF8-8D20-3CBF3AE8C46A}" srcOrd="0" destOrd="0" presId="urn:microsoft.com/office/officeart/2005/8/layout/pyramid1"/>
    <dgm:cxn modelId="{AE45B334-C034-4BAC-BE5E-60F75B15724D}" srcId="{EA654DA2-F5F3-4019-90B2-1637FEFF9E83}" destId="{211867B4-960B-4D16-91D9-8DCCC451D5D1}" srcOrd="2" destOrd="0" parTransId="{ACD2289D-6901-4490-A2B1-05B4C1F43E16}" sibTransId="{9E9B7BD7-243E-43A3-A766-41A161C39EA3}"/>
    <dgm:cxn modelId="{D7B30D49-49FD-489B-A356-B41CD7FDB243}" srcId="{EA654DA2-F5F3-4019-90B2-1637FEFF9E83}" destId="{CC6975AA-05DE-4955-956E-310246EC4B54}" srcOrd="3" destOrd="0" parTransId="{5CC2EAF0-8D75-4625-BD46-EA3F1E845993}" sibTransId="{BC28471F-30E7-4909-88A4-B2A33BA52D76}"/>
    <dgm:cxn modelId="{7415B752-B9C0-4DB4-8F7F-E7E8CC94C6B4}" srcId="{EA654DA2-F5F3-4019-90B2-1637FEFF9E83}" destId="{B033CC0A-8449-48F2-AB13-BAE31BD9703D}" srcOrd="0" destOrd="0" parTransId="{B1337F94-B749-4002-ADE5-B0546EF3DD6F}" sibTransId="{03C95E26-8555-48EF-B431-DF7A25C6F5F0}"/>
    <dgm:cxn modelId="{9356FE75-37EA-4181-B64D-35840A3524A7}" type="presOf" srcId="{47D81A09-BE20-42D5-B8C7-EA0B94A2CC60}" destId="{E22480D6-8BC4-4888-9604-604084E5C9C3}" srcOrd="0" destOrd="0" presId="urn:microsoft.com/office/officeart/2005/8/layout/pyramid1"/>
    <dgm:cxn modelId="{A9989F7C-5F58-4116-AD86-4FBE1DC9BD53}" type="presOf" srcId="{211867B4-960B-4D16-91D9-8DCCC451D5D1}" destId="{8E19F4C4-98BE-4676-9404-D613D3B24C4E}" srcOrd="0" destOrd="0" presId="urn:microsoft.com/office/officeart/2005/8/layout/pyramid1"/>
    <dgm:cxn modelId="{EF98E7A5-9F6C-416E-B74C-28F60FD02734}" type="presOf" srcId="{EA654DA2-F5F3-4019-90B2-1637FEFF9E83}" destId="{58AEF1FF-A563-49B2-9913-9D18742FA784}" srcOrd="0" destOrd="0" presId="urn:microsoft.com/office/officeart/2005/8/layout/pyramid1"/>
    <dgm:cxn modelId="{259C4DBE-9D27-4EC6-AF5A-FB4B76267DB8}" type="presOf" srcId="{211867B4-960B-4D16-91D9-8DCCC451D5D1}" destId="{B3AB802F-272F-485D-B93F-CC16350D0932}" srcOrd="1" destOrd="0" presId="urn:microsoft.com/office/officeart/2005/8/layout/pyramid1"/>
    <dgm:cxn modelId="{760C11CB-2D17-44CC-B5F7-234C5DC58D5B}" srcId="{EA654DA2-F5F3-4019-90B2-1637FEFF9E83}" destId="{47D81A09-BE20-42D5-B8C7-EA0B94A2CC60}" srcOrd="1" destOrd="0" parTransId="{3A055DEA-5DAF-4F85-AF4F-21B194B31C3E}" sibTransId="{5CD39BA7-106E-430D-82B7-F5404CDC5ADA}"/>
    <dgm:cxn modelId="{C3B663EB-A3AC-45B5-B887-27A520FEEFCA}" type="presOf" srcId="{CC6975AA-05DE-4955-956E-310246EC4B54}" destId="{7CB670A4-F20C-415F-BB05-0A54C923036C}" srcOrd="0" destOrd="0" presId="urn:microsoft.com/office/officeart/2005/8/layout/pyramid1"/>
    <dgm:cxn modelId="{0EDFBAF0-C771-4DAF-8895-38D91A716442}" type="presOf" srcId="{CC6975AA-05DE-4955-956E-310246EC4B54}" destId="{BD959593-F361-4FC4-97F6-AE44490999F2}" srcOrd="1" destOrd="0" presId="urn:microsoft.com/office/officeart/2005/8/layout/pyramid1"/>
    <dgm:cxn modelId="{A6B40929-CD7A-45DE-BEBD-003E4BDBD541}" type="presParOf" srcId="{58AEF1FF-A563-49B2-9913-9D18742FA784}" destId="{D8DC5C40-B285-42A2-B077-C3C630335EA8}" srcOrd="0" destOrd="0" presId="urn:microsoft.com/office/officeart/2005/8/layout/pyramid1"/>
    <dgm:cxn modelId="{2936E491-F9A2-416E-862B-CFE5806620B9}" type="presParOf" srcId="{D8DC5C40-B285-42A2-B077-C3C630335EA8}" destId="{556A440C-423C-4CF8-8D20-3CBF3AE8C46A}" srcOrd="0" destOrd="0" presId="urn:microsoft.com/office/officeart/2005/8/layout/pyramid1"/>
    <dgm:cxn modelId="{47E88F42-2691-43DD-9497-9F230C05A786}" type="presParOf" srcId="{D8DC5C40-B285-42A2-B077-C3C630335EA8}" destId="{C6E412C6-7856-40F9-B96A-450BBC9DC462}" srcOrd="1" destOrd="0" presId="urn:microsoft.com/office/officeart/2005/8/layout/pyramid1"/>
    <dgm:cxn modelId="{ED205858-9E86-49F7-9BA2-EA28F8F6BEAE}" type="presParOf" srcId="{58AEF1FF-A563-49B2-9913-9D18742FA784}" destId="{756F73FD-3CDD-4603-ACA4-5860EA4C513C}" srcOrd="1" destOrd="0" presId="urn:microsoft.com/office/officeart/2005/8/layout/pyramid1"/>
    <dgm:cxn modelId="{2B89C61C-2E29-4191-8710-EF76F04E6748}" type="presParOf" srcId="{756F73FD-3CDD-4603-ACA4-5860EA4C513C}" destId="{E22480D6-8BC4-4888-9604-604084E5C9C3}" srcOrd="0" destOrd="0" presId="urn:microsoft.com/office/officeart/2005/8/layout/pyramid1"/>
    <dgm:cxn modelId="{959F45DD-31A8-43CF-845B-B1B0F55FF9A2}" type="presParOf" srcId="{756F73FD-3CDD-4603-ACA4-5860EA4C513C}" destId="{9EFC37F9-21DD-4C77-89CD-21610EBCABC3}" srcOrd="1" destOrd="0" presId="urn:microsoft.com/office/officeart/2005/8/layout/pyramid1"/>
    <dgm:cxn modelId="{CB954BC5-C03F-403B-9A86-8627384B60AF}" type="presParOf" srcId="{58AEF1FF-A563-49B2-9913-9D18742FA784}" destId="{66D7D86A-8392-4B23-8E77-178B12FEB6BA}" srcOrd="2" destOrd="0" presId="urn:microsoft.com/office/officeart/2005/8/layout/pyramid1"/>
    <dgm:cxn modelId="{7D5394F3-6B8C-4440-B3BF-9BE296612D35}" type="presParOf" srcId="{66D7D86A-8392-4B23-8E77-178B12FEB6BA}" destId="{8E19F4C4-98BE-4676-9404-D613D3B24C4E}" srcOrd="0" destOrd="0" presId="urn:microsoft.com/office/officeart/2005/8/layout/pyramid1"/>
    <dgm:cxn modelId="{64204134-A274-417C-8B26-836B056DF7D9}" type="presParOf" srcId="{66D7D86A-8392-4B23-8E77-178B12FEB6BA}" destId="{B3AB802F-272F-485D-B93F-CC16350D0932}" srcOrd="1" destOrd="0" presId="urn:microsoft.com/office/officeart/2005/8/layout/pyramid1"/>
    <dgm:cxn modelId="{848E020D-BBE3-4398-87E4-2B50984FFBD8}" type="presParOf" srcId="{58AEF1FF-A563-49B2-9913-9D18742FA784}" destId="{D2EC4645-9A44-4E6C-8F51-62849EAF466F}" srcOrd="3" destOrd="0" presId="urn:microsoft.com/office/officeart/2005/8/layout/pyramid1"/>
    <dgm:cxn modelId="{0F74FA9C-B051-40CE-8F70-C40296E3EEB2}" type="presParOf" srcId="{D2EC4645-9A44-4E6C-8F51-62849EAF466F}" destId="{7CB670A4-F20C-415F-BB05-0A54C923036C}" srcOrd="0" destOrd="0" presId="urn:microsoft.com/office/officeart/2005/8/layout/pyramid1"/>
    <dgm:cxn modelId="{CA66315A-FA4E-4E39-8B34-DE01D914938C}" type="presParOf" srcId="{D2EC4645-9A44-4E6C-8F51-62849EAF466F}" destId="{BD959593-F361-4FC4-97F6-AE44490999F2}"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132A1E-673F-47B8-BBFB-F682619C94C9}"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2CDD0567-99D8-47E9-B547-1AC8469C0715}">
      <dgm:prSet phldrT="[Text]" custT="1"/>
      <dgm:spPr>
        <a:solidFill>
          <a:schemeClr val="accent2"/>
        </a:solidFill>
        <a:ln>
          <a:solidFill>
            <a:schemeClr val="tx1"/>
          </a:solidFill>
        </a:ln>
      </dgm:spPr>
      <dgm:t>
        <a:bodyPr/>
        <a:lstStyle/>
        <a:p>
          <a:r>
            <a:rPr lang="en-US" sz="2000" b="1" dirty="0">
              <a:latin typeface="Arial" panose="020B0604020202020204" pitchFamily="34" charset="0"/>
              <a:cs typeface="Arial" panose="020B0604020202020204" pitchFamily="34" charset="0"/>
            </a:rPr>
            <a:t>Major Group</a:t>
          </a:r>
        </a:p>
      </dgm:t>
    </dgm:pt>
    <dgm:pt modelId="{9739CD53-B51F-4F6B-94B5-D66DFF537649}" type="parTrans" cxnId="{88B8FE39-0911-4CA4-B89A-6BDB929BF959}">
      <dgm:prSet/>
      <dgm:spPr/>
      <dgm:t>
        <a:bodyPr/>
        <a:lstStyle/>
        <a:p>
          <a:endParaRPr lang="en-US" sz="2000">
            <a:latin typeface="Arial" panose="020B0604020202020204" pitchFamily="34" charset="0"/>
            <a:cs typeface="Arial" panose="020B0604020202020204" pitchFamily="34" charset="0"/>
          </a:endParaRPr>
        </a:p>
      </dgm:t>
    </dgm:pt>
    <dgm:pt modelId="{90492D21-AA08-4E14-9E9E-3A7AF63A7D43}" type="sibTrans" cxnId="{88B8FE39-0911-4CA4-B89A-6BDB929BF959}">
      <dgm:prSet/>
      <dgm:spPr/>
      <dgm:t>
        <a:bodyPr/>
        <a:lstStyle/>
        <a:p>
          <a:endParaRPr lang="en-US" sz="2000">
            <a:latin typeface="Arial" panose="020B0604020202020204" pitchFamily="34" charset="0"/>
            <a:cs typeface="Arial" panose="020B0604020202020204" pitchFamily="34" charset="0"/>
          </a:endParaRPr>
        </a:p>
      </dgm:t>
    </dgm:pt>
    <dgm:pt modelId="{8952065B-1E3F-4F5B-8222-7A20FE94C06D}">
      <dgm:prSet phldrT="[Text]" custT="1"/>
      <dgm:spPr/>
      <dgm:t>
        <a:bodyPr/>
        <a:lstStyle/>
        <a:p>
          <a:r>
            <a:rPr lang="en-US" sz="2000" dirty="0">
              <a:latin typeface="Arial" panose="020B0604020202020204" pitchFamily="34" charset="0"/>
              <a:cs typeface="Arial" panose="020B0604020202020204" pitchFamily="34" charset="0"/>
            </a:rPr>
            <a:t>51-0000</a:t>
          </a:r>
        </a:p>
      </dgm:t>
    </dgm:pt>
    <dgm:pt modelId="{645A83EC-A9C4-41D1-A4CE-D5CF08CFBCD4}" type="parTrans" cxnId="{98A2786C-C51B-4383-B904-ECA3964065F6}">
      <dgm:prSet/>
      <dgm:spPr/>
      <dgm:t>
        <a:bodyPr/>
        <a:lstStyle/>
        <a:p>
          <a:endParaRPr lang="en-US" sz="2000">
            <a:latin typeface="Arial" panose="020B0604020202020204" pitchFamily="34" charset="0"/>
            <a:cs typeface="Arial" panose="020B0604020202020204" pitchFamily="34" charset="0"/>
          </a:endParaRPr>
        </a:p>
      </dgm:t>
    </dgm:pt>
    <dgm:pt modelId="{0FF6AF3B-C51F-4C62-9E4A-0A53C92D6985}" type="sibTrans" cxnId="{98A2786C-C51B-4383-B904-ECA3964065F6}">
      <dgm:prSet/>
      <dgm:spPr/>
      <dgm:t>
        <a:bodyPr/>
        <a:lstStyle/>
        <a:p>
          <a:endParaRPr lang="en-US" sz="2000">
            <a:latin typeface="Arial" panose="020B0604020202020204" pitchFamily="34" charset="0"/>
            <a:cs typeface="Arial" panose="020B0604020202020204" pitchFamily="34" charset="0"/>
          </a:endParaRPr>
        </a:p>
      </dgm:t>
    </dgm:pt>
    <dgm:pt modelId="{EAD6B98D-2EF4-4744-BF22-048174FF584B}">
      <dgm:prSet phldrT="[Text]" custT="1"/>
      <dgm:spPr/>
      <dgm:t>
        <a:bodyPr/>
        <a:lstStyle/>
        <a:p>
          <a:pPr algn="l"/>
          <a:r>
            <a:rPr lang="en-US" sz="2000" dirty="0">
              <a:latin typeface="Arial" panose="020B0604020202020204" pitchFamily="34" charset="0"/>
              <a:cs typeface="Arial" panose="020B0604020202020204" pitchFamily="34" charset="0"/>
            </a:rPr>
            <a:t>Production Occupations</a:t>
          </a:r>
        </a:p>
      </dgm:t>
    </dgm:pt>
    <dgm:pt modelId="{4356B509-A689-42DC-97C0-162E9EF3A5B6}" type="parTrans" cxnId="{42671D2D-3A43-4285-A02B-66774B20C7F7}">
      <dgm:prSet/>
      <dgm:spPr/>
      <dgm:t>
        <a:bodyPr/>
        <a:lstStyle/>
        <a:p>
          <a:endParaRPr lang="en-US" sz="2000">
            <a:latin typeface="Arial" panose="020B0604020202020204" pitchFamily="34" charset="0"/>
            <a:cs typeface="Arial" panose="020B0604020202020204" pitchFamily="34" charset="0"/>
          </a:endParaRPr>
        </a:p>
      </dgm:t>
    </dgm:pt>
    <dgm:pt modelId="{7EE6E023-FDF0-425C-909F-B2FB9C71B39E}" type="sibTrans" cxnId="{42671D2D-3A43-4285-A02B-66774B20C7F7}">
      <dgm:prSet/>
      <dgm:spPr/>
      <dgm:t>
        <a:bodyPr/>
        <a:lstStyle/>
        <a:p>
          <a:endParaRPr lang="en-US" sz="2000">
            <a:latin typeface="Arial" panose="020B0604020202020204" pitchFamily="34" charset="0"/>
            <a:cs typeface="Arial" panose="020B0604020202020204" pitchFamily="34" charset="0"/>
          </a:endParaRPr>
        </a:p>
      </dgm:t>
    </dgm:pt>
    <dgm:pt modelId="{2C1D5126-B5DE-4818-8FE9-91E569A729B1}">
      <dgm:prSet phldrT="[Text]" custT="1"/>
      <dgm:spPr>
        <a:solidFill>
          <a:schemeClr val="accent2"/>
        </a:solidFill>
        <a:ln>
          <a:solidFill>
            <a:schemeClr val="tx1"/>
          </a:solidFill>
        </a:ln>
      </dgm:spPr>
      <dgm:t>
        <a:bodyPr/>
        <a:lstStyle/>
        <a:p>
          <a:r>
            <a:rPr lang="en-US" sz="2000" b="1">
              <a:latin typeface="Arial" panose="020B0604020202020204" pitchFamily="34" charset="0"/>
              <a:cs typeface="Arial" panose="020B0604020202020204" pitchFamily="34" charset="0"/>
            </a:rPr>
            <a:t>Minor Group</a:t>
          </a:r>
          <a:endParaRPr lang="en-US" sz="2000" b="1" dirty="0">
            <a:latin typeface="Arial" panose="020B0604020202020204" pitchFamily="34" charset="0"/>
            <a:cs typeface="Arial" panose="020B0604020202020204" pitchFamily="34" charset="0"/>
          </a:endParaRPr>
        </a:p>
      </dgm:t>
    </dgm:pt>
    <dgm:pt modelId="{1384C38C-2613-447C-8F78-5C2A43CF115E}" type="parTrans" cxnId="{94037F21-8DE9-40CC-A134-9AAC4C268EF2}">
      <dgm:prSet/>
      <dgm:spPr/>
      <dgm:t>
        <a:bodyPr/>
        <a:lstStyle/>
        <a:p>
          <a:endParaRPr lang="en-US" sz="2000">
            <a:latin typeface="Arial" panose="020B0604020202020204" pitchFamily="34" charset="0"/>
            <a:cs typeface="Arial" panose="020B0604020202020204" pitchFamily="34" charset="0"/>
          </a:endParaRPr>
        </a:p>
      </dgm:t>
    </dgm:pt>
    <dgm:pt modelId="{8CF46A2C-C795-4C75-9794-E7962FD4CE6C}" type="sibTrans" cxnId="{94037F21-8DE9-40CC-A134-9AAC4C268EF2}">
      <dgm:prSet/>
      <dgm:spPr/>
      <dgm:t>
        <a:bodyPr/>
        <a:lstStyle/>
        <a:p>
          <a:endParaRPr lang="en-US" sz="2000">
            <a:latin typeface="Arial" panose="020B0604020202020204" pitchFamily="34" charset="0"/>
            <a:cs typeface="Arial" panose="020B0604020202020204" pitchFamily="34" charset="0"/>
          </a:endParaRPr>
        </a:p>
      </dgm:t>
    </dgm:pt>
    <dgm:pt modelId="{D6F78E03-6224-4BD1-8178-8E6FC6513F99}">
      <dgm:prSet phldrT="[Text]" custT="1"/>
      <dgm:spPr/>
      <dgm:t>
        <a:bodyPr/>
        <a:lstStyle/>
        <a:p>
          <a:r>
            <a:rPr lang="en-US" sz="2000" dirty="0">
              <a:latin typeface="Arial" panose="020B0604020202020204" pitchFamily="34" charset="0"/>
              <a:cs typeface="Arial" panose="020B0604020202020204" pitchFamily="34" charset="0"/>
            </a:rPr>
            <a:t>51-3000</a:t>
          </a:r>
        </a:p>
      </dgm:t>
    </dgm:pt>
    <dgm:pt modelId="{CAE1C521-BDB1-4357-809C-79478FC0E4BF}" type="parTrans" cxnId="{CC0C2C5B-C031-43EF-9A93-BAA9CC990A23}">
      <dgm:prSet/>
      <dgm:spPr/>
      <dgm:t>
        <a:bodyPr/>
        <a:lstStyle/>
        <a:p>
          <a:endParaRPr lang="en-US" sz="2000">
            <a:latin typeface="Arial" panose="020B0604020202020204" pitchFamily="34" charset="0"/>
            <a:cs typeface="Arial" panose="020B0604020202020204" pitchFamily="34" charset="0"/>
          </a:endParaRPr>
        </a:p>
      </dgm:t>
    </dgm:pt>
    <dgm:pt modelId="{8511A46C-30D2-4268-A8FA-79F4E33FBA51}" type="sibTrans" cxnId="{CC0C2C5B-C031-43EF-9A93-BAA9CC990A23}">
      <dgm:prSet/>
      <dgm:spPr/>
      <dgm:t>
        <a:bodyPr/>
        <a:lstStyle/>
        <a:p>
          <a:endParaRPr lang="en-US" sz="2000">
            <a:latin typeface="Arial" panose="020B0604020202020204" pitchFamily="34" charset="0"/>
            <a:cs typeface="Arial" panose="020B0604020202020204" pitchFamily="34" charset="0"/>
          </a:endParaRPr>
        </a:p>
      </dgm:t>
    </dgm:pt>
    <dgm:pt modelId="{D41435F6-5FC3-46C5-A83C-2358B084D9F9}">
      <dgm:prSet phldrT="[Text]" custT="1"/>
      <dgm:spPr/>
      <dgm:t>
        <a:bodyPr/>
        <a:lstStyle/>
        <a:p>
          <a:pPr algn="l"/>
          <a:r>
            <a:rPr lang="en-US" sz="2000" dirty="0">
              <a:latin typeface="Arial" panose="020B0604020202020204" pitchFamily="34" charset="0"/>
              <a:cs typeface="Arial" panose="020B0604020202020204" pitchFamily="34" charset="0"/>
            </a:rPr>
            <a:t>Food Processing Workers</a:t>
          </a:r>
        </a:p>
      </dgm:t>
    </dgm:pt>
    <dgm:pt modelId="{189461DE-95F2-4541-904A-2A13093F4C27}" type="parTrans" cxnId="{96A8BBFA-54FC-43B3-858F-6D7657CAE594}">
      <dgm:prSet/>
      <dgm:spPr/>
      <dgm:t>
        <a:bodyPr/>
        <a:lstStyle/>
        <a:p>
          <a:endParaRPr lang="en-US" sz="2000">
            <a:latin typeface="Arial" panose="020B0604020202020204" pitchFamily="34" charset="0"/>
            <a:cs typeface="Arial" panose="020B0604020202020204" pitchFamily="34" charset="0"/>
          </a:endParaRPr>
        </a:p>
      </dgm:t>
    </dgm:pt>
    <dgm:pt modelId="{B0EC8E32-95A7-437D-A9A2-34651D76B997}" type="sibTrans" cxnId="{96A8BBFA-54FC-43B3-858F-6D7657CAE594}">
      <dgm:prSet/>
      <dgm:spPr/>
      <dgm:t>
        <a:bodyPr/>
        <a:lstStyle/>
        <a:p>
          <a:endParaRPr lang="en-US" sz="2000">
            <a:latin typeface="Arial" panose="020B0604020202020204" pitchFamily="34" charset="0"/>
            <a:cs typeface="Arial" panose="020B0604020202020204" pitchFamily="34" charset="0"/>
          </a:endParaRPr>
        </a:p>
      </dgm:t>
    </dgm:pt>
    <dgm:pt modelId="{7217AA35-C37C-45CA-8D14-5846EB37FAC0}">
      <dgm:prSet phldrT="[Text]" custT="1"/>
      <dgm:spPr>
        <a:solidFill>
          <a:schemeClr val="accent2"/>
        </a:solidFill>
        <a:ln>
          <a:solidFill>
            <a:schemeClr val="tx1"/>
          </a:solidFill>
        </a:ln>
      </dgm:spPr>
      <dgm:t>
        <a:bodyPr/>
        <a:lstStyle/>
        <a:p>
          <a:r>
            <a:rPr lang="en-US" sz="2000" b="1">
              <a:latin typeface="Arial" panose="020B0604020202020204" pitchFamily="34" charset="0"/>
              <a:cs typeface="Arial" panose="020B0604020202020204" pitchFamily="34" charset="0"/>
            </a:rPr>
            <a:t>Broad Occupation</a:t>
          </a:r>
          <a:endParaRPr lang="en-US" sz="2000" b="1" dirty="0">
            <a:latin typeface="Arial" panose="020B0604020202020204" pitchFamily="34" charset="0"/>
            <a:cs typeface="Arial" panose="020B0604020202020204" pitchFamily="34" charset="0"/>
          </a:endParaRPr>
        </a:p>
      </dgm:t>
    </dgm:pt>
    <dgm:pt modelId="{C240AA51-BF14-4C32-9F5D-4EF57C7E9231}" type="parTrans" cxnId="{0222A74D-3634-4113-A13A-45691C424E14}">
      <dgm:prSet/>
      <dgm:spPr/>
      <dgm:t>
        <a:bodyPr/>
        <a:lstStyle/>
        <a:p>
          <a:endParaRPr lang="en-US" sz="2000">
            <a:latin typeface="Arial" panose="020B0604020202020204" pitchFamily="34" charset="0"/>
            <a:cs typeface="Arial" panose="020B0604020202020204" pitchFamily="34" charset="0"/>
          </a:endParaRPr>
        </a:p>
      </dgm:t>
    </dgm:pt>
    <dgm:pt modelId="{05B74E87-593E-4629-823B-EE6D62772A69}" type="sibTrans" cxnId="{0222A74D-3634-4113-A13A-45691C424E14}">
      <dgm:prSet/>
      <dgm:spPr/>
      <dgm:t>
        <a:bodyPr/>
        <a:lstStyle/>
        <a:p>
          <a:endParaRPr lang="en-US" sz="2000">
            <a:latin typeface="Arial" panose="020B0604020202020204" pitchFamily="34" charset="0"/>
            <a:cs typeface="Arial" panose="020B0604020202020204" pitchFamily="34" charset="0"/>
          </a:endParaRPr>
        </a:p>
      </dgm:t>
    </dgm:pt>
    <dgm:pt modelId="{3611154C-B2FF-41FE-A204-96D0CCAF8FFE}">
      <dgm:prSet phldrT="[Text]" custT="1"/>
      <dgm:spPr/>
      <dgm:t>
        <a:bodyPr/>
        <a:lstStyle/>
        <a:p>
          <a:r>
            <a:rPr lang="en-US" sz="2000" dirty="0">
              <a:latin typeface="Arial" panose="020B0604020202020204" pitchFamily="34" charset="0"/>
              <a:cs typeface="Arial" panose="020B0604020202020204" pitchFamily="34" charset="0"/>
            </a:rPr>
            <a:t>51-3092</a:t>
          </a:r>
        </a:p>
      </dgm:t>
    </dgm:pt>
    <dgm:pt modelId="{A7441BA7-5351-49DD-854A-F49388DFF895}" type="parTrans" cxnId="{027AF68C-364A-420D-A6A8-0D4BB16ACAB0}">
      <dgm:prSet/>
      <dgm:spPr/>
      <dgm:t>
        <a:bodyPr/>
        <a:lstStyle/>
        <a:p>
          <a:endParaRPr lang="en-US" sz="2000">
            <a:latin typeface="Arial" panose="020B0604020202020204" pitchFamily="34" charset="0"/>
            <a:cs typeface="Arial" panose="020B0604020202020204" pitchFamily="34" charset="0"/>
          </a:endParaRPr>
        </a:p>
      </dgm:t>
    </dgm:pt>
    <dgm:pt modelId="{6525179F-93EF-4CEE-98C5-65A669368818}" type="sibTrans" cxnId="{027AF68C-364A-420D-A6A8-0D4BB16ACAB0}">
      <dgm:prSet/>
      <dgm:spPr/>
      <dgm:t>
        <a:bodyPr/>
        <a:lstStyle/>
        <a:p>
          <a:endParaRPr lang="en-US" sz="2000">
            <a:latin typeface="Arial" panose="020B0604020202020204" pitchFamily="34" charset="0"/>
            <a:cs typeface="Arial" panose="020B0604020202020204" pitchFamily="34" charset="0"/>
          </a:endParaRPr>
        </a:p>
      </dgm:t>
    </dgm:pt>
    <dgm:pt modelId="{E69F432B-BB55-4281-A928-2CBE6E6A9E00}">
      <dgm:prSet phldrT="[Text]" custT="1"/>
      <dgm:spPr/>
      <dgm:t>
        <a:bodyPr/>
        <a:lstStyle/>
        <a:p>
          <a:pPr algn="l"/>
          <a:r>
            <a:rPr lang="en-US" sz="2000" dirty="0">
              <a:latin typeface="Arial" panose="020B0604020202020204" pitchFamily="34" charset="0"/>
              <a:cs typeface="Arial" panose="020B0604020202020204" pitchFamily="34" charset="0"/>
            </a:rPr>
            <a:t>Food </a:t>
          </a:r>
          <a:r>
            <a:rPr lang="en-US" sz="2000" dirty="0" err="1">
              <a:latin typeface="Arial" panose="020B0604020202020204" pitchFamily="34" charset="0"/>
              <a:cs typeface="Arial" panose="020B0604020202020204" pitchFamily="34" charset="0"/>
            </a:rPr>
            <a:t>Batchmakers</a:t>
          </a:r>
          <a:endParaRPr lang="en-US" sz="2000" dirty="0">
            <a:latin typeface="Arial" panose="020B0604020202020204" pitchFamily="34" charset="0"/>
            <a:cs typeface="Arial" panose="020B0604020202020204" pitchFamily="34" charset="0"/>
          </a:endParaRPr>
        </a:p>
      </dgm:t>
    </dgm:pt>
    <dgm:pt modelId="{83FB3A8C-C50A-443E-9BA0-3B06B8A477CF}" type="parTrans" cxnId="{92723684-81C5-4378-8962-1AE7553D9FA3}">
      <dgm:prSet/>
      <dgm:spPr/>
      <dgm:t>
        <a:bodyPr/>
        <a:lstStyle/>
        <a:p>
          <a:endParaRPr lang="en-US" sz="2000">
            <a:latin typeface="Arial" panose="020B0604020202020204" pitchFamily="34" charset="0"/>
            <a:cs typeface="Arial" panose="020B0604020202020204" pitchFamily="34" charset="0"/>
          </a:endParaRPr>
        </a:p>
      </dgm:t>
    </dgm:pt>
    <dgm:pt modelId="{FD4EF8A2-CBBE-4CFC-AB88-17DC3C5F0148}" type="sibTrans" cxnId="{92723684-81C5-4378-8962-1AE7553D9FA3}">
      <dgm:prSet/>
      <dgm:spPr/>
      <dgm:t>
        <a:bodyPr/>
        <a:lstStyle/>
        <a:p>
          <a:endParaRPr lang="en-US" sz="2000">
            <a:latin typeface="Arial" panose="020B0604020202020204" pitchFamily="34" charset="0"/>
            <a:cs typeface="Arial" panose="020B0604020202020204" pitchFamily="34" charset="0"/>
          </a:endParaRPr>
        </a:p>
      </dgm:t>
    </dgm:pt>
    <dgm:pt modelId="{ECAE5CD6-3AFF-458F-8B2E-59377C7B49C0}">
      <dgm:prSet phldrT="[Text]" custT="1"/>
      <dgm:spPr>
        <a:solidFill>
          <a:schemeClr val="accent2"/>
        </a:solidFill>
        <a:ln>
          <a:solidFill>
            <a:schemeClr val="tx1"/>
          </a:solidFill>
        </a:ln>
      </dgm:spPr>
      <dgm:t>
        <a:bodyPr/>
        <a:lstStyle/>
        <a:p>
          <a:r>
            <a:rPr lang="en-US" sz="2000" b="1">
              <a:latin typeface="Arial" panose="020B0604020202020204" pitchFamily="34" charset="0"/>
              <a:cs typeface="Arial" panose="020B0604020202020204" pitchFamily="34" charset="0"/>
            </a:rPr>
            <a:t>Detailed Occupation</a:t>
          </a:r>
          <a:endParaRPr lang="en-US" sz="2000" b="1" dirty="0">
            <a:latin typeface="Arial" panose="020B0604020202020204" pitchFamily="34" charset="0"/>
            <a:cs typeface="Arial" panose="020B0604020202020204" pitchFamily="34" charset="0"/>
          </a:endParaRPr>
        </a:p>
      </dgm:t>
    </dgm:pt>
    <dgm:pt modelId="{C915069D-19E0-4F27-B022-F6E65FAE322C}" type="parTrans" cxnId="{AA1B8161-F5AF-4BA3-993D-B2F1DC309412}">
      <dgm:prSet/>
      <dgm:spPr/>
      <dgm:t>
        <a:bodyPr/>
        <a:lstStyle/>
        <a:p>
          <a:endParaRPr lang="en-US" sz="2000">
            <a:latin typeface="Arial" panose="020B0604020202020204" pitchFamily="34" charset="0"/>
            <a:cs typeface="Arial" panose="020B0604020202020204" pitchFamily="34" charset="0"/>
          </a:endParaRPr>
        </a:p>
      </dgm:t>
    </dgm:pt>
    <dgm:pt modelId="{D74CC745-7F1F-4CB7-B445-4247E6F1392F}" type="sibTrans" cxnId="{AA1B8161-F5AF-4BA3-993D-B2F1DC309412}">
      <dgm:prSet/>
      <dgm:spPr/>
      <dgm:t>
        <a:bodyPr/>
        <a:lstStyle/>
        <a:p>
          <a:endParaRPr lang="en-US" sz="2000">
            <a:latin typeface="Arial" panose="020B0604020202020204" pitchFamily="34" charset="0"/>
            <a:cs typeface="Arial" panose="020B0604020202020204" pitchFamily="34" charset="0"/>
          </a:endParaRPr>
        </a:p>
      </dgm:t>
    </dgm:pt>
    <dgm:pt modelId="{24B9A3AD-F651-4CC5-831A-9AAC928E6A0D}">
      <dgm:prSet phldrT="[Text]" custT="1"/>
      <dgm:spPr/>
      <dgm:t>
        <a:bodyPr/>
        <a:lstStyle/>
        <a:p>
          <a:pPr algn="l"/>
          <a:r>
            <a:rPr lang="en-US" sz="1800" dirty="0">
              <a:latin typeface="Arial" panose="020B0604020202020204" pitchFamily="34" charset="0"/>
              <a:cs typeface="Arial" panose="020B0604020202020204" pitchFamily="34" charset="0"/>
            </a:rPr>
            <a:t>Miscellaneous Food Processing Workers</a:t>
          </a:r>
        </a:p>
      </dgm:t>
    </dgm:pt>
    <dgm:pt modelId="{9A4F2A33-2ED1-4285-8C5E-EBA1B60C0834}" type="parTrans" cxnId="{8FDFC118-106D-4F6F-90AF-382E1CD54D3F}">
      <dgm:prSet/>
      <dgm:spPr/>
      <dgm:t>
        <a:bodyPr/>
        <a:lstStyle/>
        <a:p>
          <a:endParaRPr lang="en-US" sz="2000">
            <a:latin typeface="Arial" panose="020B0604020202020204" pitchFamily="34" charset="0"/>
            <a:cs typeface="Arial" panose="020B0604020202020204" pitchFamily="34" charset="0"/>
          </a:endParaRPr>
        </a:p>
      </dgm:t>
    </dgm:pt>
    <dgm:pt modelId="{57477833-332E-466D-8CE1-CE76EFC1FF6B}" type="sibTrans" cxnId="{8FDFC118-106D-4F6F-90AF-382E1CD54D3F}">
      <dgm:prSet/>
      <dgm:spPr/>
      <dgm:t>
        <a:bodyPr/>
        <a:lstStyle/>
        <a:p>
          <a:endParaRPr lang="en-US" sz="2000">
            <a:latin typeface="Arial" panose="020B0604020202020204" pitchFamily="34" charset="0"/>
            <a:cs typeface="Arial" panose="020B0604020202020204" pitchFamily="34" charset="0"/>
          </a:endParaRPr>
        </a:p>
      </dgm:t>
    </dgm:pt>
    <dgm:pt modelId="{93BA33FC-5E03-4CEE-B199-F2AE78B0FE5F}">
      <dgm:prSet phldrT="[Text]" custT="1"/>
      <dgm:spPr/>
      <dgm:t>
        <a:bodyPr/>
        <a:lstStyle/>
        <a:p>
          <a:r>
            <a:rPr lang="en-US" sz="2000" dirty="0">
              <a:latin typeface="Arial" panose="020B0604020202020204" pitchFamily="34" charset="0"/>
              <a:cs typeface="Arial" panose="020B0604020202020204" pitchFamily="34" charset="0"/>
            </a:rPr>
            <a:t>51-3090</a:t>
          </a:r>
        </a:p>
      </dgm:t>
    </dgm:pt>
    <dgm:pt modelId="{4EEB742B-AA4A-4143-B6AF-37B237B77127}" type="parTrans" cxnId="{4A47693D-DB27-43ED-8024-764F05709866}">
      <dgm:prSet/>
      <dgm:spPr/>
      <dgm:t>
        <a:bodyPr/>
        <a:lstStyle/>
        <a:p>
          <a:endParaRPr lang="en-US" sz="2000">
            <a:latin typeface="Arial" panose="020B0604020202020204" pitchFamily="34" charset="0"/>
            <a:cs typeface="Arial" panose="020B0604020202020204" pitchFamily="34" charset="0"/>
          </a:endParaRPr>
        </a:p>
      </dgm:t>
    </dgm:pt>
    <dgm:pt modelId="{7FCAFDA7-5951-4912-B19A-85E42150206D}" type="sibTrans" cxnId="{4A47693D-DB27-43ED-8024-764F05709866}">
      <dgm:prSet/>
      <dgm:spPr/>
      <dgm:t>
        <a:bodyPr/>
        <a:lstStyle/>
        <a:p>
          <a:endParaRPr lang="en-US" sz="2000">
            <a:latin typeface="Arial" panose="020B0604020202020204" pitchFamily="34" charset="0"/>
            <a:cs typeface="Arial" panose="020B0604020202020204" pitchFamily="34" charset="0"/>
          </a:endParaRPr>
        </a:p>
      </dgm:t>
    </dgm:pt>
    <dgm:pt modelId="{22746FD7-D35C-494C-AB9D-407FC64882B2}" type="pres">
      <dgm:prSet presAssocID="{61132A1E-673F-47B8-BBFB-F682619C94C9}" presName="Name0" presStyleCnt="0">
        <dgm:presLayoutVars>
          <dgm:dir/>
          <dgm:animLvl val="lvl"/>
          <dgm:resizeHandles val="exact"/>
        </dgm:presLayoutVars>
      </dgm:prSet>
      <dgm:spPr/>
    </dgm:pt>
    <dgm:pt modelId="{0DCF0A71-8CD2-4ACC-A9C0-33890195E785}" type="pres">
      <dgm:prSet presAssocID="{ECAE5CD6-3AFF-458F-8B2E-59377C7B49C0}" presName="boxAndChildren" presStyleCnt="0"/>
      <dgm:spPr/>
    </dgm:pt>
    <dgm:pt modelId="{A1FDC965-47CC-44B0-A32D-7157773AF1CE}" type="pres">
      <dgm:prSet presAssocID="{ECAE5CD6-3AFF-458F-8B2E-59377C7B49C0}" presName="parentTextBox" presStyleLbl="node1" presStyleIdx="0" presStyleCnt="4"/>
      <dgm:spPr/>
    </dgm:pt>
    <dgm:pt modelId="{2B6BD5A8-4C99-4391-A121-385F8D28778D}" type="pres">
      <dgm:prSet presAssocID="{ECAE5CD6-3AFF-458F-8B2E-59377C7B49C0}" presName="entireBox" presStyleLbl="node1" presStyleIdx="0" presStyleCnt="4" custScaleY="98855" custLinFactNeighborX="-1374" custLinFactNeighborY="35116"/>
      <dgm:spPr/>
    </dgm:pt>
    <dgm:pt modelId="{8A70F1A3-4834-4078-8D0F-0CFD19D6C0D2}" type="pres">
      <dgm:prSet presAssocID="{ECAE5CD6-3AFF-458F-8B2E-59377C7B49C0}" presName="descendantBox" presStyleCnt="0"/>
      <dgm:spPr/>
    </dgm:pt>
    <dgm:pt modelId="{26F30C56-112A-41AD-B40F-8440AF6EB0C5}" type="pres">
      <dgm:prSet presAssocID="{3611154C-B2FF-41FE-A204-96D0CCAF8FFE}" presName="childTextBox" presStyleLbl="fgAccFollowNode1" presStyleIdx="0" presStyleCnt="8" custScaleX="32196" custLinFactNeighborY="7296">
        <dgm:presLayoutVars>
          <dgm:bulletEnabled val="1"/>
        </dgm:presLayoutVars>
      </dgm:prSet>
      <dgm:spPr/>
    </dgm:pt>
    <dgm:pt modelId="{1AAC0260-7C99-4A83-BA7A-FC74F24EB207}" type="pres">
      <dgm:prSet presAssocID="{E69F432B-BB55-4281-A928-2CBE6E6A9E00}" presName="childTextBox" presStyleLbl="fgAccFollowNode1" presStyleIdx="1" presStyleCnt="8" custLinFactNeighborY="7296">
        <dgm:presLayoutVars>
          <dgm:bulletEnabled val="1"/>
        </dgm:presLayoutVars>
      </dgm:prSet>
      <dgm:spPr/>
    </dgm:pt>
    <dgm:pt modelId="{D3B4F6AF-C990-4ABF-B3E2-86E77166C088}" type="pres">
      <dgm:prSet presAssocID="{05B74E87-593E-4629-823B-EE6D62772A69}" presName="sp" presStyleCnt="0"/>
      <dgm:spPr/>
    </dgm:pt>
    <dgm:pt modelId="{AD158955-2BFF-44B3-9C08-D22703AA214D}" type="pres">
      <dgm:prSet presAssocID="{7217AA35-C37C-45CA-8D14-5846EB37FAC0}" presName="arrowAndChildren" presStyleCnt="0"/>
      <dgm:spPr/>
    </dgm:pt>
    <dgm:pt modelId="{CE724E4A-2E9A-42F8-BA98-5A3CA8F1A03D}" type="pres">
      <dgm:prSet presAssocID="{7217AA35-C37C-45CA-8D14-5846EB37FAC0}" presName="parentTextArrow" presStyleLbl="node1" presStyleIdx="0" presStyleCnt="4"/>
      <dgm:spPr/>
    </dgm:pt>
    <dgm:pt modelId="{FF64679B-5545-4432-BFB6-7961FA6DE9C4}" type="pres">
      <dgm:prSet presAssocID="{7217AA35-C37C-45CA-8D14-5846EB37FAC0}" presName="arrow" presStyleLbl="node1" presStyleIdx="1" presStyleCnt="4" custLinFactNeighborY="-826"/>
      <dgm:spPr/>
    </dgm:pt>
    <dgm:pt modelId="{82F12055-F806-442B-AA47-9AD68B5855EC}" type="pres">
      <dgm:prSet presAssocID="{7217AA35-C37C-45CA-8D14-5846EB37FAC0}" presName="descendantArrow" presStyleCnt="0"/>
      <dgm:spPr/>
    </dgm:pt>
    <dgm:pt modelId="{6DD1E971-13EB-4D00-BF6C-2197C8BB5C6D}" type="pres">
      <dgm:prSet presAssocID="{93BA33FC-5E03-4CEE-B199-F2AE78B0FE5F}" presName="childTextArrow" presStyleLbl="fgAccFollowNode1" presStyleIdx="2" presStyleCnt="8" custScaleX="32637" custLinFactNeighborY="-15982">
        <dgm:presLayoutVars>
          <dgm:bulletEnabled val="1"/>
        </dgm:presLayoutVars>
      </dgm:prSet>
      <dgm:spPr/>
    </dgm:pt>
    <dgm:pt modelId="{F2261A72-9E62-4624-A4B9-07323794C82B}" type="pres">
      <dgm:prSet presAssocID="{24B9A3AD-F651-4CC5-831A-9AAC928E6A0D}" presName="childTextArrow" presStyleLbl="fgAccFollowNode1" presStyleIdx="3" presStyleCnt="8" custLinFactNeighborY="-15982">
        <dgm:presLayoutVars>
          <dgm:bulletEnabled val="1"/>
        </dgm:presLayoutVars>
      </dgm:prSet>
      <dgm:spPr/>
    </dgm:pt>
    <dgm:pt modelId="{6AFDEF63-7491-4F6B-B7B6-CE2C6C4A65D7}" type="pres">
      <dgm:prSet presAssocID="{8CF46A2C-C795-4C75-9794-E7962FD4CE6C}" presName="sp" presStyleCnt="0"/>
      <dgm:spPr/>
    </dgm:pt>
    <dgm:pt modelId="{A444205A-7608-4FE1-A3CA-F9829FDFC797}" type="pres">
      <dgm:prSet presAssocID="{2C1D5126-B5DE-4818-8FE9-91E569A729B1}" presName="arrowAndChildren" presStyleCnt="0"/>
      <dgm:spPr/>
    </dgm:pt>
    <dgm:pt modelId="{BC94F0A3-95F6-4F08-855E-78DDA8D6F8AE}" type="pres">
      <dgm:prSet presAssocID="{2C1D5126-B5DE-4818-8FE9-91E569A729B1}" presName="parentTextArrow" presStyleLbl="node1" presStyleIdx="1" presStyleCnt="4"/>
      <dgm:spPr/>
    </dgm:pt>
    <dgm:pt modelId="{18B8E39A-22F5-4FE9-8CFD-A7A4CDC592D4}" type="pres">
      <dgm:prSet presAssocID="{2C1D5126-B5DE-4818-8FE9-91E569A729B1}" presName="arrow" presStyleLbl="node1" presStyleIdx="2" presStyleCnt="4" custScaleY="107203" custLinFactNeighborY="-1479"/>
      <dgm:spPr/>
    </dgm:pt>
    <dgm:pt modelId="{088A96FB-9B31-496F-9C30-7CA94933D819}" type="pres">
      <dgm:prSet presAssocID="{2C1D5126-B5DE-4818-8FE9-91E569A729B1}" presName="descendantArrow" presStyleCnt="0"/>
      <dgm:spPr/>
    </dgm:pt>
    <dgm:pt modelId="{C146435D-4F26-4BCB-B790-24111D3A8A93}" type="pres">
      <dgm:prSet presAssocID="{D6F78E03-6224-4BD1-8178-8E6FC6513F99}" presName="childTextArrow" presStyleLbl="fgAccFollowNode1" presStyleIdx="4" presStyleCnt="8" custScaleX="31954" custLinFactNeighborY="-16285">
        <dgm:presLayoutVars>
          <dgm:bulletEnabled val="1"/>
        </dgm:presLayoutVars>
      </dgm:prSet>
      <dgm:spPr/>
    </dgm:pt>
    <dgm:pt modelId="{F839E829-9D24-44D7-BF87-6A7D41CFCECC}" type="pres">
      <dgm:prSet presAssocID="{D41435F6-5FC3-46C5-A83C-2358B084D9F9}" presName="childTextArrow" presStyleLbl="fgAccFollowNode1" presStyleIdx="5" presStyleCnt="8" custLinFactNeighborY="-16285">
        <dgm:presLayoutVars>
          <dgm:bulletEnabled val="1"/>
        </dgm:presLayoutVars>
      </dgm:prSet>
      <dgm:spPr/>
    </dgm:pt>
    <dgm:pt modelId="{59EFDDDD-58CE-4DF4-A289-911B08435E9E}" type="pres">
      <dgm:prSet presAssocID="{90492D21-AA08-4E14-9E9E-3A7AF63A7D43}" presName="sp" presStyleCnt="0"/>
      <dgm:spPr/>
    </dgm:pt>
    <dgm:pt modelId="{3CC0CEDC-F3E7-4147-9067-1351BC243B42}" type="pres">
      <dgm:prSet presAssocID="{2CDD0567-99D8-47E9-B547-1AC8469C0715}" presName="arrowAndChildren" presStyleCnt="0"/>
      <dgm:spPr/>
    </dgm:pt>
    <dgm:pt modelId="{EEC5592F-3B83-4CFE-9B0F-AC37D6DB729E}" type="pres">
      <dgm:prSet presAssocID="{2CDD0567-99D8-47E9-B547-1AC8469C0715}" presName="parentTextArrow" presStyleLbl="node1" presStyleIdx="2" presStyleCnt="4"/>
      <dgm:spPr/>
    </dgm:pt>
    <dgm:pt modelId="{7A028606-E6BF-456E-AC29-A51471907219}" type="pres">
      <dgm:prSet presAssocID="{2CDD0567-99D8-47E9-B547-1AC8469C0715}" presName="arrow" presStyleLbl="node1" presStyleIdx="3" presStyleCnt="4" custScaleY="91046" custLinFactNeighborX="153" custLinFactNeighborY="636"/>
      <dgm:spPr/>
    </dgm:pt>
    <dgm:pt modelId="{9CCFCF84-CACB-4DFE-AB18-B860AB5A3BA2}" type="pres">
      <dgm:prSet presAssocID="{2CDD0567-99D8-47E9-B547-1AC8469C0715}" presName="descendantArrow" presStyleCnt="0"/>
      <dgm:spPr/>
    </dgm:pt>
    <dgm:pt modelId="{D8DB031C-A2A1-4BA5-8A77-506A0A26A3D8}" type="pres">
      <dgm:prSet presAssocID="{8952065B-1E3F-4F5B-8222-7A20FE94C06D}" presName="childTextArrow" presStyleLbl="fgAccFollowNode1" presStyleIdx="6" presStyleCnt="8" custLinFactNeighborY="-13453">
        <dgm:presLayoutVars>
          <dgm:bulletEnabled val="1"/>
        </dgm:presLayoutVars>
      </dgm:prSet>
      <dgm:spPr/>
    </dgm:pt>
    <dgm:pt modelId="{47A49263-F7CD-4144-B62A-5F75BFAD097A}" type="pres">
      <dgm:prSet presAssocID="{EAD6B98D-2EF4-4744-BF22-048174FF584B}" presName="childTextArrow" presStyleLbl="fgAccFollowNode1" presStyleIdx="7" presStyleCnt="8" custScaleX="313682" custLinFactNeighborY="-13453">
        <dgm:presLayoutVars>
          <dgm:bulletEnabled val="1"/>
        </dgm:presLayoutVars>
      </dgm:prSet>
      <dgm:spPr/>
    </dgm:pt>
  </dgm:ptLst>
  <dgm:cxnLst>
    <dgm:cxn modelId="{8FDFC118-106D-4F6F-90AF-382E1CD54D3F}" srcId="{7217AA35-C37C-45CA-8D14-5846EB37FAC0}" destId="{24B9A3AD-F651-4CC5-831A-9AAC928E6A0D}" srcOrd="1" destOrd="0" parTransId="{9A4F2A33-2ED1-4285-8C5E-EBA1B60C0834}" sibTransId="{57477833-332E-466D-8CE1-CE76EFC1FF6B}"/>
    <dgm:cxn modelId="{44360621-BE72-4272-8916-E97367B9A3B8}" type="presOf" srcId="{2C1D5126-B5DE-4818-8FE9-91E569A729B1}" destId="{18B8E39A-22F5-4FE9-8CFD-A7A4CDC592D4}" srcOrd="1" destOrd="0" presId="urn:microsoft.com/office/officeart/2005/8/layout/process4"/>
    <dgm:cxn modelId="{94037F21-8DE9-40CC-A134-9AAC4C268EF2}" srcId="{61132A1E-673F-47B8-BBFB-F682619C94C9}" destId="{2C1D5126-B5DE-4818-8FE9-91E569A729B1}" srcOrd="1" destOrd="0" parTransId="{1384C38C-2613-447C-8F78-5C2A43CF115E}" sibTransId="{8CF46A2C-C795-4C75-9794-E7962FD4CE6C}"/>
    <dgm:cxn modelId="{DA3A972A-4253-4D6B-88F0-82E1148D298A}" type="presOf" srcId="{24B9A3AD-F651-4CC5-831A-9AAC928E6A0D}" destId="{F2261A72-9E62-4624-A4B9-07323794C82B}" srcOrd="0" destOrd="0" presId="urn:microsoft.com/office/officeart/2005/8/layout/process4"/>
    <dgm:cxn modelId="{42671D2D-3A43-4285-A02B-66774B20C7F7}" srcId="{2CDD0567-99D8-47E9-B547-1AC8469C0715}" destId="{EAD6B98D-2EF4-4744-BF22-048174FF584B}" srcOrd="1" destOrd="0" parTransId="{4356B509-A689-42DC-97C0-162E9EF3A5B6}" sibTransId="{7EE6E023-FDF0-425C-909F-B2FB9C71B39E}"/>
    <dgm:cxn modelId="{2C4F9F32-2DCC-4A6A-9A44-9460255369A7}" type="presOf" srcId="{7217AA35-C37C-45CA-8D14-5846EB37FAC0}" destId="{CE724E4A-2E9A-42F8-BA98-5A3CA8F1A03D}" srcOrd="0" destOrd="0" presId="urn:microsoft.com/office/officeart/2005/8/layout/process4"/>
    <dgm:cxn modelId="{88B8FE39-0911-4CA4-B89A-6BDB929BF959}" srcId="{61132A1E-673F-47B8-BBFB-F682619C94C9}" destId="{2CDD0567-99D8-47E9-B547-1AC8469C0715}" srcOrd="0" destOrd="0" parTransId="{9739CD53-B51F-4F6B-94B5-D66DFF537649}" sibTransId="{90492D21-AA08-4E14-9E9E-3A7AF63A7D43}"/>
    <dgm:cxn modelId="{4A47693D-DB27-43ED-8024-764F05709866}" srcId="{7217AA35-C37C-45CA-8D14-5846EB37FAC0}" destId="{93BA33FC-5E03-4CEE-B199-F2AE78B0FE5F}" srcOrd="0" destOrd="0" parTransId="{4EEB742B-AA4A-4143-B6AF-37B237B77127}" sibTransId="{7FCAFDA7-5951-4912-B19A-85E42150206D}"/>
    <dgm:cxn modelId="{CC0C2C5B-C031-43EF-9A93-BAA9CC990A23}" srcId="{2C1D5126-B5DE-4818-8FE9-91E569A729B1}" destId="{D6F78E03-6224-4BD1-8178-8E6FC6513F99}" srcOrd="0" destOrd="0" parTransId="{CAE1C521-BDB1-4357-809C-79478FC0E4BF}" sibTransId="{8511A46C-30D2-4268-A8FA-79F4E33FBA51}"/>
    <dgm:cxn modelId="{AA1B8161-F5AF-4BA3-993D-B2F1DC309412}" srcId="{61132A1E-673F-47B8-BBFB-F682619C94C9}" destId="{ECAE5CD6-3AFF-458F-8B2E-59377C7B49C0}" srcOrd="3" destOrd="0" parTransId="{C915069D-19E0-4F27-B022-F6E65FAE322C}" sibTransId="{D74CC745-7F1F-4CB7-B445-4247E6F1392F}"/>
    <dgm:cxn modelId="{3A89DE41-E4F8-4D67-94BC-A0B82EE717C0}" type="presOf" srcId="{3611154C-B2FF-41FE-A204-96D0CCAF8FFE}" destId="{26F30C56-112A-41AD-B40F-8440AF6EB0C5}" srcOrd="0" destOrd="0" presId="urn:microsoft.com/office/officeart/2005/8/layout/process4"/>
    <dgm:cxn modelId="{98A2786C-C51B-4383-B904-ECA3964065F6}" srcId="{2CDD0567-99D8-47E9-B547-1AC8469C0715}" destId="{8952065B-1E3F-4F5B-8222-7A20FE94C06D}" srcOrd="0" destOrd="0" parTransId="{645A83EC-A9C4-41D1-A4CE-D5CF08CFBCD4}" sibTransId="{0FF6AF3B-C51F-4C62-9E4A-0A53C92D6985}"/>
    <dgm:cxn modelId="{6E6A436D-3182-44AA-AC6B-F72F7EB7A829}" type="presOf" srcId="{E69F432B-BB55-4281-A928-2CBE6E6A9E00}" destId="{1AAC0260-7C99-4A83-BA7A-FC74F24EB207}" srcOrd="0" destOrd="0" presId="urn:microsoft.com/office/officeart/2005/8/layout/process4"/>
    <dgm:cxn modelId="{0222A74D-3634-4113-A13A-45691C424E14}" srcId="{61132A1E-673F-47B8-BBFB-F682619C94C9}" destId="{7217AA35-C37C-45CA-8D14-5846EB37FAC0}" srcOrd="2" destOrd="0" parTransId="{C240AA51-BF14-4C32-9F5D-4EF57C7E9231}" sibTransId="{05B74E87-593E-4629-823B-EE6D62772A69}"/>
    <dgm:cxn modelId="{3C97D356-1B31-4FDA-9F54-74331200C111}" type="presOf" srcId="{ECAE5CD6-3AFF-458F-8B2E-59377C7B49C0}" destId="{A1FDC965-47CC-44B0-A32D-7157773AF1CE}" srcOrd="0" destOrd="0" presId="urn:microsoft.com/office/officeart/2005/8/layout/process4"/>
    <dgm:cxn modelId="{2965D97D-D17C-4BA6-A78F-5EF9B76A53EF}" type="presOf" srcId="{93BA33FC-5E03-4CEE-B199-F2AE78B0FE5F}" destId="{6DD1E971-13EB-4D00-BF6C-2197C8BB5C6D}" srcOrd="0" destOrd="0" presId="urn:microsoft.com/office/officeart/2005/8/layout/process4"/>
    <dgm:cxn modelId="{92723684-81C5-4378-8962-1AE7553D9FA3}" srcId="{ECAE5CD6-3AFF-458F-8B2E-59377C7B49C0}" destId="{E69F432B-BB55-4281-A928-2CBE6E6A9E00}" srcOrd="1" destOrd="0" parTransId="{83FB3A8C-C50A-443E-9BA0-3B06B8A477CF}" sibTransId="{FD4EF8A2-CBBE-4CFC-AB88-17DC3C5F0148}"/>
    <dgm:cxn modelId="{288AB589-DE7D-41F5-BA14-738FA43C86D3}" type="presOf" srcId="{D41435F6-5FC3-46C5-A83C-2358B084D9F9}" destId="{F839E829-9D24-44D7-BF87-6A7D41CFCECC}" srcOrd="0" destOrd="0" presId="urn:microsoft.com/office/officeart/2005/8/layout/process4"/>
    <dgm:cxn modelId="{A606358A-CA27-42DD-B630-6A57E3CFAB06}" type="presOf" srcId="{EAD6B98D-2EF4-4744-BF22-048174FF584B}" destId="{47A49263-F7CD-4144-B62A-5F75BFAD097A}" srcOrd="0" destOrd="0" presId="urn:microsoft.com/office/officeart/2005/8/layout/process4"/>
    <dgm:cxn modelId="{027AF68C-364A-420D-A6A8-0D4BB16ACAB0}" srcId="{ECAE5CD6-3AFF-458F-8B2E-59377C7B49C0}" destId="{3611154C-B2FF-41FE-A204-96D0CCAF8FFE}" srcOrd="0" destOrd="0" parTransId="{A7441BA7-5351-49DD-854A-F49388DFF895}" sibTransId="{6525179F-93EF-4CEE-98C5-65A669368818}"/>
    <dgm:cxn modelId="{C30DCA8E-9FD0-4E8E-97C1-C09EFF4BEFB1}" type="presOf" srcId="{7217AA35-C37C-45CA-8D14-5846EB37FAC0}" destId="{FF64679B-5545-4432-BFB6-7961FA6DE9C4}" srcOrd="1" destOrd="0" presId="urn:microsoft.com/office/officeart/2005/8/layout/process4"/>
    <dgm:cxn modelId="{1BC0499A-5F28-4D87-83C2-A06E435DC5E5}" type="presOf" srcId="{61132A1E-673F-47B8-BBFB-F682619C94C9}" destId="{22746FD7-D35C-494C-AB9D-407FC64882B2}" srcOrd="0" destOrd="0" presId="urn:microsoft.com/office/officeart/2005/8/layout/process4"/>
    <dgm:cxn modelId="{6320C49E-A464-4E55-9FDD-4BFA3E9E8925}" type="presOf" srcId="{8952065B-1E3F-4F5B-8222-7A20FE94C06D}" destId="{D8DB031C-A2A1-4BA5-8A77-506A0A26A3D8}" srcOrd="0" destOrd="0" presId="urn:microsoft.com/office/officeart/2005/8/layout/process4"/>
    <dgm:cxn modelId="{336623A9-262C-40F2-844A-3B48C22D035E}" type="presOf" srcId="{2CDD0567-99D8-47E9-B547-1AC8469C0715}" destId="{7A028606-E6BF-456E-AC29-A51471907219}" srcOrd="1" destOrd="0" presId="urn:microsoft.com/office/officeart/2005/8/layout/process4"/>
    <dgm:cxn modelId="{277B78BE-79E0-4E39-893C-6B1C0B5C2C1C}" type="presOf" srcId="{2CDD0567-99D8-47E9-B547-1AC8469C0715}" destId="{EEC5592F-3B83-4CFE-9B0F-AC37D6DB729E}" srcOrd="0" destOrd="0" presId="urn:microsoft.com/office/officeart/2005/8/layout/process4"/>
    <dgm:cxn modelId="{A3D723C4-0961-48F5-8CB0-9FA389337944}" type="presOf" srcId="{D6F78E03-6224-4BD1-8178-8E6FC6513F99}" destId="{C146435D-4F26-4BCB-B790-24111D3A8A93}" srcOrd="0" destOrd="0" presId="urn:microsoft.com/office/officeart/2005/8/layout/process4"/>
    <dgm:cxn modelId="{E3315ED1-6B5E-47D0-BC02-074B5055954D}" type="presOf" srcId="{ECAE5CD6-3AFF-458F-8B2E-59377C7B49C0}" destId="{2B6BD5A8-4C99-4391-A121-385F8D28778D}" srcOrd="1" destOrd="0" presId="urn:microsoft.com/office/officeart/2005/8/layout/process4"/>
    <dgm:cxn modelId="{96A8BBFA-54FC-43B3-858F-6D7657CAE594}" srcId="{2C1D5126-B5DE-4818-8FE9-91E569A729B1}" destId="{D41435F6-5FC3-46C5-A83C-2358B084D9F9}" srcOrd="1" destOrd="0" parTransId="{189461DE-95F2-4541-904A-2A13093F4C27}" sibTransId="{B0EC8E32-95A7-437D-A9A2-34651D76B997}"/>
    <dgm:cxn modelId="{B141FAFE-B4D6-484E-8BEB-39E4F0A3FB54}" type="presOf" srcId="{2C1D5126-B5DE-4818-8FE9-91E569A729B1}" destId="{BC94F0A3-95F6-4F08-855E-78DDA8D6F8AE}" srcOrd="0" destOrd="0" presId="urn:microsoft.com/office/officeart/2005/8/layout/process4"/>
    <dgm:cxn modelId="{C11EB82E-BC97-4239-9C22-7DDAB0BEF465}" type="presParOf" srcId="{22746FD7-D35C-494C-AB9D-407FC64882B2}" destId="{0DCF0A71-8CD2-4ACC-A9C0-33890195E785}" srcOrd="0" destOrd="0" presId="urn:microsoft.com/office/officeart/2005/8/layout/process4"/>
    <dgm:cxn modelId="{0EDCEA27-58B5-43E4-8ADB-251F7664DE6E}" type="presParOf" srcId="{0DCF0A71-8CD2-4ACC-A9C0-33890195E785}" destId="{A1FDC965-47CC-44B0-A32D-7157773AF1CE}" srcOrd="0" destOrd="0" presId="urn:microsoft.com/office/officeart/2005/8/layout/process4"/>
    <dgm:cxn modelId="{4726FE18-9050-4853-8C45-4DEA6B382D97}" type="presParOf" srcId="{0DCF0A71-8CD2-4ACC-A9C0-33890195E785}" destId="{2B6BD5A8-4C99-4391-A121-385F8D28778D}" srcOrd="1" destOrd="0" presId="urn:microsoft.com/office/officeart/2005/8/layout/process4"/>
    <dgm:cxn modelId="{BB3F4341-D616-4D5C-9702-D78A50928662}" type="presParOf" srcId="{0DCF0A71-8CD2-4ACC-A9C0-33890195E785}" destId="{8A70F1A3-4834-4078-8D0F-0CFD19D6C0D2}" srcOrd="2" destOrd="0" presId="urn:microsoft.com/office/officeart/2005/8/layout/process4"/>
    <dgm:cxn modelId="{1461153E-23A5-4588-AEAD-BECBB682A815}" type="presParOf" srcId="{8A70F1A3-4834-4078-8D0F-0CFD19D6C0D2}" destId="{26F30C56-112A-41AD-B40F-8440AF6EB0C5}" srcOrd="0" destOrd="0" presId="urn:microsoft.com/office/officeart/2005/8/layout/process4"/>
    <dgm:cxn modelId="{83F4367C-7991-49D8-8D4D-B499BCA7F1C3}" type="presParOf" srcId="{8A70F1A3-4834-4078-8D0F-0CFD19D6C0D2}" destId="{1AAC0260-7C99-4A83-BA7A-FC74F24EB207}" srcOrd="1" destOrd="0" presId="urn:microsoft.com/office/officeart/2005/8/layout/process4"/>
    <dgm:cxn modelId="{090F9E6C-D284-45EE-822E-974E1D7E0C2B}" type="presParOf" srcId="{22746FD7-D35C-494C-AB9D-407FC64882B2}" destId="{D3B4F6AF-C990-4ABF-B3E2-86E77166C088}" srcOrd="1" destOrd="0" presId="urn:microsoft.com/office/officeart/2005/8/layout/process4"/>
    <dgm:cxn modelId="{35EA823B-EB52-493A-A659-8E0AAE0EC4DF}" type="presParOf" srcId="{22746FD7-D35C-494C-AB9D-407FC64882B2}" destId="{AD158955-2BFF-44B3-9C08-D22703AA214D}" srcOrd="2" destOrd="0" presId="urn:microsoft.com/office/officeart/2005/8/layout/process4"/>
    <dgm:cxn modelId="{6EB4BF6F-3874-4B4B-AAE5-C117BF42CE9C}" type="presParOf" srcId="{AD158955-2BFF-44B3-9C08-D22703AA214D}" destId="{CE724E4A-2E9A-42F8-BA98-5A3CA8F1A03D}" srcOrd="0" destOrd="0" presId="urn:microsoft.com/office/officeart/2005/8/layout/process4"/>
    <dgm:cxn modelId="{F59CF59E-F35E-42F2-A93D-B6755809E52C}" type="presParOf" srcId="{AD158955-2BFF-44B3-9C08-D22703AA214D}" destId="{FF64679B-5545-4432-BFB6-7961FA6DE9C4}" srcOrd="1" destOrd="0" presId="urn:microsoft.com/office/officeart/2005/8/layout/process4"/>
    <dgm:cxn modelId="{4D8F9AF7-5C4C-4125-B53D-468096FCBD8F}" type="presParOf" srcId="{AD158955-2BFF-44B3-9C08-D22703AA214D}" destId="{82F12055-F806-442B-AA47-9AD68B5855EC}" srcOrd="2" destOrd="0" presId="urn:microsoft.com/office/officeart/2005/8/layout/process4"/>
    <dgm:cxn modelId="{6869D26A-8A15-452D-BA52-B4AAF4504F12}" type="presParOf" srcId="{82F12055-F806-442B-AA47-9AD68B5855EC}" destId="{6DD1E971-13EB-4D00-BF6C-2197C8BB5C6D}" srcOrd="0" destOrd="0" presId="urn:microsoft.com/office/officeart/2005/8/layout/process4"/>
    <dgm:cxn modelId="{92395069-B5D6-48A6-ACE9-EB6299641CCE}" type="presParOf" srcId="{82F12055-F806-442B-AA47-9AD68B5855EC}" destId="{F2261A72-9E62-4624-A4B9-07323794C82B}" srcOrd="1" destOrd="0" presId="urn:microsoft.com/office/officeart/2005/8/layout/process4"/>
    <dgm:cxn modelId="{DD06BF97-9F4D-4E57-8E77-01BD6695366E}" type="presParOf" srcId="{22746FD7-D35C-494C-AB9D-407FC64882B2}" destId="{6AFDEF63-7491-4F6B-B7B6-CE2C6C4A65D7}" srcOrd="3" destOrd="0" presId="urn:microsoft.com/office/officeart/2005/8/layout/process4"/>
    <dgm:cxn modelId="{FEEFBF5E-75A2-4141-AD29-5CC62969403A}" type="presParOf" srcId="{22746FD7-D35C-494C-AB9D-407FC64882B2}" destId="{A444205A-7608-4FE1-A3CA-F9829FDFC797}" srcOrd="4" destOrd="0" presId="urn:microsoft.com/office/officeart/2005/8/layout/process4"/>
    <dgm:cxn modelId="{DCB562F1-6338-478B-BE7E-A90FF105E659}" type="presParOf" srcId="{A444205A-7608-4FE1-A3CA-F9829FDFC797}" destId="{BC94F0A3-95F6-4F08-855E-78DDA8D6F8AE}" srcOrd="0" destOrd="0" presId="urn:microsoft.com/office/officeart/2005/8/layout/process4"/>
    <dgm:cxn modelId="{28E2DBB9-E735-45B8-B03B-6824B59481B5}" type="presParOf" srcId="{A444205A-7608-4FE1-A3CA-F9829FDFC797}" destId="{18B8E39A-22F5-4FE9-8CFD-A7A4CDC592D4}" srcOrd="1" destOrd="0" presId="urn:microsoft.com/office/officeart/2005/8/layout/process4"/>
    <dgm:cxn modelId="{C7FAE4B4-9CEE-41B0-8D1F-56118786FD14}" type="presParOf" srcId="{A444205A-7608-4FE1-A3CA-F9829FDFC797}" destId="{088A96FB-9B31-496F-9C30-7CA94933D819}" srcOrd="2" destOrd="0" presId="urn:microsoft.com/office/officeart/2005/8/layout/process4"/>
    <dgm:cxn modelId="{3D70C455-A8A8-4877-A02F-FB84976116B2}" type="presParOf" srcId="{088A96FB-9B31-496F-9C30-7CA94933D819}" destId="{C146435D-4F26-4BCB-B790-24111D3A8A93}" srcOrd="0" destOrd="0" presId="urn:microsoft.com/office/officeart/2005/8/layout/process4"/>
    <dgm:cxn modelId="{F753AAA1-376F-434B-A5F0-0A901C6C574F}" type="presParOf" srcId="{088A96FB-9B31-496F-9C30-7CA94933D819}" destId="{F839E829-9D24-44D7-BF87-6A7D41CFCECC}" srcOrd="1" destOrd="0" presId="urn:microsoft.com/office/officeart/2005/8/layout/process4"/>
    <dgm:cxn modelId="{47EB2E97-09B7-4CE6-9D16-71978E694909}" type="presParOf" srcId="{22746FD7-D35C-494C-AB9D-407FC64882B2}" destId="{59EFDDDD-58CE-4DF4-A289-911B08435E9E}" srcOrd="5" destOrd="0" presId="urn:microsoft.com/office/officeart/2005/8/layout/process4"/>
    <dgm:cxn modelId="{E07C8F5C-D870-4C56-A8B9-B3F104A910F7}" type="presParOf" srcId="{22746FD7-D35C-494C-AB9D-407FC64882B2}" destId="{3CC0CEDC-F3E7-4147-9067-1351BC243B42}" srcOrd="6" destOrd="0" presId="urn:microsoft.com/office/officeart/2005/8/layout/process4"/>
    <dgm:cxn modelId="{C9B6667E-AB25-4D8D-AEBA-EDB5E18FEC6E}" type="presParOf" srcId="{3CC0CEDC-F3E7-4147-9067-1351BC243B42}" destId="{EEC5592F-3B83-4CFE-9B0F-AC37D6DB729E}" srcOrd="0" destOrd="0" presId="urn:microsoft.com/office/officeart/2005/8/layout/process4"/>
    <dgm:cxn modelId="{B5C42036-313B-4158-A1C9-F2A15A5A16AE}" type="presParOf" srcId="{3CC0CEDC-F3E7-4147-9067-1351BC243B42}" destId="{7A028606-E6BF-456E-AC29-A51471907219}" srcOrd="1" destOrd="0" presId="urn:microsoft.com/office/officeart/2005/8/layout/process4"/>
    <dgm:cxn modelId="{C61C86AF-E183-4FE0-9BE9-C3B31CA3EF27}" type="presParOf" srcId="{3CC0CEDC-F3E7-4147-9067-1351BC243B42}" destId="{9CCFCF84-CACB-4DFE-AB18-B860AB5A3BA2}" srcOrd="2" destOrd="0" presId="urn:microsoft.com/office/officeart/2005/8/layout/process4"/>
    <dgm:cxn modelId="{3FEC6711-4D6B-4F2A-8748-4A644C570DAB}" type="presParOf" srcId="{9CCFCF84-CACB-4DFE-AB18-B860AB5A3BA2}" destId="{D8DB031C-A2A1-4BA5-8A77-506A0A26A3D8}" srcOrd="0" destOrd="0" presId="urn:microsoft.com/office/officeart/2005/8/layout/process4"/>
    <dgm:cxn modelId="{5BD098E3-42E2-4B4F-9B78-74CAE81083E3}" type="presParOf" srcId="{9CCFCF84-CACB-4DFE-AB18-B860AB5A3BA2}" destId="{47A49263-F7CD-4144-B62A-5F75BFAD097A}" srcOrd="1" destOrd="0" presId="urn:microsoft.com/office/officeart/2005/8/layout/process4"/>
  </dgm:cxnLst>
  <dgm:bg>
    <a:solidFill>
      <a:schemeClr val="accent6">
        <a:lumMod val="20000"/>
        <a:lumOff val="80000"/>
        <a:alpha val="3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5744EB-2EE1-4A88-B1B2-7A597883730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1D1814E-6FCA-4266-8D49-1598EC694D49}">
      <dgm:prSet phldrT="[Text]"/>
      <dgm:spPr>
        <a:solidFill>
          <a:srgbClr val="51205E"/>
        </a:solidFill>
        <a:ln>
          <a:solidFill>
            <a:schemeClr val="tx1"/>
          </a:solidFill>
        </a:ln>
      </dgm:spPr>
      <dgm:t>
        <a:bodyPr/>
        <a:lstStyle/>
        <a:p>
          <a:r>
            <a:rPr lang="en-US" b="1" dirty="0"/>
            <a:t>Set the direction</a:t>
          </a:r>
        </a:p>
      </dgm:t>
    </dgm:pt>
    <dgm:pt modelId="{42F3FA4B-7090-4958-82FA-E93EC114A3F1}" type="parTrans" cxnId="{DE0AA465-2BBD-4292-9D16-37663B6EA2CD}">
      <dgm:prSet/>
      <dgm:spPr/>
      <dgm:t>
        <a:bodyPr/>
        <a:lstStyle/>
        <a:p>
          <a:endParaRPr lang="en-US"/>
        </a:p>
      </dgm:t>
    </dgm:pt>
    <dgm:pt modelId="{FE77D443-7C55-4E62-AC4C-7CE5B8CE2E3E}" type="sibTrans" cxnId="{DE0AA465-2BBD-4292-9D16-37663B6EA2CD}">
      <dgm:prSet/>
      <dgm:spPr/>
      <dgm:t>
        <a:bodyPr/>
        <a:lstStyle/>
        <a:p>
          <a:endParaRPr lang="en-US"/>
        </a:p>
      </dgm:t>
    </dgm:pt>
    <dgm:pt modelId="{23EA8205-E774-485E-9A8B-77EFB557B229}">
      <dgm:prSet phldrT="[Text]"/>
      <dgm:spPr>
        <a:solidFill>
          <a:srgbClr val="51205E"/>
        </a:solidFill>
        <a:ln>
          <a:solidFill>
            <a:schemeClr val="tx1"/>
          </a:solidFill>
        </a:ln>
      </dgm:spPr>
      <dgm:t>
        <a:bodyPr/>
        <a:lstStyle/>
        <a:p>
          <a:r>
            <a:rPr lang="en-US" b="1" dirty="0"/>
            <a:t>Examine key issues &amp; focus areas</a:t>
          </a:r>
        </a:p>
      </dgm:t>
    </dgm:pt>
    <dgm:pt modelId="{F4E6D57F-ED7D-4D19-ADFF-22A83945CA17}" type="parTrans" cxnId="{CA4458A3-F1C2-4FC2-B606-F8704B53C208}">
      <dgm:prSet/>
      <dgm:spPr/>
      <dgm:t>
        <a:bodyPr/>
        <a:lstStyle/>
        <a:p>
          <a:endParaRPr lang="en-US"/>
        </a:p>
      </dgm:t>
    </dgm:pt>
    <dgm:pt modelId="{EE90EFB2-4F04-48F3-A82E-16A896F91CFF}" type="sibTrans" cxnId="{CA4458A3-F1C2-4FC2-B606-F8704B53C208}">
      <dgm:prSet/>
      <dgm:spPr/>
      <dgm:t>
        <a:bodyPr/>
        <a:lstStyle/>
        <a:p>
          <a:endParaRPr lang="en-US"/>
        </a:p>
      </dgm:t>
    </dgm:pt>
    <dgm:pt modelId="{8328CB42-D075-4F85-92B0-5B2D7DB80C1C}">
      <dgm:prSet phldrT="[Text]"/>
      <dgm:spPr>
        <a:solidFill>
          <a:srgbClr val="51205E"/>
        </a:solidFill>
        <a:ln>
          <a:solidFill>
            <a:schemeClr val="tx1"/>
          </a:solidFill>
        </a:ln>
      </dgm:spPr>
      <dgm:t>
        <a:bodyPr/>
        <a:lstStyle/>
        <a:p>
          <a:r>
            <a:rPr lang="en-US" b="1" dirty="0"/>
            <a:t>Frame data for different audiences</a:t>
          </a:r>
        </a:p>
      </dgm:t>
    </dgm:pt>
    <dgm:pt modelId="{6F07AA8D-928B-4F1A-AE29-3BAEB24BEC83}" type="sibTrans" cxnId="{B15E6F20-ED40-4663-B806-E3A35E320919}">
      <dgm:prSet/>
      <dgm:spPr/>
      <dgm:t>
        <a:bodyPr/>
        <a:lstStyle/>
        <a:p>
          <a:endParaRPr lang="en-US"/>
        </a:p>
      </dgm:t>
    </dgm:pt>
    <dgm:pt modelId="{F2617B8B-5CAB-47F8-915D-51A561EA509A}" type="parTrans" cxnId="{B15E6F20-ED40-4663-B806-E3A35E320919}">
      <dgm:prSet/>
      <dgm:spPr/>
      <dgm:t>
        <a:bodyPr/>
        <a:lstStyle/>
        <a:p>
          <a:endParaRPr lang="en-US"/>
        </a:p>
      </dgm:t>
    </dgm:pt>
    <dgm:pt modelId="{869F7608-F53E-49DD-9008-CC29C2B1EB3E}">
      <dgm:prSet/>
      <dgm:spPr>
        <a:solidFill>
          <a:srgbClr val="51205E"/>
        </a:solidFill>
        <a:ln>
          <a:solidFill>
            <a:schemeClr val="tx1"/>
          </a:solidFill>
        </a:ln>
      </dgm:spPr>
      <dgm:t>
        <a:bodyPr/>
        <a:lstStyle/>
        <a:p>
          <a:r>
            <a:rPr lang="en-US" b="1" dirty="0"/>
            <a:t>Validate data</a:t>
          </a:r>
        </a:p>
      </dgm:t>
    </dgm:pt>
    <dgm:pt modelId="{81A3B269-70F2-43A3-9DA9-11BAE207A170}" type="parTrans" cxnId="{0B138EB6-ECBC-436C-8A0C-C4A51618D53D}">
      <dgm:prSet/>
      <dgm:spPr/>
      <dgm:t>
        <a:bodyPr/>
        <a:lstStyle/>
        <a:p>
          <a:endParaRPr lang="en-US"/>
        </a:p>
      </dgm:t>
    </dgm:pt>
    <dgm:pt modelId="{6405E4FC-CCC8-4667-9D3C-4C3F030F4BF5}" type="sibTrans" cxnId="{0B138EB6-ECBC-436C-8A0C-C4A51618D53D}">
      <dgm:prSet/>
      <dgm:spPr/>
      <dgm:t>
        <a:bodyPr/>
        <a:lstStyle/>
        <a:p>
          <a:endParaRPr lang="en-US"/>
        </a:p>
      </dgm:t>
    </dgm:pt>
    <dgm:pt modelId="{125E13B9-D096-4690-AC76-A0B367E8108A}" type="pres">
      <dgm:prSet presAssocID="{A45744EB-2EE1-4A88-B1B2-7A5978837300}" presName="rootnode" presStyleCnt="0">
        <dgm:presLayoutVars>
          <dgm:chMax/>
          <dgm:chPref/>
          <dgm:dir/>
          <dgm:animLvl val="lvl"/>
        </dgm:presLayoutVars>
      </dgm:prSet>
      <dgm:spPr/>
    </dgm:pt>
    <dgm:pt modelId="{A64DE123-D485-46CF-AB01-AB15CB834A14}" type="pres">
      <dgm:prSet presAssocID="{E1D1814E-6FCA-4266-8D49-1598EC694D49}" presName="composite" presStyleCnt="0"/>
      <dgm:spPr/>
    </dgm:pt>
    <dgm:pt modelId="{88DB70AD-DF14-4E97-9BC6-6B456890F30F}" type="pres">
      <dgm:prSet presAssocID="{E1D1814E-6FCA-4266-8D49-1598EC694D49}" presName="bentUpArrow1" presStyleLbl="alignImgPlace1" presStyleIdx="0" presStyleCnt="3" custLinFactX="-25693" custLinFactNeighborX="-100000"/>
      <dgm:spPr>
        <a:solidFill>
          <a:schemeClr val="bg1">
            <a:lumMod val="85000"/>
          </a:schemeClr>
        </a:solidFill>
      </dgm:spPr>
    </dgm:pt>
    <dgm:pt modelId="{EB6A2D34-969D-4E95-B532-058724712FE6}" type="pres">
      <dgm:prSet presAssocID="{E1D1814E-6FCA-4266-8D49-1598EC694D49}" presName="ParentText" presStyleLbl="node1" presStyleIdx="0" presStyleCnt="4" custLinFactNeighborX="-85002">
        <dgm:presLayoutVars>
          <dgm:chMax val="1"/>
          <dgm:chPref val="1"/>
          <dgm:bulletEnabled val="1"/>
        </dgm:presLayoutVars>
      </dgm:prSet>
      <dgm:spPr/>
    </dgm:pt>
    <dgm:pt modelId="{E935D8CC-D4D0-4931-9AFB-3057203D7193}" type="pres">
      <dgm:prSet presAssocID="{E1D1814E-6FCA-4266-8D49-1598EC694D49}" presName="ChildText" presStyleLbl="revTx" presStyleIdx="0" presStyleCnt="3" custScaleX="101211">
        <dgm:presLayoutVars>
          <dgm:chMax val="0"/>
          <dgm:chPref val="0"/>
          <dgm:bulletEnabled val="1"/>
        </dgm:presLayoutVars>
      </dgm:prSet>
      <dgm:spPr/>
    </dgm:pt>
    <dgm:pt modelId="{CE3E47B1-A132-44BF-96D0-63BD75AB850A}" type="pres">
      <dgm:prSet presAssocID="{FE77D443-7C55-4E62-AC4C-7CE5B8CE2E3E}" presName="sibTrans" presStyleCnt="0"/>
      <dgm:spPr/>
    </dgm:pt>
    <dgm:pt modelId="{E86A74EA-58EB-4F0E-96B4-2C348907D831}" type="pres">
      <dgm:prSet presAssocID="{23EA8205-E774-485E-9A8B-77EFB557B229}" presName="composite" presStyleCnt="0"/>
      <dgm:spPr/>
    </dgm:pt>
    <dgm:pt modelId="{D1FE511B-A34B-45F5-863E-3566B81133FE}" type="pres">
      <dgm:prSet presAssocID="{23EA8205-E774-485E-9A8B-77EFB557B229}" presName="bentUpArrow1" presStyleLbl="alignImgPlace1" presStyleIdx="1" presStyleCnt="3" custLinFactX="-25693" custLinFactNeighborX="-100000"/>
      <dgm:spPr>
        <a:solidFill>
          <a:schemeClr val="bg1">
            <a:lumMod val="75000"/>
          </a:schemeClr>
        </a:solidFill>
      </dgm:spPr>
    </dgm:pt>
    <dgm:pt modelId="{96A6DD4B-2BC3-48C7-A0CA-6E75B1B6A9AA}" type="pres">
      <dgm:prSet presAssocID="{23EA8205-E774-485E-9A8B-77EFB557B229}" presName="ParentText" presStyleLbl="node1" presStyleIdx="1" presStyleCnt="4" custLinFactNeighborX="-89099">
        <dgm:presLayoutVars>
          <dgm:chMax val="1"/>
          <dgm:chPref val="1"/>
          <dgm:bulletEnabled val="1"/>
        </dgm:presLayoutVars>
      </dgm:prSet>
      <dgm:spPr/>
    </dgm:pt>
    <dgm:pt modelId="{B8D0CB8B-003A-4DFC-A6B7-C5E15046E564}" type="pres">
      <dgm:prSet presAssocID="{23EA8205-E774-485E-9A8B-77EFB557B229}" presName="ChildText" presStyleLbl="revTx" presStyleIdx="1" presStyleCnt="3">
        <dgm:presLayoutVars>
          <dgm:chMax val="0"/>
          <dgm:chPref val="0"/>
          <dgm:bulletEnabled val="1"/>
        </dgm:presLayoutVars>
      </dgm:prSet>
      <dgm:spPr/>
    </dgm:pt>
    <dgm:pt modelId="{0119995B-3E56-4EB8-8F17-FE3E620C2FD5}" type="pres">
      <dgm:prSet presAssocID="{EE90EFB2-4F04-48F3-A82E-16A896F91CFF}" presName="sibTrans" presStyleCnt="0"/>
      <dgm:spPr/>
    </dgm:pt>
    <dgm:pt modelId="{85E1125F-2968-4640-A419-705D342C1B3F}" type="pres">
      <dgm:prSet presAssocID="{8328CB42-D075-4F85-92B0-5B2D7DB80C1C}" presName="composite" presStyleCnt="0"/>
      <dgm:spPr/>
    </dgm:pt>
    <dgm:pt modelId="{EE66A35D-6FAA-4AB8-A3C3-EC1DE14FB023}" type="pres">
      <dgm:prSet presAssocID="{8328CB42-D075-4F85-92B0-5B2D7DB80C1C}" presName="bentUpArrow1" presStyleLbl="alignImgPlace1" presStyleIdx="2" presStyleCnt="3" custLinFactX="-16737" custLinFactNeighborX="-100000" custLinFactNeighborY="-2019"/>
      <dgm:spPr>
        <a:solidFill>
          <a:schemeClr val="bg1">
            <a:lumMod val="65000"/>
          </a:schemeClr>
        </a:solidFill>
      </dgm:spPr>
    </dgm:pt>
    <dgm:pt modelId="{C13BFCB0-309D-4276-8D1D-A6C41CE26315}" type="pres">
      <dgm:prSet presAssocID="{8328CB42-D075-4F85-92B0-5B2D7DB80C1C}" presName="ParentText" presStyleLbl="node1" presStyleIdx="2" presStyleCnt="4" custLinFactNeighborX="-88587">
        <dgm:presLayoutVars>
          <dgm:chMax val="1"/>
          <dgm:chPref val="1"/>
          <dgm:bulletEnabled val="1"/>
        </dgm:presLayoutVars>
      </dgm:prSet>
      <dgm:spPr/>
    </dgm:pt>
    <dgm:pt modelId="{CA5231BF-E2EC-455B-ACAC-742428F41726}" type="pres">
      <dgm:prSet presAssocID="{8328CB42-D075-4F85-92B0-5B2D7DB80C1C}" presName="ChildText" presStyleLbl="revTx" presStyleIdx="2" presStyleCnt="3">
        <dgm:presLayoutVars>
          <dgm:chMax val="0"/>
          <dgm:chPref val="0"/>
          <dgm:bulletEnabled val="1"/>
        </dgm:presLayoutVars>
      </dgm:prSet>
      <dgm:spPr/>
    </dgm:pt>
    <dgm:pt modelId="{5B97722D-B564-42CC-B17F-F2AD3A165C4E}" type="pres">
      <dgm:prSet presAssocID="{6F07AA8D-928B-4F1A-AE29-3BAEB24BEC83}" presName="sibTrans" presStyleCnt="0"/>
      <dgm:spPr/>
    </dgm:pt>
    <dgm:pt modelId="{A738D172-8925-4D5E-833F-A040E8983D5E}" type="pres">
      <dgm:prSet presAssocID="{869F7608-F53E-49DD-9008-CC29C2B1EB3E}" presName="composite" presStyleCnt="0"/>
      <dgm:spPr/>
    </dgm:pt>
    <dgm:pt modelId="{6EA59FEE-9DCD-45EF-A299-7209DE8E3A19}" type="pres">
      <dgm:prSet presAssocID="{869F7608-F53E-49DD-9008-CC29C2B1EB3E}" presName="ParentText" presStyleLbl="node1" presStyleIdx="3" presStyleCnt="4" custLinFactNeighborX="-84656" custLinFactNeighborY="7744">
        <dgm:presLayoutVars>
          <dgm:chMax val="1"/>
          <dgm:chPref val="1"/>
          <dgm:bulletEnabled val="1"/>
        </dgm:presLayoutVars>
      </dgm:prSet>
      <dgm:spPr/>
    </dgm:pt>
  </dgm:ptLst>
  <dgm:cxnLst>
    <dgm:cxn modelId="{B15E6F20-ED40-4663-B806-E3A35E320919}" srcId="{A45744EB-2EE1-4A88-B1B2-7A5978837300}" destId="{8328CB42-D075-4F85-92B0-5B2D7DB80C1C}" srcOrd="2" destOrd="0" parTransId="{F2617B8B-5CAB-47F8-915D-51A561EA509A}" sibTransId="{6F07AA8D-928B-4F1A-AE29-3BAEB24BEC83}"/>
    <dgm:cxn modelId="{66297020-6008-429F-AE81-FBB9A3ABB0DF}" type="presOf" srcId="{23EA8205-E774-485E-9A8B-77EFB557B229}" destId="{96A6DD4B-2BC3-48C7-A0CA-6E75B1B6A9AA}" srcOrd="0" destOrd="0" presId="urn:microsoft.com/office/officeart/2005/8/layout/StepDownProcess"/>
    <dgm:cxn modelId="{DE0AA465-2BBD-4292-9D16-37663B6EA2CD}" srcId="{A45744EB-2EE1-4A88-B1B2-7A5978837300}" destId="{E1D1814E-6FCA-4266-8D49-1598EC694D49}" srcOrd="0" destOrd="0" parTransId="{42F3FA4B-7090-4958-82FA-E93EC114A3F1}" sibTransId="{FE77D443-7C55-4E62-AC4C-7CE5B8CE2E3E}"/>
    <dgm:cxn modelId="{17ADC845-CA24-4BE5-A273-63C7BB044A26}" type="presOf" srcId="{869F7608-F53E-49DD-9008-CC29C2B1EB3E}" destId="{6EA59FEE-9DCD-45EF-A299-7209DE8E3A19}" srcOrd="0" destOrd="0" presId="urn:microsoft.com/office/officeart/2005/8/layout/StepDownProcess"/>
    <dgm:cxn modelId="{A2EBBA7F-8417-4528-BEFE-133CDE4C8CC2}" type="presOf" srcId="{8328CB42-D075-4F85-92B0-5B2D7DB80C1C}" destId="{C13BFCB0-309D-4276-8D1D-A6C41CE26315}" srcOrd="0" destOrd="0" presId="urn:microsoft.com/office/officeart/2005/8/layout/StepDownProcess"/>
    <dgm:cxn modelId="{CA4458A3-F1C2-4FC2-B606-F8704B53C208}" srcId="{A45744EB-2EE1-4A88-B1B2-7A5978837300}" destId="{23EA8205-E774-485E-9A8B-77EFB557B229}" srcOrd="1" destOrd="0" parTransId="{F4E6D57F-ED7D-4D19-ADFF-22A83945CA17}" sibTransId="{EE90EFB2-4F04-48F3-A82E-16A896F91CFF}"/>
    <dgm:cxn modelId="{0B138EB6-ECBC-436C-8A0C-C4A51618D53D}" srcId="{A45744EB-2EE1-4A88-B1B2-7A5978837300}" destId="{869F7608-F53E-49DD-9008-CC29C2B1EB3E}" srcOrd="3" destOrd="0" parTransId="{81A3B269-70F2-43A3-9DA9-11BAE207A170}" sibTransId="{6405E4FC-CCC8-4667-9D3C-4C3F030F4BF5}"/>
    <dgm:cxn modelId="{01FB68CC-77A8-47EB-A112-9117E79308BF}" type="presOf" srcId="{A45744EB-2EE1-4A88-B1B2-7A5978837300}" destId="{125E13B9-D096-4690-AC76-A0B367E8108A}" srcOrd="0" destOrd="0" presId="urn:microsoft.com/office/officeart/2005/8/layout/StepDownProcess"/>
    <dgm:cxn modelId="{680099DB-FF27-4B4C-8BBA-CC1EE43824A5}" type="presOf" srcId="{E1D1814E-6FCA-4266-8D49-1598EC694D49}" destId="{EB6A2D34-969D-4E95-B532-058724712FE6}" srcOrd="0" destOrd="0" presId="urn:microsoft.com/office/officeart/2005/8/layout/StepDownProcess"/>
    <dgm:cxn modelId="{A042D8B7-337D-4411-B41A-59B2E8B4F764}" type="presParOf" srcId="{125E13B9-D096-4690-AC76-A0B367E8108A}" destId="{A64DE123-D485-46CF-AB01-AB15CB834A14}" srcOrd="0" destOrd="0" presId="urn:microsoft.com/office/officeart/2005/8/layout/StepDownProcess"/>
    <dgm:cxn modelId="{4DEBBC8C-64D2-4257-8AD8-53DF0FA9894B}" type="presParOf" srcId="{A64DE123-D485-46CF-AB01-AB15CB834A14}" destId="{88DB70AD-DF14-4E97-9BC6-6B456890F30F}" srcOrd="0" destOrd="0" presId="urn:microsoft.com/office/officeart/2005/8/layout/StepDownProcess"/>
    <dgm:cxn modelId="{F251C388-B164-48D0-B7B4-8D4892912C37}" type="presParOf" srcId="{A64DE123-D485-46CF-AB01-AB15CB834A14}" destId="{EB6A2D34-969D-4E95-B532-058724712FE6}" srcOrd="1" destOrd="0" presId="urn:microsoft.com/office/officeart/2005/8/layout/StepDownProcess"/>
    <dgm:cxn modelId="{D00DB97C-BFF8-465D-BD65-E235963AF20A}" type="presParOf" srcId="{A64DE123-D485-46CF-AB01-AB15CB834A14}" destId="{E935D8CC-D4D0-4931-9AFB-3057203D7193}" srcOrd="2" destOrd="0" presId="urn:microsoft.com/office/officeart/2005/8/layout/StepDownProcess"/>
    <dgm:cxn modelId="{A76C9EEB-B39B-41F6-A3DA-2DF20DE5016C}" type="presParOf" srcId="{125E13B9-D096-4690-AC76-A0B367E8108A}" destId="{CE3E47B1-A132-44BF-96D0-63BD75AB850A}" srcOrd="1" destOrd="0" presId="urn:microsoft.com/office/officeart/2005/8/layout/StepDownProcess"/>
    <dgm:cxn modelId="{190227B9-D126-4040-9F0F-29A75EE8EF93}" type="presParOf" srcId="{125E13B9-D096-4690-AC76-A0B367E8108A}" destId="{E86A74EA-58EB-4F0E-96B4-2C348907D831}" srcOrd="2" destOrd="0" presId="urn:microsoft.com/office/officeart/2005/8/layout/StepDownProcess"/>
    <dgm:cxn modelId="{6A42A052-4B57-44C0-983A-CA7B0BE0362A}" type="presParOf" srcId="{E86A74EA-58EB-4F0E-96B4-2C348907D831}" destId="{D1FE511B-A34B-45F5-863E-3566B81133FE}" srcOrd="0" destOrd="0" presId="urn:microsoft.com/office/officeart/2005/8/layout/StepDownProcess"/>
    <dgm:cxn modelId="{53F1DB5B-AB2D-4F2B-9C3C-CC5E8FA60060}" type="presParOf" srcId="{E86A74EA-58EB-4F0E-96B4-2C348907D831}" destId="{96A6DD4B-2BC3-48C7-A0CA-6E75B1B6A9AA}" srcOrd="1" destOrd="0" presId="urn:microsoft.com/office/officeart/2005/8/layout/StepDownProcess"/>
    <dgm:cxn modelId="{833263DB-4F3C-44BE-A448-0CAB460BC63C}" type="presParOf" srcId="{E86A74EA-58EB-4F0E-96B4-2C348907D831}" destId="{B8D0CB8B-003A-4DFC-A6B7-C5E15046E564}" srcOrd="2" destOrd="0" presId="urn:microsoft.com/office/officeart/2005/8/layout/StepDownProcess"/>
    <dgm:cxn modelId="{16268B9F-BD56-44C7-88B8-AA690B20ECF5}" type="presParOf" srcId="{125E13B9-D096-4690-AC76-A0B367E8108A}" destId="{0119995B-3E56-4EB8-8F17-FE3E620C2FD5}" srcOrd="3" destOrd="0" presId="urn:microsoft.com/office/officeart/2005/8/layout/StepDownProcess"/>
    <dgm:cxn modelId="{9C092F73-9808-40DE-8B5A-A152A5155505}" type="presParOf" srcId="{125E13B9-D096-4690-AC76-A0B367E8108A}" destId="{85E1125F-2968-4640-A419-705D342C1B3F}" srcOrd="4" destOrd="0" presId="urn:microsoft.com/office/officeart/2005/8/layout/StepDownProcess"/>
    <dgm:cxn modelId="{D70125B4-0AC5-4594-A826-F4D757797E29}" type="presParOf" srcId="{85E1125F-2968-4640-A419-705D342C1B3F}" destId="{EE66A35D-6FAA-4AB8-A3C3-EC1DE14FB023}" srcOrd="0" destOrd="0" presId="urn:microsoft.com/office/officeart/2005/8/layout/StepDownProcess"/>
    <dgm:cxn modelId="{5715D4B5-4B27-413F-9F72-B3DF0FF1D40C}" type="presParOf" srcId="{85E1125F-2968-4640-A419-705D342C1B3F}" destId="{C13BFCB0-309D-4276-8D1D-A6C41CE26315}" srcOrd="1" destOrd="0" presId="urn:microsoft.com/office/officeart/2005/8/layout/StepDownProcess"/>
    <dgm:cxn modelId="{52273E40-C258-4AFE-A8EF-E772F960851D}" type="presParOf" srcId="{85E1125F-2968-4640-A419-705D342C1B3F}" destId="{CA5231BF-E2EC-455B-ACAC-742428F41726}" srcOrd="2" destOrd="0" presId="urn:microsoft.com/office/officeart/2005/8/layout/StepDownProcess"/>
    <dgm:cxn modelId="{9FF40F7C-37A4-49E3-91E2-36482F43AAA7}" type="presParOf" srcId="{125E13B9-D096-4690-AC76-A0B367E8108A}" destId="{5B97722D-B564-42CC-B17F-F2AD3A165C4E}" srcOrd="5" destOrd="0" presId="urn:microsoft.com/office/officeart/2005/8/layout/StepDownProcess"/>
    <dgm:cxn modelId="{CF6C636C-F9EB-47EE-B581-CA44F4E1F776}" type="presParOf" srcId="{125E13B9-D096-4690-AC76-A0B367E8108A}" destId="{A738D172-8925-4D5E-833F-A040E8983D5E}" srcOrd="6" destOrd="0" presId="urn:microsoft.com/office/officeart/2005/8/layout/StepDownProcess"/>
    <dgm:cxn modelId="{6401841F-6CF6-4788-A799-AF3BE9FC276E}" type="presParOf" srcId="{A738D172-8925-4D5E-833F-A040E8983D5E}" destId="{6EA59FEE-9DCD-45EF-A299-7209DE8E3A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57424-BD84-4016-855D-A688D47E9303}">
      <dsp:nvSpPr>
        <dsp:cNvPr id="0" name=""/>
        <dsp:cNvSpPr/>
      </dsp:nvSpPr>
      <dsp:spPr>
        <a:xfrm>
          <a:off x="0" y="263879"/>
          <a:ext cx="3201051" cy="1920631"/>
        </a:xfrm>
        <a:prstGeom prst="rect">
          <a:avLst/>
        </a:prstGeom>
        <a:solidFill>
          <a:schemeClr val="accent4">
            <a:lumMod val="40000"/>
            <a:lumOff val="6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U.S. Bureau of Labor Statistics (</a:t>
          </a:r>
          <a:r>
            <a:rPr lang="en-US" sz="2100" b="1" kern="1200" dirty="0" err="1">
              <a:solidFill>
                <a:schemeClr val="tx1"/>
              </a:solidFill>
            </a:rPr>
            <a:t>DoL</a:t>
          </a:r>
          <a:r>
            <a:rPr lang="en-US" sz="2100" b="1" kern="1200" dirty="0">
              <a:solidFill>
                <a:schemeClr val="tx1"/>
              </a:solidFill>
            </a:rPr>
            <a:t>)</a:t>
          </a:r>
        </a:p>
        <a:p>
          <a:pPr marL="171450" lvl="1" indent="-171450" algn="l" defTabSz="711200">
            <a:lnSpc>
              <a:spcPct val="90000"/>
            </a:lnSpc>
            <a:spcBef>
              <a:spcPct val="0"/>
            </a:spcBef>
            <a:spcAft>
              <a:spcPct val="15000"/>
            </a:spcAft>
            <a:buChar char="•"/>
          </a:pPr>
          <a:r>
            <a:rPr lang="en-US" sz="1600" b="1" i="1" kern="1200" dirty="0">
              <a:solidFill>
                <a:schemeClr val="tx1"/>
              </a:solidFill>
            </a:rPr>
            <a:t>“Counts the Jobs”</a:t>
          </a:r>
        </a:p>
        <a:p>
          <a:pPr marL="171450" lvl="1" indent="-171450" algn="l" defTabSz="711200">
            <a:lnSpc>
              <a:spcPct val="90000"/>
            </a:lnSpc>
            <a:spcBef>
              <a:spcPct val="0"/>
            </a:spcBef>
            <a:spcAft>
              <a:spcPct val="15000"/>
            </a:spcAft>
            <a:buChar char="•"/>
          </a:pPr>
          <a:r>
            <a:rPr lang="en-US" sz="1600" kern="1200" dirty="0">
              <a:solidFill>
                <a:schemeClr val="tx1"/>
              </a:solidFill>
            </a:rPr>
            <a:t>National Programs</a:t>
          </a:r>
        </a:p>
        <a:p>
          <a:pPr marL="171450" lvl="1" indent="-171450" algn="l" defTabSz="711200">
            <a:lnSpc>
              <a:spcPct val="90000"/>
            </a:lnSpc>
            <a:spcBef>
              <a:spcPct val="0"/>
            </a:spcBef>
            <a:spcAft>
              <a:spcPct val="15000"/>
            </a:spcAft>
            <a:buChar char="•"/>
          </a:pPr>
          <a:r>
            <a:rPr lang="en-US" sz="1600" kern="1200" dirty="0">
              <a:solidFill>
                <a:schemeClr val="tx1"/>
              </a:solidFill>
            </a:rPr>
            <a:t>Federal/State Cooperative Programs</a:t>
          </a:r>
        </a:p>
      </dsp:txBody>
      <dsp:txXfrm>
        <a:off x="0" y="263879"/>
        <a:ext cx="3201051" cy="1920631"/>
      </dsp:txXfrm>
    </dsp:sp>
    <dsp:sp modelId="{DB1348CF-DF3F-4580-AD70-09471F93CD60}">
      <dsp:nvSpPr>
        <dsp:cNvPr id="0" name=""/>
        <dsp:cNvSpPr/>
      </dsp:nvSpPr>
      <dsp:spPr>
        <a:xfrm>
          <a:off x="3521157" y="263879"/>
          <a:ext cx="3201051" cy="1920631"/>
        </a:xfrm>
        <a:prstGeom prst="rect">
          <a:avLst/>
        </a:prstGeom>
        <a:solidFill>
          <a:schemeClr val="accent4">
            <a:lumMod val="40000"/>
            <a:lumOff val="6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Employment and Training Administration (</a:t>
          </a:r>
          <a:r>
            <a:rPr lang="en-US" sz="2100" b="1" kern="1200" dirty="0" err="1">
              <a:solidFill>
                <a:schemeClr val="tx1"/>
              </a:solidFill>
            </a:rPr>
            <a:t>DoL</a:t>
          </a:r>
          <a:r>
            <a:rPr lang="en-US" sz="2100" b="1" kern="1200" dirty="0">
              <a:solidFill>
                <a:schemeClr val="tx1"/>
              </a:solidFill>
            </a:rPr>
            <a:t>)</a:t>
          </a:r>
        </a:p>
        <a:p>
          <a:pPr marL="171450" lvl="1" indent="-171450" algn="l" defTabSz="711200">
            <a:lnSpc>
              <a:spcPct val="90000"/>
            </a:lnSpc>
            <a:spcBef>
              <a:spcPct val="0"/>
            </a:spcBef>
            <a:spcAft>
              <a:spcPct val="15000"/>
            </a:spcAft>
            <a:buChar char="•"/>
          </a:pPr>
          <a:r>
            <a:rPr lang="en-US" sz="1600" kern="1200" dirty="0">
              <a:solidFill>
                <a:schemeClr val="tx1"/>
              </a:solidFill>
            </a:rPr>
            <a:t>Workforce Information Grant</a:t>
          </a:r>
        </a:p>
        <a:p>
          <a:pPr marL="171450" lvl="1" indent="-171450" algn="l" defTabSz="711200">
            <a:lnSpc>
              <a:spcPct val="90000"/>
            </a:lnSpc>
            <a:spcBef>
              <a:spcPct val="0"/>
            </a:spcBef>
            <a:spcAft>
              <a:spcPct val="15000"/>
            </a:spcAft>
            <a:buChar char="•"/>
          </a:pPr>
          <a:r>
            <a:rPr lang="en-US" sz="1600" kern="1200" dirty="0">
              <a:solidFill>
                <a:schemeClr val="tx1"/>
              </a:solidFill>
            </a:rPr>
            <a:t>Program Administrative Data</a:t>
          </a:r>
        </a:p>
        <a:p>
          <a:pPr marL="171450" lvl="1" indent="-171450" algn="l" defTabSz="711200">
            <a:lnSpc>
              <a:spcPct val="90000"/>
            </a:lnSpc>
            <a:spcBef>
              <a:spcPct val="0"/>
            </a:spcBef>
            <a:spcAft>
              <a:spcPct val="15000"/>
            </a:spcAft>
            <a:buChar char="•"/>
          </a:pPr>
          <a:r>
            <a:rPr lang="en-US" sz="1600" kern="1200" dirty="0">
              <a:solidFill>
                <a:schemeClr val="tx1"/>
              </a:solidFill>
            </a:rPr>
            <a:t>O*NET</a:t>
          </a:r>
        </a:p>
      </dsp:txBody>
      <dsp:txXfrm>
        <a:off x="3521157" y="263879"/>
        <a:ext cx="3201051" cy="1920631"/>
      </dsp:txXfrm>
    </dsp:sp>
    <dsp:sp modelId="{23D21817-4F2A-499B-A748-8F8BB0C3F5AE}">
      <dsp:nvSpPr>
        <dsp:cNvPr id="0" name=""/>
        <dsp:cNvSpPr/>
      </dsp:nvSpPr>
      <dsp:spPr>
        <a:xfrm>
          <a:off x="7042314" y="263879"/>
          <a:ext cx="3201051" cy="1920631"/>
        </a:xfrm>
        <a:prstGeom prst="rect">
          <a:avLst/>
        </a:prstGeom>
        <a:solidFill>
          <a:schemeClr val="accent2">
            <a:lumMod val="20000"/>
            <a:lumOff val="8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State LMI Agencies</a:t>
          </a:r>
        </a:p>
      </dsp:txBody>
      <dsp:txXfrm>
        <a:off x="7042314" y="263879"/>
        <a:ext cx="3201051" cy="1920631"/>
      </dsp:txXfrm>
    </dsp:sp>
    <dsp:sp modelId="{585121A3-2D9F-411D-969E-06A8FF5C6870}">
      <dsp:nvSpPr>
        <dsp:cNvPr id="0" name=""/>
        <dsp:cNvSpPr/>
      </dsp:nvSpPr>
      <dsp:spPr>
        <a:xfrm>
          <a:off x="0" y="2504615"/>
          <a:ext cx="3201051" cy="1920631"/>
        </a:xfrm>
        <a:prstGeom prst="rect">
          <a:avLst/>
        </a:prstGeom>
        <a:solidFill>
          <a:schemeClr val="accent6">
            <a:lumMod val="20000"/>
            <a:lumOff val="8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U.S. Census Bureau</a:t>
          </a:r>
        </a:p>
        <a:p>
          <a:pPr marL="171450" lvl="1" indent="-171450" algn="l" defTabSz="711200">
            <a:lnSpc>
              <a:spcPct val="90000"/>
            </a:lnSpc>
            <a:spcBef>
              <a:spcPct val="0"/>
            </a:spcBef>
            <a:spcAft>
              <a:spcPct val="15000"/>
            </a:spcAft>
            <a:buChar char="•"/>
          </a:pPr>
          <a:r>
            <a:rPr lang="en-US" sz="1600" b="1" i="1" kern="1200" dirty="0">
              <a:solidFill>
                <a:schemeClr val="tx1"/>
              </a:solidFill>
            </a:rPr>
            <a:t>“Counts the People” </a:t>
          </a:r>
          <a:r>
            <a:rPr lang="en-US" sz="1600" i="0" kern="1200" dirty="0">
              <a:solidFill>
                <a:schemeClr val="tx1"/>
              </a:solidFill>
            </a:rPr>
            <a:t>(among many other things)</a:t>
          </a:r>
          <a:endParaRPr lang="en-US" sz="1600" i="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US Commerce Dept.</a:t>
          </a:r>
        </a:p>
      </dsp:txBody>
      <dsp:txXfrm>
        <a:off x="0" y="2504615"/>
        <a:ext cx="3201051" cy="1920631"/>
      </dsp:txXfrm>
    </dsp:sp>
    <dsp:sp modelId="{0DB6EC54-E653-4A8B-9009-92D54283DDFE}">
      <dsp:nvSpPr>
        <dsp:cNvPr id="0" name=""/>
        <dsp:cNvSpPr/>
      </dsp:nvSpPr>
      <dsp:spPr>
        <a:xfrm>
          <a:off x="3521157" y="2504615"/>
          <a:ext cx="3201051" cy="1920631"/>
        </a:xfrm>
        <a:prstGeom prst="rect">
          <a:avLst/>
        </a:prstGeom>
        <a:solidFill>
          <a:schemeClr val="accent6">
            <a:lumMod val="20000"/>
            <a:lumOff val="8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U.S. Bureau of Economic Analysis</a:t>
          </a:r>
        </a:p>
        <a:p>
          <a:pPr marL="171450" lvl="1" indent="-171450" algn="l" defTabSz="711200">
            <a:lnSpc>
              <a:spcPct val="90000"/>
            </a:lnSpc>
            <a:spcBef>
              <a:spcPct val="0"/>
            </a:spcBef>
            <a:spcAft>
              <a:spcPct val="15000"/>
            </a:spcAft>
            <a:buChar char="•"/>
          </a:pPr>
          <a:r>
            <a:rPr lang="en-US" sz="1600" b="1" i="1" kern="1200" dirty="0">
              <a:solidFill>
                <a:schemeClr val="tx1"/>
              </a:solidFill>
            </a:rPr>
            <a:t>“Counts the Money”</a:t>
          </a:r>
        </a:p>
        <a:p>
          <a:pPr marL="171450" lvl="1" indent="-171450" algn="l" defTabSz="711200">
            <a:lnSpc>
              <a:spcPct val="90000"/>
            </a:lnSpc>
            <a:spcBef>
              <a:spcPct val="0"/>
            </a:spcBef>
            <a:spcAft>
              <a:spcPct val="15000"/>
            </a:spcAft>
            <a:buChar char="•"/>
          </a:pPr>
          <a:r>
            <a:rPr lang="en-US" sz="1600" kern="1200" dirty="0">
              <a:solidFill>
                <a:schemeClr val="tx1"/>
              </a:solidFill>
            </a:rPr>
            <a:t>US Commerce Dept.</a:t>
          </a:r>
        </a:p>
      </dsp:txBody>
      <dsp:txXfrm>
        <a:off x="3521157" y="2504615"/>
        <a:ext cx="3201051" cy="1920631"/>
      </dsp:txXfrm>
    </dsp:sp>
    <dsp:sp modelId="{97BA2A0C-5F45-47A4-AFEC-F6D7F46DE14A}">
      <dsp:nvSpPr>
        <dsp:cNvPr id="0" name=""/>
        <dsp:cNvSpPr/>
      </dsp:nvSpPr>
      <dsp:spPr>
        <a:xfrm>
          <a:off x="7018178" y="2456350"/>
          <a:ext cx="3201051" cy="1920631"/>
        </a:xfrm>
        <a:prstGeom prst="rect">
          <a:avLst/>
        </a:prstGeom>
        <a:solidFill>
          <a:schemeClr val="accent5">
            <a:lumMod val="40000"/>
            <a:lumOff val="6000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Private Sources and Proprietary Data Vendors</a:t>
          </a:r>
        </a:p>
        <a:p>
          <a:pPr marL="171450" lvl="1" indent="-171450" algn="l" defTabSz="711200">
            <a:lnSpc>
              <a:spcPct val="90000"/>
            </a:lnSpc>
            <a:spcBef>
              <a:spcPct val="0"/>
            </a:spcBef>
            <a:spcAft>
              <a:spcPct val="15000"/>
            </a:spcAft>
            <a:buChar char="•"/>
          </a:pPr>
          <a:r>
            <a:rPr lang="en-US" sz="1600" kern="1200" dirty="0">
              <a:solidFill>
                <a:schemeClr val="tx1"/>
              </a:solidFill>
            </a:rPr>
            <a:t>Data Aggregators</a:t>
          </a:r>
        </a:p>
        <a:p>
          <a:pPr marL="171450" lvl="1" indent="-171450" algn="l" defTabSz="711200">
            <a:lnSpc>
              <a:spcPct val="90000"/>
            </a:lnSpc>
            <a:spcBef>
              <a:spcPct val="0"/>
            </a:spcBef>
            <a:spcAft>
              <a:spcPct val="15000"/>
            </a:spcAft>
            <a:buChar char="•"/>
          </a:pPr>
          <a:r>
            <a:rPr lang="en-US" sz="1600" kern="1200" dirty="0">
              <a:solidFill>
                <a:schemeClr val="tx1"/>
              </a:solidFill>
            </a:rPr>
            <a:t>Economic Modelers</a:t>
          </a:r>
        </a:p>
        <a:p>
          <a:pPr marL="171450" lvl="1" indent="-171450" algn="l" defTabSz="711200">
            <a:lnSpc>
              <a:spcPct val="90000"/>
            </a:lnSpc>
            <a:spcBef>
              <a:spcPct val="0"/>
            </a:spcBef>
            <a:spcAft>
              <a:spcPct val="15000"/>
            </a:spcAft>
            <a:buChar char="•"/>
          </a:pPr>
          <a:r>
            <a:rPr lang="en-US" sz="1600" kern="1200" dirty="0">
              <a:solidFill>
                <a:schemeClr val="tx1"/>
              </a:solidFill>
            </a:rPr>
            <a:t>‘Real-Time LMI”</a:t>
          </a:r>
        </a:p>
      </dsp:txBody>
      <dsp:txXfrm>
        <a:off x="7018178" y="2456350"/>
        <a:ext cx="3201051" cy="1920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1EA7E-39EF-4023-A676-9452F4EE0EE4}">
      <dsp:nvSpPr>
        <dsp:cNvPr id="0" name=""/>
        <dsp:cNvSpPr/>
      </dsp:nvSpPr>
      <dsp:spPr>
        <a:xfrm>
          <a:off x="2343143" y="1207"/>
          <a:ext cx="3368047" cy="2353500"/>
        </a:xfrm>
        <a:prstGeom prst="ellipse">
          <a:avLst/>
        </a:prstGeom>
        <a:solidFill>
          <a:srgbClr val="81953A">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        Accurate	</a:t>
          </a:r>
        </a:p>
      </dsp:txBody>
      <dsp:txXfrm>
        <a:off x="2731764" y="318025"/>
        <a:ext cx="2590806" cy="746783"/>
      </dsp:txXfrm>
    </dsp:sp>
    <dsp:sp modelId="{FD7BAFD5-8DB7-422A-96D6-8A63F9628207}">
      <dsp:nvSpPr>
        <dsp:cNvPr id="0" name=""/>
        <dsp:cNvSpPr/>
      </dsp:nvSpPr>
      <dsp:spPr>
        <a:xfrm>
          <a:off x="3725290" y="1137449"/>
          <a:ext cx="3605351" cy="2353500"/>
        </a:xfrm>
        <a:prstGeom prst="ellipse">
          <a:avLst/>
        </a:prstGeom>
        <a:solidFill>
          <a:srgbClr val="51205E">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Current	</a:t>
          </a:r>
        </a:p>
      </dsp:txBody>
      <dsp:txXfrm>
        <a:off x="5666633" y="1409006"/>
        <a:ext cx="1386673" cy="1810385"/>
      </dsp:txXfrm>
    </dsp:sp>
    <dsp:sp modelId="{52D66D96-C3A5-47A2-B526-06DD9CE09BB8}">
      <dsp:nvSpPr>
        <dsp:cNvPr id="0" name=""/>
        <dsp:cNvSpPr/>
      </dsp:nvSpPr>
      <dsp:spPr>
        <a:xfrm>
          <a:off x="2495544" y="1995047"/>
          <a:ext cx="3063245" cy="2529707"/>
        </a:xfrm>
        <a:prstGeom prst="ellipse">
          <a:avLst/>
        </a:prstGeom>
        <a:solidFill>
          <a:schemeClr val="accent2">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Detailed Variables </a:t>
          </a:r>
          <a:br>
            <a:rPr lang="en-US" sz="2000" kern="1200" dirty="0"/>
          </a:br>
          <a:r>
            <a:rPr lang="en-US" sz="2000" kern="1200" dirty="0"/>
            <a:t>and Geography</a:t>
          </a:r>
        </a:p>
      </dsp:txBody>
      <dsp:txXfrm>
        <a:off x="2848995" y="3381521"/>
        <a:ext cx="2356343" cy="802695"/>
      </dsp:txXfrm>
    </dsp:sp>
    <dsp:sp modelId="{66819A0B-1D93-4758-9DB2-56FA29F12FE6}">
      <dsp:nvSpPr>
        <dsp:cNvPr id="0" name=""/>
        <dsp:cNvSpPr/>
      </dsp:nvSpPr>
      <dsp:spPr>
        <a:xfrm>
          <a:off x="914397" y="1066797"/>
          <a:ext cx="3254820" cy="2353500"/>
        </a:xfrm>
        <a:prstGeom prst="ellipse">
          <a:avLst/>
        </a:prstGeom>
        <a:solidFill>
          <a:schemeClr val="accent2">
            <a:alpha val="50000"/>
            <a:hueOff val="7640343"/>
            <a:satOff val="-33346"/>
            <a:lumOff val="-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Accessible</a:t>
          </a:r>
        </a:p>
      </dsp:txBody>
      <dsp:txXfrm>
        <a:off x="1164768" y="1338354"/>
        <a:ext cx="1251854" cy="1810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70AD-DF14-4E97-9BC6-6B456890F30F}">
      <dsp:nvSpPr>
        <dsp:cNvPr id="0" name=""/>
        <dsp:cNvSpPr/>
      </dsp:nvSpPr>
      <dsp:spPr>
        <a:xfrm rot="5400000">
          <a:off x="1054534" y="1041986"/>
          <a:ext cx="915091" cy="1041798"/>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A2D34-969D-4E95-B532-058724712FE6}">
      <dsp:nvSpPr>
        <dsp:cNvPr id="0" name=""/>
        <dsp:cNvSpPr/>
      </dsp:nvSpPr>
      <dsp:spPr>
        <a:xfrm>
          <a:off x="812124" y="27590"/>
          <a:ext cx="1540474" cy="1078282"/>
        </a:xfrm>
        <a:prstGeom prst="roundRect">
          <a:avLst>
            <a:gd name="adj" fmla="val 16670"/>
          </a:avLst>
        </a:prstGeom>
        <a:solidFill>
          <a:srgbClr val="81953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Set the direction</a:t>
          </a:r>
        </a:p>
      </dsp:txBody>
      <dsp:txXfrm>
        <a:off x="864771" y="80237"/>
        <a:ext cx="1435180" cy="972988"/>
      </dsp:txXfrm>
    </dsp:sp>
    <dsp:sp modelId="{E935D8CC-D4D0-4931-9AFB-3057203D7193}">
      <dsp:nvSpPr>
        <dsp:cNvPr id="0" name=""/>
        <dsp:cNvSpPr/>
      </dsp:nvSpPr>
      <dsp:spPr>
        <a:xfrm>
          <a:off x="3655249" y="130429"/>
          <a:ext cx="1133962" cy="871515"/>
        </a:xfrm>
        <a:prstGeom prst="rect">
          <a:avLst/>
        </a:prstGeom>
        <a:noFill/>
        <a:ln>
          <a:noFill/>
        </a:ln>
        <a:effectLst/>
      </dsp:spPr>
      <dsp:style>
        <a:lnRef idx="0">
          <a:scrgbClr r="0" g="0" b="0"/>
        </a:lnRef>
        <a:fillRef idx="0">
          <a:scrgbClr r="0" g="0" b="0"/>
        </a:fillRef>
        <a:effectRef idx="0">
          <a:scrgbClr r="0" g="0" b="0"/>
        </a:effectRef>
        <a:fontRef idx="minor"/>
      </dsp:style>
    </dsp:sp>
    <dsp:sp modelId="{D1FE511B-A34B-45F5-863E-3566B81133FE}">
      <dsp:nvSpPr>
        <dsp:cNvPr id="0" name=""/>
        <dsp:cNvSpPr/>
      </dsp:nvSpPr>
      <dsp:spPr>
        <a:xfrm rot="5400000">
          <a:off x="2335007" y="2253253"/>
          <a:ext cx="915091" cy="1041798"/>
        </a:xfrm>
        <a:prstGeom prst="bentUpArrow">
          <a:avLst>
            <a:gd name="adj1" fmla="val 32840"/>
            <a:gd name="adj2" fmla="val 25000"/>
            <a:gd name="adj3" fmla="val 3578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6DD4B-2BC3-48C7-A0CA-6E75B1B6A9AA}">
      <dsp:nvSpPr>
        <dsp:cNvPr id="0" name=""/>
        <dsp:cNvSpPr/>
      </dsp:nvSpPr>
      <dsp:spPr>
        <a:xfrm>
          <a:off x="2054070" y="1238856"/>
          <a:ext cx="1540474" cy="1078282"/>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Examine key issues and focus areas</a:t>
          </a:r>
        </a:p>
      </dsp:txBody>
      <dsp:txXfrm>
        <a:off x="2106717" y="1291503"/>
        <a:ext cx="1435180" cy="972988"/>
      </dsp:txXfrm>
    </dsp:sp>
    <dsp:sp modelId="{B8D0CB8B-003A-4DFC-A6B7-C5E15046E564}">
      <dsp:nvSpPr>
        <dsp:cNvPr id="0" name=""/>
        <dsp:cNvSpPr/>
      </dsp:nvSpPr>
      <dsp:spPr>
        <a:xfrm>
          <a:off x="4942507" y="1341695"/>
          <a:ext cx="1120394" cy="871515"/>
        </a:xfrm>
        <a:prstGeom prst="rect">
          <a:avLst/>
        </a:prstGeom>
        <a:noFill/>
        <a:ln>
          <a:noFill/>
        </a:ln>
        <a:effectLst/>
      </dsp:spPr>
      <dsp:style>
        <a:lnRef idx="0">
          <a:scrgbClr r="0" g="0" b="0"/>
        </a:lnRef>
        <a:fillRef idx="0">
          <a:scrgbClr r="0" g="0" b="0"/>
        </a:fillRef>
        <a:effectRef idx="0">
          <a:scrgbClr r="0" g="0" b="0"/>
        </a:effectRef>
        <a:fontRef idx="minor"/>
      </dsp:style>
    </dsp:sp>
    <dsp:sp modelId="{EE66A35D-6FAA-4AB8-A3C3-EC1DE14FB023}">
      <dsp:nvSpPr>
        <dsp:cNvPr id="0" name=""/>
        <dsp:cNvSpPr/>
      </dsp:nvSpPr>
      <dsp:spPr>
        <a:xfrm rot="5400000">
          <a:off x="3708784" y="3446044"/>
          <a:ext cx="915091" cy="1041798"/>
        </a:xfrm>
        <a:prstGeom prst="bentUpArrow">
          <a:avLst>
            <a:gd name="adj1" fmla="val 32840"/>
            <a:gd name="adj2" fmla="val 25000"/>
            <a:gd name="adj3" fmla="val 3578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BFCB0-309D-4276-8D1D-A6C41CE26315}">
      <dsp:nvSpPr>
        <dsp:cNvPr id="0" name=""/>
        <dsp:cNvSpPr/>
      </dsp:nvSpPr>
      <dsp:spPr>
        <a:xfrm>
          <a:off x="3344172" y="2450123"/>
          <a:ext cx="1540474" cy="1078282"/>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Frame data for different audiences</a:t>
          </a:r>
        </a:p>
      </dsp:txBody>
      <dsp:txXfrm>
        <a:off x="3396819" y="2502770"/>
        <a:ext cx="1435180" cy="972988"/>
      </dsp:txXfrm>
    </dsp:sp>
    <dsp:sp modelId="{CA5231BF-E2EC-455B-ACAC-742428F41726}">
      <dsp:nvSpPr>
        <dsp:cNvPr id="0" name=""/>
        <dsp:cNvSpPr/>
      </dsp:nvSpPr>
      <dsp:spPr>
        <a:xfrm>
          <a:off x="6222980" y="2552962"/>
          <a:ext cx="1120394" cy="871515"/>
        </a:xfrm>
        <a:prstGeom prst="rect">
          <a:avLst/>
        </a:prstGeom>
        <a:noFill/>
        <a:ln>
          <a:noFill/>
        </a:ln>
        <a:effectLst/>
      </dsp:spPr>
      <dsp:style>
        <a:lnRef idx="0">
          <a:scrgbClr r="0" g="0" b="0"/>
        </a:lnRef>
        <a:fillRef idx="0">
          <a:scrgbClr r="0" g="0" b="0"/>
        </a:fillRef>
        <a:effectRef idx="0">
          <a:scrgbClr r="0" g="0" b="0"/>
        </a:effectRef>
        <a:fontRef idx="minor"/>
      </dsp:style>
    </dsp:sp>
    <dsp:sp modelId="{6EA59FEE-9DCD-45EF-A299-7209DE8E3A19}">
      <dsp:nvSpPr>
        <dsp:cNvPr id="0" name=""/>
        <dsp:cNvSpPr/>
      </dsp:nvSpPr>
      <dsp:spPr>
        <a:xfrm>
          <a:off x="4658875" y="3688980"/>
          <a:ext cx="1540474" cy="1078282"/>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Validate data</a:t>
          </a:r>
        </a:p>
      </dsp:txBody>
      <dsp:txXfrm>
        <a:off x="4711522" y="3741627"/>
        <a:ext cx="1435180" cy="972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70AD-DF14-4E97-9BC6-6B456890F30F}">
      <dsp:nvSpPr>
        <dsp:cNvPr id="0" name=""/>
        <dsp:cNvSpPr/>
      </dsp:nvSpPr>
      <dsp:spPr>
        <a:xfrm rot="5400000">
          <a:off x="1046566" y="1042896"/>
          <a:ext cx="915889" cy="1042708"/>
        </a:xfrm>
        <a:prstGeom prst="bentUpArrow">
          <a:avLst>
            <a:gd name="adj1" fmla="val 32840"/>
            <a:gd name="adj2" fmla="val 25000"/>
            <a:gd name="adj3" fmla="val 3578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A2D34-969D-4E95-B532-058724712FE6}">
      <dsp:nvSpPr>
        <dsp:cNvPr id="0" name=""/>
        <dsp:cNvSpPr/>
      </dsp:nvSpPr>
      <dsp:spPr>
        <a:xfrm>
          <a:off x="803945" y="27614"/>
          <a:ext cx="1541819" cy="1079223"/>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Set the direction</a:t>
          </a:r>
        </a:p>
      </dsp:txBody>
      <dsp:txXfrm>
        <a:off x="856638" y="80307"/>
        <a:ext cx="1436433" cy="973837"/>
      </dsp:txXfrm>
    </dsp:sp>
    <dsp:sp modelId="{E935D8CC-D4D0-4931-9AFB-3057203D7193}">
      <dsp:nvSpPr>
        <dsp:cNvPr id="0" name=""/>
        <dsp:cNvSpPr/>
      </dsp:nvSpPr>
      <dsp:spPr>
        <a:xfrm>
          <a:off x="3649552" y="130542"/>
          <a:ext cx="1134952" cy="872275"/>
        </a:xfrm>
        <a:prstGeom prst="rect">
          <a:avLst/>
        </a:prstGeom>
        <a:noFill/>
        <a:ln>
          <a:noFill/>
        </a:ln>
        <a:effectLst/>
      </dsp:spPr>
      <dsp:style>
        <a:lnRef idx="0">
          <a:scrgbClr r="0" g="0" b="0"/>
        </a:lnRef>
        <a:fillRef idx="0">
          <a:scrgbClr r="0" g="0" b="0"/>
        </a:fillRef>
        <a:effectRef idx="0">
          <a:scrgbClr r="0" g="0" b="0"/>
        </a:effectRef>
        <a:fontRef idx="minor"/>
      </dsp:style>
    </dsp:sp>
    <dsp:sp modelId="{D1FE511B-A34B-45F5-863E-3566B81133FE}">
      <dsp:nvSpPr>
        <dsp:cNvPr id="0" name=""/>
        <dsp:cNvSpPr/>
      </dsp:nvSpPr>
      <dsp:spPr>
        <a:xfrm rot="5400000">
          <a:off x="2328157" y="2255220"/>
          <a:ext cx="915889" cy="1042708"/>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6DD4B-2BC3-48C7-A0CA-6E75B1B6A9AA}">
      <dsp:nvSpPr>
        <dsp:cNvPr id="0" name=""/>
        <dsp:cNvSpPr/>
      </dsp:nvSpPr>
      <dsp:spPr>
        <a:xfrm>
          <a:off x="2047037" y="1239938"/>
          <a:ext cx="1541819" cy="1079223"/>
        </a:xfrm>
        <a:prstGeom prst="roundRect">
          <a:avLst>
            <a:gd name="adj" fmla="val 16670"/>
          </a:avLst>
        </a:prstGeom>
        <a:solidFill>
          <a:srgbClr val="81953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Examine key issues and focus areas</a:t>
          </a:r>
        </a:p>
      </dsp:txBody>
      <dsp:txXfrm>
        <a:off x="2099730" y="1292631"/>
        <a:ext cx="1436433" cy="973837"/>
      </dsp:txXfrm>
    </dsp:sp>
    <dsp:sp modelId="{B8D0CB8B-003A-4DFC-A6B7-C5E15046E564}">
      <dsp:nvSpPr>
        <dsp:cNvPr id="0" name=""/>
        <dsp:cNvSpPr/>
      </dsp:nvSpPr>
      <dsp:spPr>
        <a:xfrm>
          <a:off x="4937933" y="1342866"/>
          <a:ext cx="1121372" cy="872275"/>
        </a:xfrm>
        <a:prstGeom prst="rect">
          <a:avLst/>
        </a:prstGeom>
        <a:noFill/>
        <a:ln>
          <a:noFill/>
        </a:ln>
        <a:effectLst/>
      </dsp:spPr>
      <dsp:style>
        <a:lnRef idx="0">
          <a:scrgbClr r="0" g="0" b="0"/>
        </a:lnRef>
        <a:fillRef idx="0">
          <a:scrgbClr r="0" g="0" b="0"/>
        </a:fillRef>
        <a:effectRef idx="0">
          <a:scrgbClr r="0" g="0" b="0"/>
        </a:effectRef>
        <a:fontRef idx="minor"/>
      </dsp:style>
    </dsp:sp>
    <dsp:sp modelId="{EE66A35D-6FAA-4AB8-A3C3-EC1DE14FB023}">
      <dsp:nvSpPr>
        <dsp:cNvPr id="0" name=""/>
        <dsp:cNvSpPr/>
      </dsp:nvSpPr>
      <dsp:spPr>
        <a:xfrm rot="5400000">
          <a:off x="3703133" y="3449052"/>
          <a:ext cx="915889" cy="1042708"/>
        </a:xfrm>
        <a:prstGeom prst="bentUpArrow">
          <a:avLst>
            <a:gd name="adj1" fmla="val 32840"/>
            <a:gd name="adj2" fmla="val 25000"/>
            <a:gd name="adj3" fmla="val 3578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BFCB0-309D-4276-8D1D-A6C41CE26315}">
      <dsp:nvSpPr>
        <dsp:cNvPr id="0" name=""/>
        <dsp:cNvSpPr/>
      </dsp:nvSpPr>
      <dsp:spPr>
        <a:xfrm>
          <a:off x="3338249" y="2452262"/>
          <a:ext cx="1541819" cy="1079223"/>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Frame data for different audiences</a:t>
          </a:r>
        </a:p>
      </dsp:txBody>
      <dsp:txXfrm>
        <a:off x="3390942" y="2504955"/>
        <a:ext cx="1436433" cy="973837"/>
      </dsp:txXfrm>
    </dsp:sp>
    <dsp:sp modelId="{CA5231BF-E2EC-455B-ACAC-742428F41726}">
      <dsp:nvSpPr>
        <dsp:cNvPr id="0" name=""/>
        <dsp:cNvSpPr/>
      </dsp:nvSpPr>
      <dsp:spPr>
        <a:xfrm>
          <a:off x="6219524" y="2555190"/>
          <a:ext cx="1121372" cy="872275"/>
        </a:xfrm>
        <a:prstGeom prst="rect">
          <a:avLst/>
        </a:prstGeom>
        <a:noFill/>
        <a:ln>
          <a:noFill/>
        </a:ln>
        <a:effectLst/>
      </dsp:spPr>
      <dsp:style>
        <a:lnRef idx="0">
          <a:scrgbClr r="0" g="0" b="0"/>
        </a:lnRef>
        <a:fillRef idx="0">
          <a:scrgbClr r="0" g="0" b="0"/>
        </a:fillRef>
        <a:effectRef idx="0">
          <a:scrgbClr r="0" g="0" b="0"/>
        </a:effectRef>
        <a:fontRef idx="minor"/>
      </dsp:style>
    </dsp:sp>
    <dsp:sp modelId="{6EA59FEE-9DCD-45EF-A299-7209DE8E3A19}">
      <dsp:nvSpPr>
        <dsp:cNvPr id="0" name=""/>
        <dsp:cNvSpPr/>
      </dsp:nvSpPr>
      <dsp:spPr>
        <a:xfrm>
          <a:off x="4654053" y="3692200"/>
          <a:ext cx="1541819" cy="1079223"/>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Validate data</a:t>
          </a:r>
        </a:p>
      </dsp:txBody>
      <dsp:txXfrm>
        <a:off x="4706746" y="3744893"/>
        <a:ext cx="1436433" cy="973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70AD-DF14-4E97-9BC6-6B456890F30F}">
      <dsp:nvSpPr>
        <dsp:cNvPr id="0" name=""/>
        <dsp:cNvSpPr/>
      </dsp:nvSpPr>
      <dsp:spPr>
        <a:xfrm rot="5400000">
          <a:off x="1054612" y="1050913"/>
          <a:ext cx="922930" cy="1050723"/>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A2D34-969D-4E95-B532-058724712FE6}">
      <dsp:nvSpPr>
        <dsp:cNvPr id="0" name=""/>
        <dsp:cNvSpPr/>
      </dsp:nvSpPr>
      <dsp:spPr>
        <a:xfrm>
          <a:off x="810126" y="27826"/>
          <a:ext cx="1553671" cy="1087519"/>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Set the direction</a:t>
          </a:r>
        </a:p>
      </dsp:txBody>
      <dsp:txXfrm>
        <a:off x="863224" y="80924"/>
        <a:ext cx="1447475" cy="981323"/>
      </dsp:txXfrm>
    </dsp:sp>
    <dsp:sp modelId="{E935D8CC-D4D0-4931-9AFB-3057203D7193}">
      <dsp:nvSpPr>
        <dsp:cNvPr id="0" name=""/>
        <dsp:cNvSpPr/>
      </dsp:nvSpPr>
      <dsp:spPr>
        <a:xfrm>
          <a:off x="3677607" y="131546"/>
          <a:ext cx="1143677" cy="878981"/>
        </a:xfrm>
        <a:prstGeom prst="rect">
          <a:avLst/>
        </a:prstGeom>
        <a:noFill/>
        <a:ln>
          <a:noFill/>
        </a:ln>
        <a:effectLst/>
      </dsp:spPr>
      <dsp:style>
        <a:lnRef idx="0">
          <a:scrgbClr r="0" g="0" b="0"/>
        </a:lnRef>
        <a:fillRef idx="0">
          <a:scrgbClr r="0" g="0" b="0"/>
        </a:fillRef>
        <a:effectRef idx="0">
          <a:scrgbClr r="0" g="0" b="0"/>
        </a:effectRef>
        <a:fontRef idx="minor"/>
      </dsp:style>
    </dsp:sp>
    <dsp:sp modelId="{D1FE511B-A34B-45F5-863E-3566B81133FE}">
      <dsp:nvSpPr>
        <dsp:cNvPr id="0" name=""/>
        <dsp:cNvSpPr/>
      </dsp:nvSpPr>
      <dsp:spPr>
        <a:xfrm rot="5400000">
          <a:off x="2346055" y="2272557"/>
          <a:ext cx="922930" cy="1050723"/>
        </a:xfrm>
        <a:prstGeom prst="bentUpArrow">
          <a:avLst>
            <a:gd name="adj1" fmla="val 32840"/>
            <a:gd name="adj2" fmla="val 25000"/>
            <a:gd name="adj3" fmla="val 3578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6DD4B-2BC3-48C7-A0CA-6E75B1B6A9AA}">
      <dsp:nvSpPr>
        <dsp:cNvPr id="0" name=""/>
        <dsp:cNvSpPr/>
      </dsp:nvSpPr>
      <dsp:spPr>
        <a:xfrm>
          <a:off x="2066192" y="1255908"/>
          <a:ext cx="1553671" cy="1087519"/>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Examine key issues and focus areas</a:t>
          </a:r>
        </a:p>
      </dsp:txBody>
      <dsp:txXfrm>
        <a:off x="2119290" y="1309006"/>
        <a:ext cx="1447475" cy="981323"/>
      </dsp:txXfrm>
    </dsp:sp>
    <dsp:sp modelId="{B8D0CB8B-003A-4DFC-A6B7-C5E15046E564}">
      <dsp:nvSpPr>
        <dsp:cNvPr id="0" name=""/>
        <dsp:cNvSpPr/>
      </dsp:nvSpPr>
      <dsp:spPr>
        <a:xfrm>
          <a:off x="4975893" y="1353190"/>
          <a:ext cx="1129992" cy="878981"/>
        </a:xfrm>
        <a:prstGeom prst="rect">
          <a:avLst/>
        </a:prstGeom>
        <a:noFill/>
        <a:ln>
          <a:noFill/>
        </a:ln>
        <a:effectLst/>
      </dsp:spPr>
      <dsp:style>
        <a:lnRef idx="0">
          <a:scrgbClr r="0" g="0" b="0"/>
        </a:lnRef>
        <a:fillRef idx="0">
          <a:scrgbClr r="0" g="0" b="0"/>
        </a:fillRef>
        <a:effectRef idx="0">
          <a:scrgbClr r="0" g="0" b="0"/>
        </a:effectRef>
        <a:fontRef idx="minor"/>
      </dsp:style>
    </dsp:sp>
    <dsp:sp modelId="{EE66A35D-6FAA-4AB8-A3C3-EC1DE14FB023}">
      <dsp:nvSpPr>
        <dsp:cNvPr id="0" name=""/>
        <dsp:cNvSpPr/>
      </dsp:nvSpPr>
      <dsp:spPr>
        <a:xfrm rot="5400000">
          <a:off x="3731601" y="3475566"/>
          <a:ext cx="922930" cy="1050723"/>
        </a:xfrm>
        <a:prstGeom prst="bentUpArrow">
          <a:avLst>
            <a:gd name="adj1" fmla="val 32840"/>
            <a:gd name="adj2" fmla="val 25000"/>
            <a:gd name="adj3" fmla="val 3578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BFCB0-309D-4276-8D1D-A6C41CE26315}">
      <dsp:nvSpPr>
        <dsp:cNvPr id="0" name=""/>
        <dsp:cNvSpPr/>
      </dsp:nvSpPr>
      <dsp:spPr>
        <a:xfrm>
          <a:off x="3344833" y="2471113"/>
          <a:ext cx="1553671" cy="1087519"/>
        </a:xfrm>
        <a:prstGeom prst="roundRect">
          <a:avLst>
            <a:gd name="adj" fmla="val 16670"/>
          </a:avLst>
        </a:prstGeom>
        <a:solidFill>
          <a:srgbClr val="81953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Frame data for different audiences</a:t>
          </a:r>
        </a:p>
      </dsp:txBody>
      <dsp:txXfrm>
        <a:off x="3397931" y="2524211"/>
        <a:ext cx="1447475" cy="981323"/>
      </dsp:txXfrm>
    </dsp:sp>
    <dsp:sp modelId="{CA5231BF-E2EC-455B-ACAC-742428F41726}">
      <dsp:nvSpPr>
        <dsp:cNvPr id="0" name=""/>
        <dsp:cNvSpPr/>
      </dsp:nvSpPr>
      <dsp:spPr>
        <a:xfrm>
          <a:off x="6267336" y="2574833"/>
          <a:ext cx="1129992" cy="878981"/>
        </a:xfrm>
        <a:prstGeom prst="rect">
          <a:avLst/>
        </a:prstGeom>
        <a:noFill/>
        <a:ln>
          <a:noFill/>
        </a:ln>
        <a:effectLst/>
      </dsp:spPr>
      <dsp:style>
        <a:lnRef idx="0">
          <a:scrgbClr r="0" g="0" b="0"/>
        </a:lnRef>
        <a:fillRef idx="0">
          <a:scrgbClr r="0" g="0" b="0"/>
        </a:fillRef>
        <a:effectRef idx="0">
          <a:scrgbClr r="0" g="0" b="0"/>
        </a:effectRef>
        <a:fontRef idx="minor"/>
      </dsp:style>
    </dsp:sp>
    <dsp:sp modelId="{6EA59FEE-9DCD-45EF-A299-7209DE8E3A19}">
      <dsp:nvSpPr>
        <dsp:cNvPr id="0" name=""/>
        <dsp:cNvSpPr/>
      </dsp:nvSpPr>
      <dsp:spPr>
        <a:xfrm>
          <a:off x="4689831" y="3720584"/>
          <a:ext cx="1553671" cy="1087519"/>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Validate data</a:t>
          </a:r>
        </a:p>
      </dsp:txBody>
      <dsp:txXfrm>
        <a:off x="4742929" y="3773682"/>
        <a:ext cx="1447475" cy="981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70AD-DF14-4E97-9BC6-6B456890F30F}">
      <dsp:nvSpPr>
        <dsp:cNvPr id="0" name=""/>
        <dsp:cNvSpPr/>
      </dsp:nvSpPr>
      <dsp:spPr>
        <a:xfrm rot="5400000">
          <a:off x="1134894" y="1029875"/>
          <a:ext cx="904454" cy="1029689"/>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A2D34-969D-4E95-B532-058724712FE6}">
      <dsp:nvSpPr>
        <dsp:cNvPr id="0" name=""/>
        <dsp:cNvSpPr/>
      </dsp:nvSpPr>
      <dsp:spPr>
        <a:xfrm>
          <a:off x="895302" y="27269"/>
          <a:ext cx="1522568" cy="1065748"/>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Set the direction</a:t>
          </a:r>
        </a:p>
      </dsp:txBody>
      <dsp:txXfrm>
        <a:off x="947337" y="79304"/>
        <a:ext cx="1418498" cy="961678"/>
      </dsp:txXfrm>
    </dsp:sp>
    <dsp:sp modelId="{E935D8CC-D4D0-4931-9AFB-3057203D7193}">
      <dsp:nvSpPr>
        <dsp:cNvPr id="0" name=""/>
        <dsp:cNvSpPr/>
      </dsp:nvSpPr>
      <dsp:spPr>
        <a:xfrm>
          <a:off x="3705380" y="128912"/>
          <a:ext cx="1120781" cy="861385"/>
        </a:xfrm>
        <a:prstGeom prst="rect">
          <a:avLst/>
        </a:prstGeom>
        <a:noFill/>
        <a:ln>
          <a:noFill/>
        </a:ln>
        <a:effectLst/>
      </dsp:spPr>
      <dsp:style>
        <a:lnRef idx="0">
          <a:scrgbClr r="0" g="0" b="0"/>
        </a:lnRef>
        <a:fillRef idx="0">
          <a:scrgbClr r="0" g="0" b="0"/>
        </a:fillRef>
        <a:effectRef idx="0">
          <a:scrgbClr r="0" g="0" b="0"/>
        </a:effectRef>
        <a:fontRef idx="minor"/>
      </dsp:style>
    </dsp:sp>
    <dsp:sp modelId="{D1FE511B-A34B-45F5-863E-3566B81133FE}">
      <dsp:nvSpPr>
        <dsp:cNvPr id="0" name=""/>
        <dsp:cNvSpPr/>
      </dsp:nvSpPr>
      <dsp:spPr>
        <a:xfrm rot="5400000">
          <a:off x="2400484" y="2227063"/>
          <a:ext cx="904454" cy="1029689"/>
        </a:xfrm>
        <a:prstGeom prst="bentUpArrow">
          <a:avLst>
            <a:gd name="adj1" fmla="val 32840"/>
            <a:gd name="adj2" fmla="val 25000"/>
            <a:gd name="adj3" fmla="val 3578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6DD4B-2BC3-48C7-A0CA-6E75B1B6A9AA}">
      <dsp:nvSpPr>
        <dsp:cNvPr id="0" name=""/>
        <dsp:cNvSpPr/>
      </dsp:nvSpPr>
      <dsp:spPr>
        <a:xfrm>
          <a:off x="2103141" y="1224457"/>
          <a:ext cx="1522568" cy="1065748"/>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Examine key issues and focus areas</a:t>
          </a:r>
        </a:p>
      </dsp:txBody>
      <dsp:txXfrm>
        <a:off x="2155176" y="1276492"/>
        <a:ext cx="1418498" cy="961678"/>
      </dsp:txXfrm>
    </dsp:sp>
    <dsp:sp modelId="{B8D0CB8B-003A-4DFC-A6B7-C5E15046E564}">
      <dsp:nvSpPr>
        <dsp:cNvPr id="0" name=""/>
        <dsp:cNvSpPr/>
      </dsp:nvSpPr>
      <dsp:spPr>
        <a:xfrm>
          <a:off x="4977675" y="1326100"/>
          <a:ext cx="1107371" cy="861385"/>
        </a:xfrm>
        <a:prstGeom prst="rect">
          <a:avLst/>
        </a:prstGeom>
        <a:noFill/>
        <a:ln>
          <a:noFill/>
        </a:ln>
        <a:effectLst/>
      </dsp:spPr>
      <dsp:style>
        <a:lnRef idx="0">
          <a:scrgbClr r="0" g="0" b="0"/>
        </a:lnRef>
        <a:fillRef idx="0">
          <a:scrgbClr r="0" g="0" b="0"/>
        </a:fillRef>
        <a:effectRef idx="0">
          <a:scrgbClr r="0" g="0" b="0"/>
        </a:effectRef>
        <a:fontRef idx="minor"/>
      </dsp:style>
    </dsp:sp>
    <dsp:sp modelId="{EE66A35D-6FAA-4AB8-A3C3-EC1DE14FB023}">
      <dsp:nvSpPr>
        <dsp:cNvPr id="0" name=""/>
        <dsp:cNvSpPr/>
      </dsp:nvSpPr>
      <dsp:spPr>
        <a:xfrm rot="5400000">
          <a:off x="3758293" y="3405989"/>
          <a:ext cx="904454" cy="1029689"/>
        </a:xfrm>
        <a:prstGeom prst="bentUpArrow">
          <a:avLst>
            <a:gd name="adj1" fmla="val 32840"/>
            <a:gd name="adj2" fmla="val 25000"/>
            <a:gd name="adj3" fmla="val 3578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BFCB0-309D-4276-8D1D-A6C41CE26315}">
      <dsp:nvSpPr>
        <dsp:cNvPr id="0" name=""/>
        <dsp:cNvSpPr/>
      </dsp:nvSpPr>
      <dsp:spPr>
        <a:xfrm>
          <a:off x="3378353" y="2421644"/>
          <a:ext cx="1522568" cy="1065748"/>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Frame data for different audiences</a:t>
          </a:r>
        </a:p>
      </dsp:txBody>
      <dsp:txXfrm>
        <a:off x="3430388" y="2473679"/>
        <a:ext cx="1418498" cy="961678"/>
      </dsp:txXfrm>
    </dsp:sp>
    <dsp:sp modelId="{CA5231BF-E2EC-455B-ACAC-742428F41726}">
      <dsp:nvSpPr>
        <dsp:cNvPr id="0" name=""/>
        <dsp:cNvSpPr/>
      </dsp:nvSpPr>
      <dsp:spPr>
        <a:xfrm>
          <a:off x="6243265" y="2523288"/>
          <a:ext cx="1107371" cy="861385"/>
        </a:xfrm>
        <a:prstGeom prst="rect">
          <a:avLst/>
        </a:prstGeom>
        <a:noFill/>
        <a:ln>
          <a:noFill/>
        </a:ln>
        <a:effectLst/>
      </dsp:spPr>
      <dsp:style>
        <a:lnRef idx="0">
          <a:scrgbClr r="0" g="0" b="0"/>
        </a:lnRef>
        <a:fillRef idx="0">
          <a:scrgbClr r="0" g="0" b="0"/>
        </a:fillRef>
        <a:effectRef idx="0">
          <a:scrgbClr r="0" g="0" b="0"/>
        </a:effectRef>
        <a:fontRef idx="minor"/>
      </dsp:style>
    </dsp:sp>
    <dsp:sp modelId="{6EA59FEE-9DCD-45EF-A299-7209DE8E3A19}">
      <dsp:nvSpPr>
        <dsp:cNvPr id="0" name=""/>
        <dsp:cNvSpPr/>
      </dsp:nvSpPr>
      <dsp:spPr>
        <a:xfrm>
          <a:off x="4697340" y="3646102"/>
          <a:ext cx="1522568" cy="1065748"/>
        </a:xfrm>
        <a:prstGeom prst="roundRect">
          <a:avLst>
            <a:gd name="adj" fmla="val 16670"/>
          </a:avLst>
        </a:prstGeom>
        <a:solidFill>
          <a:srgbClr val="81953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Validate data</a:t>
          </a:r>
        </a:p>
      </dsp:txBody>
      <dsp:txXfrm>
        <a:off x="4749375" y="3698137"/>
        <a:ext cx="1418498" cy="961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A440C-423C-4CF8-8D20-3CBF3AE8C46A}">
      <dsp:nvSpPr>
        <dsp:cNvPr id="0" name=""/>
        <dsp:cNvSpPr/>
      </dsp:nvSpPr>
      <dsp:spPr>
        <a:xfrm>
          <a:off x="1167407" y="47627"/>
          <a:ext cx="778271" cy="908050"/>
        </a:xfrm>
        <a:prstGeom prst="trapezoid">
          <a:avLst>
            <a:gd name="adj" fmla="val 50000"/>
          </a:avLst>
        </a:prstGeom>
        <a:solidFill>
          <a:srgbClr val="CBC9D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167407" y="47627"/>
        <a:ext cx="778271" cy="908050"/>
      </dsp:txXfrm>
    </dsp:sp>
    <dsp:sp modelId="{E22480D6-8BC4-4888-9604-604084E5C9C3}">
      <dsp:nvSpPr>
        <dsp:cNvPr id="0" name=""/>
        <dsp:cNvSpPr/>
      </dsp:nvSpPr>
      <dsp:spPr>
        <a:xfrm>
          <a:off x="778271" y="936453"/>
          <a:ext cx="1556543" cy="908050"/>
        </a:xfrm>
        <a:prstGeom prst="trapezoid">
          <a:avLst>
            <a:gd name="adj" fmla="val 42854"/>
          </a:avLst>
        </a:prstGeom>
        <a:solidFill>
          <a:srgbClr val="B39CC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Minor Group (98)</a:t>
          </a:r>
        </a:p>
      </dsp:txBody>
      <dsp:txXfrm>
        <a:off x="1050666" y="936453"/>
        <a:ext cx="1011753" cy="908050"/>
      </dsp:txXfrm>
    </dsp:sp>
    <dsp:sp modelId="{8E19F4C4-98BE-4676-9404-D613D3B24C4E}">
      <dsp:nvSpPr>
        <dsp:cNvPr id="0" name=""/>
        <dsp:cNvSpPr/>
      </dsp:nvSpPr>
      <dsp:spPr>
        <a:xfrm>
          <a:off x="389135" y="1836058"/>
          <a:ext cx="2334815" cy="908050"/>
        </a:xfrm>
        <a:prstGeom prst="trapezoid">
          <a:avLst>
            <a:gd name="adj" fmla="val 42854"/>
          </a:avLst>
        </a:prstGeom>
        <a:solidFill>
          <a:srgbClr val="835497"/>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Broad Occupation (459)</a:t>
          </a:r>
        </a:p>
      </dsp:txBody>
      <dsp:txXfrm>
        <a:off x="797728" y="1836058"/>
        <a:ext cx="1517629" cy="908050"/>
      </dsp:txXfrm>
    </dsp:sp>
    <dsp:sp modelId="{7CB670A4-F20C-415F-BB05-0A54C923036C}">
      <dsp:nvSpPr>
        <dsp:cNvPr id="0" name=""/>
        <dsp:cNvSpPr/>
      </dsp:nvSpPr>
      <dsp:spPr>
        <a:xfrm>
          <a:off x="0" y="2724150"/>
          <a:ext cx="3113087" cy="908050"/>
        </a:xfrm>
        <a:prstGeom prst="trapezoid">
          <a:avLst>
            <a:gd name="adj" fmla="val 42854"/>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Detailed Occupation (867)</a:t>
          </a:r>
        </a:p>
      </dsp:txBody>
      <dsp:txXfrm>
        <a:off x="544790" y="2724150"/>
        <a:ext cx="2023506" cy="908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BD5A8-4C99-4391-A121-385F8D28778D}">
      <dsp:nvSpPr>
        <dsp:cNvPr id="0" name=""/>
        <dsp:cNvSpPr/>
      </dsp:nvSpPr>
      <dsp:spPr>
        <a:xfrm>
          <a:off x="0" y="3637388"/>
          <a:ext cx="6302818" cy="790866"/>
        </a:xfrm>
        <a:prstGeom prst="rect">
          <a:avLst/>
        </a:prstGeom>
        <a:solidFill>
          <a:schemeClr val="accent2"/>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Detailed Occupation</a:t>
          </a:r>
          <a:endParaRPr lang="en-US" sz="2000" b="1" kern="1200" dirty="0">
            <a:latin typeface="Arial" panose="020B0604020202020204" pitchFamily="34" charset="0"/>
            <a:cs typeface="Arial" panose="020B0604020202020204" pitchFamily="34" charset="0"/>
          </a:endParaRPr>
        </a:p>
      </dsp:txBody>
      <dsp:txXfrm>
        <a:off x="0" y="3637388"/>
        <a:ext cx="6302818" cy="427067"/>
      </dsp:txXfrm>
    </dsp:sp>
    <dsp:sp modelId="{26F30C56-112A-41AD-B40F-8440AF6EB0C5}">
      <dsp:nvSpPr>
        <dsp:cNvPr id="0" name=""/>
        <dsp:cNvSpPr/>
      </dsp:nvSpPr>
      <dsp:spPr>
        <a:xfrm>
          <a:off x="2471" y="4060242"/>
          <a:ext cx="1533831" cy="368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51-3092</a:t>
          </a:r>
        </a:p>
      </dsp:txBody>
      <dsp:txXfrm>
        <a:off x="2471" y="4060242"/>
        <a:ext cx="1533831" cy="368012"/>
      </dsp:txXfrm>
    </dsp:sp>
    <dsp:sp modelId="{1AAC0260-7C99-4A83-BA7A-FC74F24EB207}">
      <dsp:nvSpPr>
        <dsp:cNvPr id="0" name=""/>
        <dsp:cNvSpPr/>
      </dsp:nvSpPr>
      <dsp:spPr>
        <a:xfrm>
          <a:off x="1536302" y="4060242"/>
          <a:ext cx="4764044" cy="36801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Food </a:t>
          </a:r>
          <a:r>
            <a:rPr lang="en-US" sz="2000" kern="1200" dirty="0" err="1">
              <a:latin typeface="Arial" panose="020B0604020202020204" pitchFamily="34" charset="0"/>
              <a:cs typeface="Arial" panose="020B0604020202020204" pitchFamily="34" charset="0"/>
            </a:rPr>
            <a:t>Batchmakers</a:t>
          </a:r>
          <a:endParaRPr lang="en-US" sz="2000" kern="1200" dirty="0">
            <a:latin typeface="Arial" panose="020B0604020202020204" pitchFamily="34" charset="0"/>
            <a:cs typeface="Arial" panose="020B0604020202020204" pitchFamily="34" charset="0"/>
          </a:endParaRPr>
        </a:p>
      </dsp:txBody>
      <dsp:txXfrm>
        <a:off x="1536302" y="4060242"/>
        <a:ext cx="4764044" cy="368012"/>
      </dsp:txXfrm>
    </dsp:sp>
    <dsp:sp modelId="{FF64679B-5545-4432-BFB6-7961FA6DE9C4}">
      <dsp:nvSpPr>
        <dsp:cNvPr id="0" name=""/>
        <dsp:cNvSpPr/>
      </dsp:nvSpPr>
      <dsp:spPr>
        <a:xfrm rot="10800000">
          <a:off x="0" y="2406978"/>
          <a:ext cx="6302818" cy="1230440"/>
        </a:xfrm>
        <a:prstGeom prst="upArrowCallout">
          <a:avLst/>
        </a:prstGeom>
        <a:solidFill>
          <a:schemeClr val="accent2"/>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Broad Occupation</a:t>
          </a:r>
          <a:endParaRPr lang="en-US" sz="2000" b="1" kern="1200" dirty="0">
            <a:latin typeface="Arial" panose="020B0604020202020204" pitchFamily="34" charset="0"/>
            <a:cs typeface="Arial" panose="020B0604020202020204" pitchFamily="34" charset="0"/>
          </a:endParaRPr>
        </a:p>
      </dsp:txBody>
      <dsp:txXfrm rot="-10800000">
        <a:off x="0" y="2406978"/>
        <a:ext cx="6302818" cy="431884"/>
      </dsp:txXfrm>
    </dsp:sp>
    <dsp:sp modelId="{6DD1E971-13EB-4D00-BF6C-2197C8BB5C6D}">
      <dsp:nvSpPr>
        <dsp:cNvPr id="0" name=""/>
        <dsp:cNvSpPr/>
      </dsp:nvSpPr>
      <dsp:spPr>
        <a:xfrm>
          <a:off x="130" y="2790228"/>
          <a:ext cx="1550823"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51-3090</a:t>
          </a:r>
        </a:p>
      </dsp:txBody>
      <dsp:txXfrm>
        <a:off x="130" y="2790228"/>
        <a:ext cx="1550823" cy="367901"/>
      </dsp:txXfrm>
    </dsp:sp>
    <dsp:sp modelId="{F2261A72-9E62-4624-A4B9-07323794C82B}">
      <dsp:nvSpPr>
        <dsp:cNvPr id="0" name=""/>
        <dsp:cNvSpPr/>
      </dsp:nvSpPr>
      <dsp:spPr>
        <a:xfrm>
          <a:off x="1550953" y="2790228"/>
          <a:ext cx="4751733"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Miscellaneous Food Processing Workers</a:t>
          </a:r>
        </a:p>
      </dsp:txBody>
      <dsp:txXfrm>
        <a:off x="1550953" y="2790228"/>
        <a:ext cx="4751733" cy="367901"/>
      </dsp:txXfrm>
    </dsp:sp>
    <dsp:sp modelId="{18B8E39A-22F5-4FE9-8CFD-A7A4CDC592D4}">
      <dsp:nvSpPr>
        <dsp:cNvPr id="0" name=""/>
        <dsp:cNvSpPr/>
      </dsp:nvSpPr>
      <dsp:spPr>
        <a:xfrm rot="10800000">
          <a:off x="0" y="1091874"/>
          <a:ext cx="6302818" cy="1319069"/>
        </a:xfrm>
        <a:prstGeom prst="upArrowCallout">
          <a:avLst/>
        </a:prstGeom>
        <a:solidFill>
          <a:schemeClr val="accent2"/>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Minor Group</a:t>
          </a:r>
          <a:endParaRPr lang="en-US" sz="2000" b="1" kern="1200" dirty="0">
            <a:latin typeface="Arial" panose="020B0604020202020204" pitchFamily="34" charset="0"/>
            <a:cs typeface="Arial" panose="020B0604020202020204" pitchFamily="34" charset="0"/>
          </a:endParaRPr>
        </a:p>
      </dsp:txBody>
      <dsp:txXfrm rot="-10800000">
        <a:off x="0" y="1091874"/>
        <a:ext cx="6302818" cy="462993"/>
      </dsp:txXfrm>
    </dsp:sp>
    <dsp:sp modelId="{C146435D-4F26-4BCB-B790-24111D3A8A93}">
      <dsp:nvSpPr>
        <dsp:cNvPr id="0" name=""/>
        <dsp:cNvSpPr/>
      </dsp:nvSpPr>
      <dsp:spPr>
        <a:xfrm>
          <a:off x="113" y="1526359"/>
          <a:ext cx="1526236"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51-3000</a:t>
          </a:r>
        </a:p>
      </dsp:txBody>
      <dsp:txXfrm>
        <a:off x="113" y="1526359"/>
        <a:ext cx="1526236" cy="367901"/>
      </dsp:txXfrm>
    </dsp:sp>
    <dsp:sp modelId="{F839E829-9D24-44D7-BF87-6A7D41CFCECC}">
      <dsp:nvSpPr>
        <dsp:cNvPr id="0" name=""/>
        <dsp:cNvSpPr/>
      </dsp:nvSpPr>
      <dsp:spPr>
        <a:xfrm>
          <a:off x="1526349" y="1526359"/>
          <a:ext cx="4776354"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Food Processing Workers</a:t>
          </a:r>
        </a:p>
      </dsp:txBody>
      <dsp:txXfrm>
        <a:off x="1526349" y="1526359"/>
        <a:ext cx="4776354" cy="367901"/>
      </dsp:txXfrm>
    </dsp:sp>
    <dsp:sp modelId="{7A028606-E6BF-456E-AC29-A51471907219}">
      <dsp:nvSpPr>
        <dsp:cNvPr id="0" name=""/>
        <dsp:cNvSpPr/>
      </dsp:nvSpPr>
      <dsp:spPr>
        <a:xfrm rot="10800000">
          <a:off x="0" y="9631"/>
          <a:ext cx="6302818" cy="1120267"/>
        </a:xfrm>
        <a:prstGeom prst="upArrowCallout">
          <a:avLst/>
        </a:prstGeom>
        <a:solidFill>
          <a:schemeClr val="accent2"/>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Major Group</a:t>
          </a:r>
        </a:p>
      </dsp:txBody>
      <dsp:txXfrm rot="-10800000">
        <a:off x="0" y="9631"/>
        <a:ext cx="6302818" cy="393213"/>
      </dsp:txXfrm>
    </dsp:sp>
    <dsp:sp modelId="{D8DB031C-A2A1-4BA5-8A77-506A0A26A3D8}">
      <dsp:nvSpPr>
        <dsp:cNvPr id="0" name=""/>
        <dsp:cNvSpPr/>
      </dsp:nvSpPr>
      <dsp:spPr>
        <a:xfrm>
          <a:off x="421" y="329110"/>
          <a:ext cx="1523386"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51-0000</a:t>
          </a:r>
        </a:p>
      </dsp:txBody>
      <dsp:txXfrm>
        <a:off x="421" y="329110"/>
        <a:ext cx="1523386" cy="367901"/>
      </dsp:txXfrm>
    </dsp:sp>
    <dsp:sp modelId="{47A49263-F7CD-4144-B62A-5F75BFAD097A}">
      <dsp:nvSpPr>
        <dsp:cNvPr id="0" name=""/>
        <dsp:cNvSpPr/>
      </dsp:nvSpPr>
      <dsp:spPr>
        <a:xfrm>
          <a:off x="1523807" y="329110"/>
          <a:ext cx="4778588" cy="36790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Production Occupations</a:t>
          </a:r>
        </a:p>
      </dsp:txBody>
      <dsp:txXfrm>
        <a:off x="1523807" y="329110"/>
        <a:ext cx="4778588" cy="3679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70AD-DF14-4E97-9BC6-6B456890F30F}">
      <dsp:nvSpPr>
        <dsp:cNvPr id="0" name=""/>
        <dsp:cNvSpPr/>
      </dsp:nvSpPr>
      <dsp:spPr>
        <a:xfrm rot="5400000">
          <a:off x="542194" y="1240669"/>
          <a:ext cx="1089577" cy="124044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A2D34-969D-4E95-B532-058724712FE6}">
      <dsp:nvSpPr>
        <dsp:cNvPr id="0" name=""/>
        <dsp:cNvSpPr/>
      </dsp:nvSpPr>
      <dsp:spPr>
        <a:xfrm>
          <a:off x="253563" y="32851"/>
          <a:ext cx="1834206" cy="1283885"/>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Set the direction</a:t>
          </a:r>
        </a:p>
      </dsp:txBody>
      <dsp:txXfrm>
        <a:off x="316248" y="95536"/>
        <a:ext cx="1708836" cy="1158515"/>
      </dsp:txXfrm>
    </dsp:sp>
    <dsp:sp modelId="{E935D8CC-D4D0-4931-9AFB-3057203D7193}">
      <dsp:nvSpPr>
        <dsp:cNvPr id="0" name=""/>
        <dsp:cNvSpPr/>
      </dsp:nvSpPr>
      <dsp:spPr>
        <a:xfrm>
          <a:off x="3638805" y="155298"/>
          <a:ext cx="1350182" cy="1037692"/>
        </a:xfrm>
        <a:prstGeom prst="rect">
          <a:avLst/>
        </a:prstGeom>
        <a:noFill/>
        <a:ln>
          <a:noFill/>
        </a:ln>
        <a:effectLst/>
      </dsp:spPr>
      <dsp:style>
        <a:lnRef idx="0">
          <a:scrgbClr r="0" g="0" b="0"/>
        </a:lnRef>
        <a:fillRef idx="0">
          <a:scrgbClr r="0" g="0" b="0"/>
        </a:fillRef>
        <a:effectRef idx="0">
          <a:scrgbClr r="0" g="0" b="0"/>
        </a:effectRef>
        <a:fontRef idx="minor"/>
      </dsp:style>
    </dsp:sp>
    <dsp:sp modelId="{D1FE511B-A34B-45F5-863E-3566B81133FE}">
      <dsp:nvSpPr>
        <dsp:cNvPr id="0" name=""/>
        <dsp:cNvSpPr/>
      </dsp:nvSpPr>
      <dsp:spPr>
        <a:xfrm rot="5400000">
          <a:off x="2066824" y="2682896"/>
          <a:ext cx="1089577" cy="1240445"/>
        </a:xfrm>
        <a:prstGeom prst="bentUpArrow">
          <a:avLst>
            <a:gd name="adj1" fmla="val 32840"/>
            <a:gd name="adj2" fmla="val 25000"/>
            <a:gd name="adj3" fmla="val 3578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6DD4B-2BC3-48C7-A0CA-6E75B1B6A9AA}">
      <dsp:nvSpPr>
        <dsp:cNvPr id="0" name=""/>
        <dsp:cNvSpPr/>
      </dsp:nvSpPr>
      <dsp:spPr>
        <a:xfrm>
          <a:off x="1703045" y="1475077"/>
          <a:ext cx="1834206" cy="1283885"/>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Examine key issues &amp; focus areas</a:t>
          </a:r>
        </a:p>
      </dsp:txBody>
      <dsp:txXfrm>
        <a:off x="1765730" y="1537762"/>
        <a:ext cx="1708836" cy="1158515"/>
      </dsp:txXfrm>
    </dsp:sp>
    <dsp:sp modelId="{B8D0CB8B-003A-4DFC-A6B7-C5E15046E564}">
      <dsp:nvSpPr>
        <dsp:cNvPr id="0" name=""/>
        <dsp:cNvSpPr/>
      </dsp:nvSpPr>
      <dsp:spPr>
        <a:xfrm>
          <a:off x="5171512" y="1597525"/>
          <a:ext cx="1334027" cy="1037692"/>
        </a:xfrm>
        <a:prstGeom prst="rect">
          <a:avLst/>
        </a:prstGeom>
        <a:noFill/>
        <a:ln>
          <a:noFill/>
        </a:ln>
        <a:effectLst/>
      </dsp:spPr>
      <dsp:style>
        <a:lnRef idx="0">
          <a:scrgbClr r="0" g="0" b="0"/>
        </a:lnRef>
        <a:fillRef idx="0">
          <a:scrgbClr r="0" g="0" b="0"/>
        </a:fillRef>
        <a:effectRef idx="0">
          <a:scrgbClr r="0" g="0" b="0"/>
        </a:effectRef>
        <a:fontRef idx="minor"/>
      </dsp:style>
    </dsp:sp>
    <dsp:sp modelId="{EE66A35D-6FAA-4AB8-A3C3-EC1DE14FB023}">
      <dsp:nvSpPr>
        <dsp:cNvPr id="0" name=""/>
        <dsp:cNvSpPr/>
      </dsp:nvSpPr>
      <dsp:spPr>
        <a:xfrm rot="5400000">
          <a:off x="3702548" y="4103124"/>
          <a:ext cx="1089577" cy="1240445"/>
        </a:xfrm>
        <a:prstGeom prst="bentUpArrow">
          <a:avLst>
            <a:gd name="adj1" fmla="val 32840"/>
            <a:gd name="adj2" fmla="val 25000"/>
            <a:gd name="adj3" fmla="val 3578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BFCB0-309D-4276-8D1D-A6C41CE26315}">
      <dsp:nvSpPr>
        <dsp:cNvPr id="0" name=""/>
        <dsp:cNvSpPr/>
      </dsp:nvSpPr>
      <dsp:spPr>
        <a:xfrm>
          <a:off x="3237066" y="2917304"/>
          <a:ext cx="1834206" cy="1283885"/>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Frame data for different audiences</a:t>
          </a:r>
        </a:p>
      </dsp:txBody>
      <dsp:txXfrm>
        <a:off x="3299751" y="2979989"/>
        <a:ext cx="1708836" cy="1158515"/>
      </dsp:txXfrm>
    </dsp:sp>
    <dsp:sp modelId="{CA5231BF-E2EC-455B-ACAC-742428F41726}">
      <dsp:nvSpPr>
        <dsp:cNvPr id="0" name=""/>
        <dsp:cNvSpPr/>
      </dsp:nvSpPr>
      <dsp:spPr>
        <a:xfrm>
          <a:off x="6696142" y="3039752"/>
          <a:ext cx="1334027" cy="1037692"/>
        </a:xfrm>
        <a:prstGeom prst="rect">
          <a:avLst/>
        </a:prstGeom>
        <a:noFill/>
        <a:ln>
          <a:noFill/>
        </a:ln>
        <a:effectLst/>
      </dsp:spPr>
      <dsp:style>
        <a:lnRef idx="0">
          <a:scrgbClr r="0" g="0" b="0"/>
        </a:lnRef>
        <a:fillRef idx="0">
          <a:scrgbClr r="0" g="0" b="0"/>
        </a:fillRef>
        <a:effectRef idx="0">
          <a:scrgbClr r="0" g="0" b="0"/>
        </a:effectRef>
        <a:fontRef idx="minor"/>
      </dsp:style>
    </dsp:sp>
    <dsp:sp modelId="{6EA59FEE-9DCD-45EF-A299-7209DE8E3A19}">
      <dsp:nvSpPr>
        <dsp:cNvPr id="0" name=""/>
        <dsp:cNvSpPr/>
      </dsp:nvSpPr>
      <dsp:spPr>
        <a:xfrm>
          <a:off x="4833798" y="4392382"/>
          <a:ext cx="1834206" cy="1283885"/>
        </a:xfrm>
        <a:prstGeom prst="roundRect">
          <a:avLst>
            <a:gd name="adj" fmla="val 16670"/>
          </a:avLst>
        </a:prstGeom>
        <a:solidFill>
          <a:srgbClr val="51205E"/>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Validate data</a:t>
          </a:r>
        </a:p>
      </dsp:txBody>
      <dsp:txXfrm>
        <a:off x="4896483" y="4455067"/>
        <a:ext cx="1708836" cy="11585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2446" tIns="46223" rIns="92446" bIns="46223" rtlCol="0"/>
          <a:lstStyle>
            <a:lvl1pPr algn="r">
              <a:defRPr sz="1200"/>
            </a:lvl1pPr>
          </a:lstStyle>
          <a:p>
            <a:fld id="{B7AC6813-EA95-48A9-B656-1050953E5ACC}" type="datetimeFigureOut">
              <a:rPr lang="en-US" smtClean="0"/>
              <a:t>2/13/2024</a:t>
            </a:fld>
            <a:endParaRPr lang="en-US" dirty="0"/>
          </a:p>
        </p:txBody>
      </p:sp>
      <p:sp>
        <p:nvSpPr>
          <p:cNvPr id="4" name="Footer Placeholder 3"/>
          <p:cNvSpPr>
            <a:spLocks noGrp="1"/>
          </p:cNvSpPr>
          <p:nvPr>
            <p:ph type="ftr" sz="quarter" idx="2"/>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70"/>
            <a:ext cx="3037840" cy="466433"/>
          </a:xfrm>
          <a:prstGeom prst="rect">
            <a:avLst/>
          </a:prstGeom>
        </p:spPr>
        <p:txBody>
          <a:bodyPr vert="horz" lIns="92446" tIns="46223" rIns="92446" bIns="46223" rtlCol="0" anchor="b"/>
          <a:lstStyle>
            <a:lvl1pPr algn="r">
              <a:defRPr sz="1200"/>
            </a:lvl1pPr>
          </a:lstStyle>
          <a:p>
            <a:fld id="{BDFB2214-4486-4FAC-A1BC-06A785464A3B}" type="slidenum">
              <a:rPr lang="en-US" smtClean="0"/>
              <a:t>‹#›</a:t>
            </a:fld>
            <a:endParaRPr lang="en-US" dirty="0"/>
          </a:p>
        </p:txBody>
      </p:sp>
    </p:spTree>
    <p:extLst>
      <p:ext uri="{BB962C8B-B14F-4D97-AF65-F5344CB8AC3E}">
        <p14:creationId xmlns:p14="http://schemas.microsoft.com/office/powerpoint/2010/main" val="3048175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3"/>
            <a:ext cx="3038648" cy="466725"/>
          </a:xfrm>
          <a:prstGeom prst="rect">
            <a:avLst/>
          </a:prstGeom>
        </p:spPr>
        <p:txBody>
          <a:bodyPr vert="horz" lIns="91440" tIns="45720" rIns="91440" bIns="45720" rtlCol="0"/>
          <a:lstStyle>
            <a:lvl1pPr algn="r">
              <a:defRPr sz="1200"/>
            </a:lvl1pPr>
          </a:lstStyle>
          <a:p>
            <a:fld id="{E0914D25-6C5D-460B-BEB4-BFA7E20C3E67}" type="datetimeFigureOut">
              <a:rPr lang="en-US" smtClean="0"/>
              <a:t>2/13/2024</a:t>
            </a:fld>
            <a:endParaRPr lang="en-US" dirty="0"/>
          </a:p>
        </p:txBody>
      </p:sp>
      <p:sp>
        <p:nvSpPr>
          <p:cNvPr id="4" name="Slide Image Placeholder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8"/>
            <a:ext cx="560832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8"/>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8"/>
            <a:ext cx="3038648" cy="466725"/>
          </a:xfrm>
          <a:prstGeom prst="rect">
            <a:avLst/>
          </a:prstGeom>
        </p:spPr>
        <p:txBody>
          <a:bodyPr vert="horz" lIns="91440" tIns="45720" rIns="91440" bIns="45720" rtlCol="0" anchor="b"/>
          <a:lstStyle>
            <a:lvl1pPr algn="r">
              <a:defRPr sz="1200"/>
            </a:lvl1pPr>
          </a:lstStyle>
          <a:p>
            <a:fld id="{7F600891-F37C-4A75-9C57-B924B652E898}" type="slidenum">
              <a:rPr lang="en-US" smtClean="0"/>
              <a:t>‹#›</a:t>
            </a:fld>
            <a:endParaRPr lang="en-US" dirty="0"/>
          </a:p>
        </p:txBody>
      </p:sp>
    </p:spTree>
    <p:extLst>
      <p:ext uri="{BB962C8B-B14F-4D97-AF65-F5344CB8AC3E}">
        <p14:creationId xmlns:p14="http://schemas.microsoft.com/office/powerpoint/2010/main" val="381788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hd.ces.census.gov/state_partner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ncontext.indiana.edu/2008/july-august/2.asp"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bls.gov/soc/2018/#classification"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philadelphiafed.org/surveys-and-data/community-development-data/occupational-mobility-explorer"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written guide contains more detailed descriptions of each data element—where they come from, why they matter, the questions they can help answer, and how to use the data properly. This PPT is meant to be used in concert with that guide.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also developed an Excel file containing the actual data and the associated charts. This Excel file includes examples from regions across the nation, and users can use this file as a resource for pulling together data and charts for their own 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section numbers used in the written</a:t>
            </a:r>
            <a:r>
              <a:rPr lang="en-US" sz="1200" kern="1200" baseline="0" dirty="0">
                <a:solidFill>
                  <a:schemeClr val="tx1"/>
                </a:solidFill>
                <a:effectLst/>
                <a:latin typeface="+mn-lt"/>
                <a:ea typeface="+mn-ea"/>
                <a:cs typeface="+mn-cs"/>
              </a:rPr>
              <a:t> guide, PPT, and Excel workbook </a:t>
            </a:r>
            <a:r>
              <a:rPr lang="en-US" sz="1200" kern="1200" dirty="0">
                <a:solidFill>
                  <a:schemeClr val="tx1"/>
                </a:solidFill>
                <a:effectLst/>
                <a:latin typeface="+mn-lt"/>
                <a:ea typeface="+mn-ea"/>
                <a:cs typeface="+mn-cs"/>
              </a:rPr>
              <a:t>are consistent so as to connect the materials throughout.</a:t>
            </a:r>
          </a:p>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3</a:t>
            </a:fld>
            <a:endParaRPr lang="en-US" dirty="0"/>
          </a:p>
        </p:txBody>
      </p:sp>
    </p:spTree>
    <p:extLst>
      <p:ext uri="{BB962C8B-B14F-4D97-AF65-F5344CB8AC3E}">
        <p14:creationId xmlns:p14="http://schemas.microsoft.com/office/powerpoint/2010/main" val="319349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14</a:t>
            </a:fld>
            <a:endParaRPr lang="en-US" dirty="0"/>
          </a:p>
        </p:txBody>
      </p:sp>
    </p:spTree>
    <p:extLst>
      <p:ext uri="{BB962C8B-B14F-4D97-AF65-F5344CB8AC3E}">
        <p14:creationId xmlns:p14="http://schemas.microsoft.com/office/powerpoint/2010/main" val="405407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15</a:t>
            </a:fld>
            <a:endParaRPr lang="en-US" dirty="0"/>
          </a:p>
        </p:txBody>
      </p:sp>
    </p:spTree>
    <p:extLst>
      <p:ext uri="{BB962C8B-B14F-4D97-AF65-F5344CB8AC3E}">
        <p14:creationId xmlns:p14="http://schemas.microsoft.com/office/powerpoint/2010/main" val="366347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as your data and research will need to vary based on</a:t>
            </a:r>
            <a:r>
              <a:rPr lang="en-US" baseline="0" dirty="0"/>
              <a:t> your focus area, so too will it need to vary based upon the needs and interests of your audience and participants.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F600891-F37C-4A75-9C57-B924B652E898}" type="slidenum">
              <a:rPr lang="en-US" smtClean="0"/>
              <a:t>17</a:t>
            </a:fld>
            <a:endParaRPr lang="en-US" dirty="0"/>
          </a:p>
        </p:txBody>
      </p:sp>
    </p:spTree>
    <p:extLst>
      <p:ext uri="{BB962C8B-B14F-4D97-AF65-F5344CB8AC3E}">
        <p14:creationId xmlns:p14="http://schemas.microsoft.com/office/powerpoint/2010/main" val="3284488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 every participant will need every piece of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written guide is intended to serve as a resource for an array of users. Among most common user groups only extension educators (presumably leading the broader project efforts) and workforce and/or economic development professionals might need to familiarize themselves with all the data elements described in the guide.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Other participants will only need some of the information presented, such as understanding occupation demand and how well area post-secondary institutions can meet those needs.</a:t>
            </a:r>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18</a:t>
            </a:fld>
            <a:endParaRPr lang="en-US" dirty="0"/>
          </a:p>
        </p:txBody>
      </p:sp>
    </p:spTree>
    <p:extLst>
      <p:ext uri="{BB962C8B-B14F-4D97-AF65-F5344CB8AC3E}">
        <p14:creationId xmlns:p14="http://schemas.microsoft.com/office/powerpoint/2010/main" val="271887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distinctions are equally as important for</a:t>
            </a:r>
            <a:r>
              <a:rPr lang="en-US" baseline="0" dirty="0"/>
              <a:t> broader community workforce initiatives or more focused efforts to, for instance, </a:t>
            </a:r>
            <a:r>
              <a:rPr lang="en-US" dirty="0"/>
              <a:t>build career pathways programs.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Understanding</a:t>
            </a:r>
            <a:r>
              <a:rPr lang="en-US" baseline="0" dirty="0"/>
              <a:t> these differences are critical for securing and maintaining participation.</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19</a:t>
            </a:fld>
            <a:endParaRPr lang="en-US" dirty="0"/>
          </a:p>
        </p:txBody>
      </p:sp>
    </p:spTree>
    <p:extLst>
      <p:ext uri="{BB962C8B-B14F-4D97-AF65-F5344CB8AC3E}">
        <p14:creationId xmlns:p14="http://schemas.microsoft.com/office/powerpoint/2010/main" val="366091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important to note that the research process is not a one-time activity.</a:t>
            </a:r>
            <a:r>
              <a:rPr lang="en-US" baseline="0" dirty="0"/>
              <a:t> Ideally it would be an ongoing activity that allows for multiple feedback loops.</a:t>
            </a:r>
          </a:p>
          <a:p>
            <a:pPr marL="628650" lvl="1" indent="-171450">
              <a:buFont typeface="Arial" panose="020B0604020202020204" pitchFamily="34" charset="0"/>
              <a:buChar char="•"/>
            </a:pPr>
            <a:r>
              <a:rPr lang="en-US" baseline="0" dirty="0"/>
              <a:t>This ongoing research can be used to track outcomes, strengthen programs, address new challenges and focus areas as they arise, identify issues requiring additional research, etc.</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20</a:t>
            </a:fld>
            <a:endParaRPr lang="en-US" dirty="0"/>
          </a:p>
        </p:txBody>
      </p:sp>
    </p:spTree>
    <p:extLst>
      <p:ext uri="{BB962C8B-B14F-4D97-AF65-F5344CB8AC3E}">
        <p14:creationId xmlns:p14="http://schemas.microsoft.com/office/powerpoint/2010/main" val="11724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Stakeholder</a:t>
            </a:r>
            <a:r>
              <a:rPr lang="en-US" baseline="0" dirty="0"/>
              <a:t> engagement should also be built into the research process. These stakeholders can help interpret, explain, or validate the findings of the research.</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additional feedback can ground truth your data and strengthen your research, which in turn can help you build credibility and confidence in the research findings.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You can then use this information to more effectively communicate your findings, which can build credibility and confidence in you the researcher. This can you deliver your message more effectively.</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21</a:t>
            </a:fld>
            <a:endParaRPr lang="en-US" dirty="0"/>
          </a:p>
        </p:txBody>
      </p:sp>
    </p:spTree>
    <p:extLst>
      <p:ext uri="{BB962C8B-B14F-4D97-AF65-F5344CB8AC3E}">
        <p14:creationId xmlns:p14="http://schemas.microsoft.com/office/powerpoint/2010/main" val="373216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goal</a:t>
            </a:r>
            <a:r>
              <a:rPr lang="en-US" baseline="0" dirty="0"/>
              <a:t> with these materials is to help build your capacity to find the information you need to answer key questions.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also intended to improve your data literacy so you can accurate state what these data are saying, and what they are not saying.</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22</a:t>
            </a:fld>
            <a:endParaRPr lang="en-US" dirty="0"/>
          </a:p>
        </p:txBody>
      </p:sp>
    </p:spTree>
    <p:extLst>
      <p:ext uri="{BB962C8B-B14F-4D97-AF65-F5344CB8AC3E}">
        <p14:creationId xmlns:p14="http://schemas.microsoft.com/office/powerpoint/2010/main" val="3279778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a:t>
            </a:r>
            <a:r>
              <a:rPr lang="en-US" baseline="0" dirty="0"/>
              <a:t> section will cover issues of labor supply. This largely includes basic demographic trends (Section 1) that shape the availability of workers, as well as labor trends and characteristics (section 2). </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23</a:t>
            </a:fld>
            <a:endParaRPr lang="en-US" dirty="0"/>
          </a:p>
        </p:txBody>
      </p:sp>
    </p:spTree>
    <p:extLst>
      <p:ext uri="{BB962C8B-B14F-4D97-AF65-F5344CB8AC3E}">
        <p14:creationId xmlns:p14="http://schemas.microsoft.com/office/powerpoint/2010/main" val="175771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of the data elements described in this section rely on</a:t>
            </a:r>
            <a:r>
              <a:rPr lang="en-US" baseline="0" dirty="0"/>
              <a:t> data produced by the U.S. Census Bureau. The Census Bureau run many different data programs, but the three most prominent demographic programs are the Decennial Census, Population Estimates Program, and American Community Survey (ACS).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Each of these programs uses different methodologies to tell a similar, but different, stories about the population. Given that these demographic trends can have a profound impact on communities and the available workforce in those communities, it is important to know how and when to use data from these different programs.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26</a:t>
            </a:fld>
            <a:endParaRPr lang="en-US"/>
          </a:p>
        </p:txBody>
      </p:sp>
    </p:spTree>
    <p:extLst>
      <p:ext uri="{BB962C8B-B14F-4D97-AF65-F5344CB8AC3E}">
        <p14:creationId xmlns:p14="http://schemas.microsoft.com/office/powerpoint/2010/main" val="132158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sources of LMI. We have elected to focus primarily</a:t>
            </a:r>
            <a:r>
              <a:rPr lang="en-US" baseline="0" dirty="0"/>
              <a:t> on publicly available data, as it is less expensive and often free.</a:t>
            </a:r>
          </a:p>
          <a:p>
            <a:pPr marL="628650" lvl="1" indent="-171450">
              <a:buFont typeface="Arial" panose="020B0604020202020204" pitchFamily="34" charset="0"/>
              <a:buChar char="•"/>
            </a:pPr>
            <a:r>
              <a:rPr lang="en-US" baseline="0" dirty="0"/>
              <a:t>It is important to note that these agencies have different programs, and as a result produce a variety data products (e.g., the Census Bureau does more than the Decennial Census and/or American Community Survey).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We do not spend time showing people how to use the different data tools and websites, as many are relatively straight-forward. Also, these websites and tools do change over the years as the providers attempt to improve their sites.</a:t>
            </a:r>
            <a:endParaRPr lang="en-US" dirty="0"/>
          </a:p>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6</a:t>
            </a:fld>
            <a:endParaRPr lang="en-US" dirty="0"/>
          </a:p>
        </p:txBody>
      </p:sp>
    </p:spTree>
    <p:extLst>
      <p:ext uri="{BB962C8B-B14F-4D97-AF65-F5344CB8AC3E}">
        <p14:creationId xmlns:p14="http://schemas.microsoft.com/office/powerpoint/2010/main" val="2666051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00891-F37C-4A75-9C57-B924B652E898}" type="slidenum">
              <a:rPr lang="en-US" smtClean="0"/>
              <a:t>27</a:t>
            </a:fld>
            <a:endParaRPr lang="en-US"/>
          </a:p>
        </p:txBody>
      </p:sp>
    </p:spTree>
    <p:extLst>
      <p:ext uri="{BB962C8B-B14F-4D97-AF65-F5344CB8AC3E}">
        <p14:creationId xmlns:p14="http://schemas.microsoft.com/office/powerpoint/2010/main" val="144327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00891-F37C-4A75-9C57-B924B652E898}" type="slidenum">
              <a:rPr lang="en-US" smtClean="0"/>
              <a:t>28</a:t>
            </a:fld>
            <a:endParaRPr lang="en-US"/>
          </a:p>
        </p:txBody>
      </p:sp>
    </p:spTree>
    <p:extLst>
      <p:ext uri="{BB962C8B-B14F-4D97-AF65-F5344CB8AC3E}">
        <p14:creationId xmlns:p14="http://schemas.microsoft.com/office/powerpoint/2010/main" val="2709552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Which ACS estimates</a:t>
            </a:r>
            <a:r>
              <a:rPr lang="en-US" baseline="0" dirty="0"/>
              <a:t> to use depends on your circumstances. In most instances, the 5-year estimates will be most appropriate for people working in rural communities.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However, given the smaller sample sizes in smaller and more rural communities, researchers need to be much more mindful of the margins of error.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3-year estimates were discontinued.</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29</a:t>
            </a:fld>
            <a:endParaRPr lang="en-US"/>
          </a:p>
        </p:txBody>
      </p:sp>
    </p:spTree>
    <p:extLst>
      <p:ext uri="{BB962C8B-B14F-4D97-AF65-F5344CB8AC3E}">
        <p14:creationId xmlns:p14="http://schemas.microsoft.com/office/powerpoint/2010/main" val="1795269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information is covered in greater detail</a:t>
            </a:r>
            <a:r>
              <a:rPr lang="en-US" baseline="0" dirty="0"/>
              <a:t> in Section 1a. of the written guide.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Growing places are likely to have more</a:t>
            </a:r>
            <a:r>
              <a:rPr lang="en-US" baseline="0" dirty="0"/>
              <a:t> workers and more demand for workers, shrinking places will have fewer workers and less demand. </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30</a:t>
            </a:fld>
            <a:endParaRPr lang="en-US" dirty="0"/>
          </a:p>
        </p:txBody>
      </p:sp>
    </p:spTree>
    <p:extLst>
      <p:ext uri="{BB962C8B-B14F-4D97-AF65-F5344CB8AC3E}">
        <p14:creationId xmlns:p14="http://schemas.microsoft.com/office/powerpoint/2010/main" val="12886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1b. of the written guide.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three big</a:t>
            </a:r>
            <a:r>
              <a:rPr lang="en-US" baseline="0" dirty="0"/>
              <a:t> components of population change are natural change (births minus deaths), net domestic migration, and net international migration.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These trends can tell a lot about a region’s trajectory and the extent to which there will be opportunities and </a:t>
            </a:r>
            <a:r>
              <a:rPr lang="en-US" b="0" i="0" u="none" strike="noStrike" dirty="0">
                <a:solidFill>
                  <a:srgbClr val="000000"/>
                </a:solidFill>
                <a:effectLst/>
                <a:latin typeface="Calibri" panose="020F0502020204030204" pitchFamily="34" charset="0"/>
              </a:rPr>
              <a:t>sufficient numbers of future workers</a:t>
            </a:r>
            <a:r>
              <a:rPr lang="en-US" baseline="0" dirty="0"/>
              <a:t>.</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31</a:t>
            </a:fld>
            <a:endParaRPr lang="en-US" dirty="0"/>
          </a:p>
        </p:txBody>
      </p:sp>
    </p:spTree>
    <p:extLst>
      <p:ext uri="{BB962C8B-B14F-4D97-AF65-F5344CB8AC3E}">
        <p14:creationId xmlns:p14="http://schemas.microsoft.com/office/powerpoint/2010/main" val="2556880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information is covered in greater detail</a:t>
            </a:r>
            <a:r>
              <a:rPr lang="en-US" baseline="0" dirty="0"/>
              <a:t> in Sections 1c. and 1d. of the written guide.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Population pyramids are</a:t>
            </a:r>
            <a:r>
              <a:rPr lang="en-US" baseline="0" dirty="0"/>
              <a:t> one way for showing the age and gender of both the population and the workforce. They can show how many workers are of prime working age (i.e., 25 to 54), how many workers are likely to enter the workforce over the next 10 years (i.e., 15 to 24), and how many are likely to age out of the workforce (i.e., 55 to 64). </a:t>
            </a:r>
          </a:p>
          <a:p>
            <a:pPr marL="628650" lvl="1" indent="-171450">
              <a:buFont typeface="Arial" panose="020B0604020202020204" pitchFamily="34" charset="0"/>
              <a:buChar char="•"/>
            </a:pPr>
            <a:r>
              <a:rPr lang="en-US" baseline="0" dirty="0"/>
              <a:t>Simple charts can be used to show just age or gender, but the population pyramid allows for both.</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These are often important demographic factors to consider. In places with an aging population and a disproportionately smaller share of new, potential workers employers may find it difficult to find workers because there are fewer workers to find.</a:t>
            </a:r>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32</a:t>
            </a:fld>
            <a:endParaRPr lang="en-US" dirty="0"/>
          </a:p>
        </p:txBody>
      </p:sp>
    </p:spTree>
    <p:extLst>
      <p:ext uri="{BB962C8B-B14F-4D97-AF65-F5344CB8AC3E}">
        <p14:creationId xmlns:p14="http://schemas.microsoft.com/office/powerpoint/2010/main" val="3160885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information is covered in greater detail</a:t>
            </a:r>
            <a:r>
              <a:rPr lang="en-US" baseline="0" dirty="0"/>
              <a:t> in Section 1e. of the written guide.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Racial and Ethnic considerations are important because we want our initiative to be reflective of our community, both in terms of the people leading and staffing the initiative and the people participating. Moreover, we want to ensure that smaller groups are excluded just because they are less visible in the community.</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33</a:t>
            </a:fld>
            <a:endParaRPr lang="en-US" dirty="0"/>
          </a:p>
        </p:txBody>
      </p:sp>
    </p:spTree>
    <p:extLst>
      <p:ext uri="{BB962C8B-B14F-4D97-AF65-F5344CB8AC3E}">
        <p14:creationId xmlns:p14="http://schemas.microsoft.com/office/powerpoint/2010/main" val="1121454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information is covered in greater detail</a:t>
            </a:r>
            <a:r>
              <a:rPr lang="en-US" baseline="0" dirty="0"/>
              <a:t> in Section 1f. of the written guide.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Income levels can show a strengthening economy, that may create stronger opportunities for workers. However, in places where the PCIs are rising quickly, workers in lower paying jobs (e.g., retail, service) may find themselves priced out of the community.</a:t>
            </a:r>
          </a:p>
          <a:p>
            <a:pPr marL="628650" lvl="1" indent="-171450">
              <a:buFont typeface="Arial" panose="020B0604020202020204" pitchFamily="34" charset="0"/>
              <a:buChar char="•"/>
            </a:pPr>
            <a:r>
              <a:rPr lang="en-US" baseline="0" dirty="0"/>
              <a:t>Therefore, this information can inform questions such as 1) Is the economy working?, and 2) is the economy working for everyone who lives there?</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34</a:t>
            </a:fld>
            <a:endParaRPr lang="en-US" dirty="0"/>
          </a:p>
        </p:txBody>
      </p:sp>
    </p:spTree>
    <p:extLst>
      <p:ext uri="{BB962C8B-B14F-4D97-AF65-F5344CB8AC3E}">
        <p14:creationId xmlns:p14="http://schemas.microsoft.com/office/powerpoint/2010/main" val="231816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1g.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Poverty rates show how well the economy works for everyone. Places with relatively higher poverty rates will face strains on public services and social assistance programs. These information should also lead to additional questions about why those poverty rates are so high, how persistent the poverty is within the community, and how any regional initiatives can address these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Poverty rates are often also used to inform eligibility for federal funding programs or may affect the match requirements for several different programs.</a:t>
            </a:r>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35</a:t>
            </a:fld>
            <a:endParaRPr lang="en-US" dirty="0"/>
          </a:p>
        </p:txBody>
      </p:sp>
    </p:spTree>
    <p:extLst>
      <p:ext uri="{BB962C8B-B14F-4D97-AF65-F5344CB8AC3E}">
        <p14:creationId xmlns:p14="http://schemas.microsoft.com/office/powerpoint/2010/main" val="3292571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section covers</a:t>
            </a:r>
            <a:r>
              <a:rPr lang="en-US" baseline="0" dirty="0"/>
              <a:t> many of the basic labor market indicators.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36</a:t>
            </a:fld>
            <a:endParaRPr lang="en-US" dirty="0"/>
          </a:p>
        </p:txBody>
      </p:sp>
    </p:spTree>
    <p:extLst>
      <p:ext uri="{BB962C8B-B14F-4D97-AF65-F5344CB8AC3E}">
        <p14:creationId xmlns:p14="http://schemas.microsoft.com/office/powerpoint/2010/main" val="31934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a:t>
            </a:r>
            <a:r>
              <a:rPr lang="en-US" baseline="0" dirty="0"/>
              <a:t> your audience’ is a key mantra, and it is important to recognize that the types of data you will need will vary depending on what type of group with who you are working and/or speaking. </a:t>
            </a:r>
            <a:endParaRPr lang="en-US" dirty="0"/>
          </a:p>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7</a:t>
            </a:fld>
            <a:endParaRPr lang="en-US" dirty="0"/>
          </a:p>
        </p:txBody>
      </p:sp>
    </p:spTree>
    <p:extLst>
      <p:ext uri="{BB962C8B-B14F-4D97-AF65-F5344CB8AC3E}">
        <p14:creationId xmlns:p14="http://schemas.microsoft.com/office/powerpoint/2010/main" val="498018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Labor force trends can show the relative strength of the region’s workforce. They often track population trends, although places with relatively younger populations will see the labor force outpace population growth and the labor force may not keep pace in places with older populations.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example above, we can see that the Hickory, NC MSA is a slow growth area in a relatively fast-growing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38</a:t>
            </a:fld>
            <a:endParaRPr lang="en-US" dirty="0"/>
          </a:p>
        </p:txBody>
      </p:sp>
    </p:spTree>
    <p:extLst>
      <p:ext uri="{BB962C8B-B14F-4D97-AF65-F5344CB8AC3E}">
        <p14:creationId xmlns:p14="http://schemas.microsoft.com/office/powerpoint/2010/main" val="3496784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2b.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always important to understand that the unemployment measures (people out of work, who are actively looking for work) and what it doesn’t measure (people who have fallen out of the workforce). It is also a measure of the resident workforce, not what percent of jobs go unfilled in a given place. </a:t>
            </a:r>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39</a:t>
            </a:fld>
            <a:endParaRPr lang="en-US" dirty="0"/>
          </a:p>
        </p:txBody>
      </p:sp>
    </p:spTree>
    <p:extLst>
      <p:ext uri="{BB962C8B-B14F-4D97-AF65-F5344CB8AC3E}">
        <p14:creationId xmlns:p14="http://schemas.microsoft.com/office/powerpoint/2010/main" val="1927508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2c.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Labor force participation shows how many people age 16+ are in the labor force. Places with younger populations, or sufficient numbers of jobs to draw people into the workforce, tend to have higher LF Participation rates. Places with older populations and large institutionalized populations have lower LF Participation rates.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easiest source for this information is the ACS and for most rural places this means the 5-year ACS. These data will not change dramatically on a year-to-year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40</a:t>
            </a:fld>
            <a:endParaRPr lang="en-US" dirty="0"/>
          </a:p>
        </p:txBody>
      </p:sp>
    </p:spTree>
    <p:extLst>
      <p:ext uri="{BB962C8B-B14F-4D97-AF65-F5344CB8AC3E}">
        <p14:creationId xmlns:p14="http://schemas.microsoft.com/office/powerpoint/2010/main" val="408875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2d.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Educational attainment is a general measure of workforce quality. It can show, at an aggregate level, the types of jobs that best fit the local workforce. For instance, places with relatively high educational attainment rates are often places with large numbers of professional and technical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Place with a large share of people with some college, but no degree, may want to focus on degree completion.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important to note that these data measure the share of population age 25+ because there tends to be a lot of movement in educational attainment level for people under 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Also these data come from the ACS, so all caveats  (about margins of error, etc.) apply.</a:t>
            </a:r>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41</a:t>
            </a:fld>
            <a:endParaRPr lang="en-US" dirty="0"/>
          </a:p>
        </p:txBody>
      </p:sp>
    </p:spTree>
    <p:extLst>
      <p:ext uri="{BB962C8B-B14F-4D97-AF65-F5344CB8AC3E}">
        <p14:creationId xmlns:p14="http://schemas.microsoft.com/office/powerpoint/2010/main" val="81468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information is covered in greater detail</a:t>
            </a:r>
            <a:r>
              <a:rPr lang="en-US" baseline="0" dirty="0"/>
              <a:t> in Section 2e. of the written guide.</a:t>
            </a:r>
            <a:endParaRPr lang="en-US" dirty="0"/>
          </a:p>
          <a:p>
            <a:endParaRPr lang="en-US" dirty="0"/>
          </a:p>
          <a:p>
            <a:pPr marL="171450" indent="-171450">
              <a:buFont typeface="Arial" panose="020B0604020202020204" pitchFamily="34" charset="0"/>
              <a:buChar char="•"/>
            </a:pPr>
            <a:r>
              <a:rPr lang="en-US" dirty="0"/>
              <a:t>The Longitudinal Employer-Household Dynamics (LEHD)</a:t>
            </a:r>
            <a:r>
              <a:rPr lang="en-US" baseline="0" dirty="0"/>
              <a:t> </a:t>
            </a:r>
            <a:r>
              <a:rPr lang="en-US" dirty="0"/>
              <a:t>program</a:t>
            </a:r>
            <a:r>
              <a:rPr lang="en-US" baseline="0" dirty="0"/>
              <a:t> is a partnership between the US Census Bureau &amp; State LMI agencies.</a:t>
            </a:r>
          </a:p>
          <a:p>
            <a:pPr marL="628650" lvl="1" indent="-171450">
              <a:buFont typeface="Arial" panose="020B0604020202020204" pitchFamily="34" charset="0"/>
              <a:buChar char="•"/>
            </a:pPr>
            <a:r>
              <a:rPr lang="en-US" baseline="0" dirty="0"/>
              <a:t>It can give us information about businesses &amp; workers by connecting UI data to people’s household &amp; demographic characteristics. Basically, using their SSN to link two different data sets. </a:t>
            </a:r>
          </a:p>
          <a:p>
            <a:pPr marL="628650" lvl="1" indent="-171450">
              <a:buFont typeface="Arial" panose="020B0604020202020204" pitchFamily="34" charset="0"/>
              <a:buChar char="•"/>
            </a:pPr>
            <a:r>
              <a:rPr lang="en-US" b="0" i="0" u="none" strike="noStrike" dirty="0">
                <a:solidFill>
                  <a:srgbClr val="000000"/>
                </a:solidFill>
                <a:effectLst/>
                <a:latin typeface="Calibri" panose="020F0502020204030204" pitchFamily="34" charset="0"/>
              </a:rPr>
              <a:t>It should be noted that as of January 2023, four states (AK, AR, MI, MS) are no longer participating in the Local Employment Dynamics Partnership. As a result, these states are not currently producing updated data. For more information, refer to the U.S. Census Bureau’s LEHD website: </a:t>
            </a:r>
            <a:r>
              <a:rPr lang="en-US" b="0" i="0" u="sng" dirty="0">
                <a:solidFill>
                  <a:srgbClr val="0563C1"/>
                </a:solidFill>
                <a:effectLst/>
                <a:latin typeface="Calibri" panose="020F0502020204030204" pitchFamily="34" charset="0"/>
                <a:hlinkClick r:id="rId3" tooltip="https://lehd.ces.census.gov/state_partners/"/>
              </a:rPr>
              <a:t>https://lehd.ces.census.gov/state_partners/</a:t>
            </a:r>
            <a:endParaRPr lang="en-US" baseline="0" dirty="0"/>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By connecting workers job sites to their residences, we can better understand a range of issues, most notably their commuting patterns.</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The Census Bureau does fuzz some information when small numbers are involved, so as to protect individual privacy.</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42</a:t>
            </a:fld>
            <a:endParaRPr lang="en-US" dirty="0"/>
          </a:p>
        </p:txBody>
      </p:sp>
    </p:spTree>
    <p:extLst>
      <p:ext uri="{BB962C8B-B14F-4D97-AF65-F5344CB8AC3E}">
        <p14:creationId xmlns:p14="http://schemas.microsoft.com/office/powerpoint/2010/main" val="531451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2e.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LEHD’s OnTheMap tool offers several ways to understand your regional workforce and labor shed.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At the most basic level it can tell you whether or not your community/county/region is a job center or a bedroom community.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can also show how you are connected to other neighboring communities, which may lend itself to potential partnerships or regional collaborations.</a:t>
            </a:r>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43</a:t>
            </a:fld>
            <a:endParaRPr lang="en-US" dirty="0"/>
          </a:p>
        </p:txBody>
      </p:sp>
    </p:spTree>
    <p:extLst>
      <p:ext uri="{BB962C8B-B14F-4D97-AF65-F5344CB8AC3E}">
        <p14:creationId xmlns:p14="http://schemas.microsoft.com/office/powerpoint/2010/main" val="73846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2e.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OnTheMap also allows you to selected geographies like municipalities, counties, or multicounty regions. Moreover, it has a freehand tool that allows you to examine a specific area on the map. So, for instance, if you were interested in the commuting patterns of workers who work in a particular industrial park, you could draw a boundary around that park and analyze that park’s workforce.</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44</a:t>
            </a:fld>
            <a:endParaRPr lang="en-US" dirty="0"/>
          </a:p>
        </p:txBody>
      </p:sp>
    </p:spTree>
    <p:extLst>
      <p:ext uri="{BB962C8B-B14F-4D97-AF65-F5344CB8AC3E}">
        <p14:creationId xmlns:p14="http://schemas.microsoft.com/office/powerpoint/2010/main" val="1606447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labor supply data discussed above are most useful to community leaders, economic and workforce development professionals and extension educators. These groups need to understand the</a:t>
            </a:r>
            <a:r>
              <a:rPr lang="en-US" baseline="0" dirty="0"/>
              <a:t> broader context of their region and local labor market.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Jobseekers often do not need a detailed understanding of these trends. Rather, they need to understand how to identify potential job and career opportunities.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next section will focus on sources of labor demand and what jobseekers need to know in order to take advantage of these opportunities.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45</a:t>
            </a:fld>
            <a:endParaRPr lang="en-US" dirty="0"/>
          </a:p>
        </p:txBody>
      </p:sp>
    </p:spTree>
    <p:extLst>
      <p:ext uri="{BB962C8B-B14F-4D97-AF65-F5344CB8AC3E}">
        <p14:creationId xmlns:p14="http://schemas.microsoft.com/office/powerpoint/2010/main" val="40448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section </a:t>
            </a:r>
            <a:r>
              <a:rPr lang="en-US" baseline="0" dirty="0"/>
              <a:t>will focus on sources of labor demand and what jobseekers need to know in order to take advantage of these opportunities.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46</a:t>
            </a:fld>
            <a:endParaRPr lang="en-US" dirty="0"/>
          </a:p>
        </p:txBody>
      </p:sp>
    </p:spTree>
    <p:extLst>
      <p:ext uri="{BB962C8B-B14F-4D97-AF65-F5344CB8AC3E}">
        <p14:creationId xmlns:p14="http://schemas.microsoft.com/office/powerpoint/2010/main" val="1573542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section considers</a:t>
            </a:r>
            <a:r>
              <a:rPr lang="en-US" baseline="0" dirty="0"/>
              <a:t> the economic activity that drives job growth in a given community.</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a:t>
            </a:r>
            <a:r>
              <a:rPr lang="en-US" baseline="0" dirty="0"/>
              <a:t> section focuses primarily on industry data. Industry data show what companies make. Section 4 will highlight occupation data which describes what workers do.</a:t>
            </a:r>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47</a:t>
            </a:fld>
            <a:endParaRPr lang="en-US" dirty="0"/>
          </a:p>
        </p:txBody>
      </p:sp>
    </p:spTree>
    <p:extLst>
      <p:ext uri="{BB962C8B-B14F-4D97-AF65-F5344CB8AC3E}">
        <p14:creationId xmlns:p14="http://schemas.microsoft.com/office/powerpoint/2010/main" val="129627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of</a:t>
            </a:r>
            <a:r>
              <a:rPr lang="en-US" baseline="0" dirty="0"/>
              <a:t> the aforementioned groups will want different questions answered.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As an organizer of a community workforce initiative, you will need to understand a variety of workforce issues in your community. There is no one data source that can help you answer all those questions, so you will need to use several.</a:t>
            </a:r>
            <a:endParaRPr lang="en-US" dirty="0"/>
          </a:p>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8</a:t>
            </a:fld>
            <a:endParaRPr lang="en-US" dirty="0"/>
          </a:p>
        </p:txBody>
      </p:sp>
    </p:spTree>
    <p:extLst>
      <p:ext uri="{BB962C8B-B14F-4D97-AF65-F5344CB8AC3E}">
        <p14:creationId xmlns:p14="http://schemas.microsoft.com/office/powerpoint/2010/main" val="1305740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48</a:t>
            </a:fld>
            <a:endParaRPr lang="en-US" dirty="0"/>
          </a:p>
        </p:txBody>
      </p:sp>
    </p:spTree>
    <p:extLst>
      <p:ext uri="{BB962C8B-B14F-4D97-AF65-F5344CB8AC3E}">
        <p14:creationId xmlns:p14="http://schemas.microsoft.com/office/powerpoint/2010/main" val="4102538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the introduction the employment</a:t>
            </a:r>
            <a:r>
              <a:rPr lang="en-US" baseline="0" dirty="0"/>
              <a:t> drivers section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Export or base activities bring new money into the community, which in turn can create additional economic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Locally-serving activities recycle money within the community. The growth or decline of these activities are often driven in large part by population changes. A growing population will increase demand for personal services or grocery stores, a declining population will reduce that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Recognizing these distinctions can help you better understand the quality and number of available job opportunities.</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49</a:t>
            </a:fld>
            <a:endParaRPr lang="en-US" dirty="0"/>
          </a:p>
        </p:txBody>
      </p:sp>
    </p:spTree>
    <p:extLst>
      <p:ext uri="{BB962C8B-B14F-4D97-AF65-F5344CB8AC3E}">
        <p14:creationId xmlns:p14="http://schemas.microsoft.com/office/powerpoint/2010/main" val="2015886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QCEW is the most important BLS program for understanding industry</a:t>
            </a:r>
            <a:r>
              <a:rPr lang="en-US" baseline="0" dirty="0"/>
              <a:t> trends, and these data are derived from the administrative records of the Unemployment Insurance program.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QCEW data can be accessed through the US Bureau of Labor Statistics, as well as your state’s LMI agency.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Unlike the labor force and unemployment data noted in section 2 which measures employment by place of residence, QCEW measures employment by place of work. So basically, where the jobs are located.</a:t>
            </a:r>
          </a:p>
          <a:p>
            <a:pPr marL="628650" lvl="1" indent="-171450">
              <a:buFont typeface="Arial" panose="020B0604020202020204" pitchFamily="34" charset="0"/>
              <a:buChar char="•"/>
            </a:pPr>
            <a:r>
              <a:rPr lang="en-US" baseline="0" dirty="0"/>
              <a:t>Unemployment data=where workers live.</a:t>
            </a:r>
          </a:p>
          <a:p>
            <a:pPr marL="628650" lvl="1" indent="-171450">
              <a:buFont typeface="Arial" panose="020B0604020202020204" pitchFamily="34" charset="0"/>
              <a:buChar char="•"/>
            </a:pPr>
            <a:r>
              <a:rPr lang="en-US" baseline="0" dirty="0"/>
              <a:t>QCEW employment data=where workers work.</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50</a:t>
            </a:fld>
            <a:endParaRPr lang="en-US"/>
          </a:p>
        </p:txBody>
      </p:sp>
    </p:spTree>
    <p:extLst>
      <p:ext uri="{BB962C8B-B14F-4D97-AF65-F5344CB8AC3E}">
        <p14:creationId xmlns:p14="http://schemas.microsoft.com/office/powerpoint/2010/main" val="1695994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Given the need to protect employer confidentiality,</a:t>
            </a:r>
            <a:r>
              <a:rPr lang="en-US" baseline="0" dirty="0"/>
              <a:t> BLS suppresses some QCEW data. This mostly occurs where the number of firms or workers is small, so it is especially important for people working in smaller and more rural communities to understand why these data are not disclosed. The below article from Indiana University effectively describes the suppression process.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http://www.incontext.indiana.edu/2008/july-august/2.asp</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a:t>
            </a:r>
            <a:r>
              <a:rPr lang="en-US" baseline="0" dirty="0"/>
              <a:t> suppression will limit the amount of publicly-available data, mostly for small geographies (e.g., individual counties) or for people looking for detailed industry data (e.g., 3- to 6-digit NAICS).</a:t>
            </a:r>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51</a:t>
            </a:fld>
            <a:endParaRPr lang="en-US"/>
          </a:p>
        </p:txBody>
      </p:sp>
    </p:spTree>
    <p:extLst>
      <p:ext uri="{BB962C8B-B14F-4D97-AF65-F5344CB8AC3E}">
        <p14:creationId xmlns:p14="http://schemas.microsoft.com/office/powerpoint/2010/main" val="3789377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Industry data are organized</a:t>
            </a:r>
            <a:r>
              <a:rPr lang="en-US" baseline="0" dirty="0"/>
              <a:t> using the NAICS system. It is important understand this classification system in order to properly access and understand the information you need.</a:t>
            </a:r>
            <a:endParaRPr lang="en-US" dirty="0"/>
          </a:p>
        </p:txBody>
      </p:sp>
      <p:sp>
        <p:nvSpPr>
          <p:cNvPr id="4" name="Slide Number Placeholder 3"/>
          <p:cNvSpPr>
            <a:spLocks noGrp="1"/>
          </p:cNvSpPr>
          <p:nvPr>
            <p:ph type="sldNum" sz="quarter" idx="10"/>
          </p:nvPr>
        </p:nvSpPr>
        <p:spPr/>
        <p:txBody>
          <a:bodyPr/>
          <a:lstStyle/>
          <a:p>
            <a:fld id="{D822BC6A-98D8-4C0A-A613-4C4C04D421D8}" type="slidenum">
              <a:rPr lang="en-US" smtClean="0"/>
              <a:pPr/>
              <a:t>52</a:t>
            </a:fld>
            <a:endParaRPr lang="en-US"/>
          </a:p>
        </p:txBody>
      </p:sp>
    </p:spTree>
    <p:extLst>
      <p:ext uri="{BB962C8B-B14F-4D97-AF65-F5344CB8AC3E}">
        <p14:creationId xmlns:p14="http://schemas.microsoft.com/office/powerpoint/2010/main" val="3424810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AF24EC93-D989-4635-8C2F-533FB362A7E5}" type="slidenum">
              <a:rPr lang="en-US" smtClean="0">
                <a:cs typeface="Arial" pitchFamily="34" charset="0"/>
              </a:rPr>
              <a:pPr/>
              <a:t>53</a:t>
            </a:fld>
            <a:endParaRPr lang="en-US">
              <a:cs typeface="Arial"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a:t>When doing sub-state work, most </a:t>
            </a:r>
            <a:r>
              <a:rPr lang="en-US" baseline="0" dirty="0"/>
              <a:t>data will not be available beyond the 4-digit level. In smaller and more rural places, users will run into data suppressions at the 3-digit level. </a:t>
            </a:r>
            <a:endParaRPr lang="en-US" dirty="0"/>
          </a:p>
        </p:txBody>
      </p:sp>
    </p:spTree>
    <p:extLst>
      <p:ext uri="{BB962C8B-B14F-4D97-AF65-F5344CB8AC3E}">
        <p14:creationId xmlns:p14="http://schemas.microsoft.com/office/powerpoint/2010/main" val="551655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972561" y="8832850"/>
            <a:ext cx="3037840" cy="463550"/>
          </a:xfrm>
          <a:prstGeom prst="rect">
            <a:avLst/>
          </a:prstGeom>
          <a:noFill/>
          <a:ln w="9525">
            <a:noFill/>
            <a:miter lim="800000"/>
            <a:headEnd/>
            <a:tailEnd/>
          </a:ln>
        </p:spPr>
        <p:txBody>
          <a:bodyPr lIns="93867" tIns="46934" rIns="93867" bIns="46934" anchor="b"/>
          <a:lstStyle/>
          <a:p>
            <a:pPr algn="r"/>
            <a:fld id="{B54034C9-84F9-4E30-B38B-5F71D3FC9AED}" type="slidenum">
              <a:rPr lang="en-US" sz="1600"/>
              <a:pPr algn="r"/>
              <a:t>54</a:t>
            </a:fld>
            <a:endParaRPr lang="en-US" sz="1600"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89621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a:t>
            </a:r>
            <a:r>
              <a:rPr lang="en-US" baseline="0" dirty="0"/>
              <a:t> smaller regions and communities, local school districts can be a leading employer. Consequently, it is important to recognize that much of that employment will fall into local government and not educational services.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55</a:t>
            </a:fld>
            <a:endParaRPr lang="en-US"/>
          </a:p>
        </p:txBody>
      </p:sp>
    </p:spTree>
    <p:extLst>
      <p:ext uri="{BB962C8B-B14F-4D97-AF65-F5344CB8AC3E}">
        <p14:creationId xmlns:p14="http://schemas.microsoft.com/office/powerpoint/2010/main" val="1536744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QCEW can be used to identify the key economic pillars of your local economy.</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56</a:t>
            </a:fld>
            <a:endParaRPr lang="en-US" dirty="0"/>
          </a:p>
        </p:txBody>
      </p:sp>
    </p:spTree>
    <p:extLst>
      <p:ext uri="{BB962C8B-B14F-4D97-AF65-F5344CB8AC3E}">
        <p14:creationId xmlns:p14="http://schemas.microsoft.com/office/powerpoint/2010/main" val="1989641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QCEW can also be used to better understand the activities within a given sector. For instance, in this example we can see from the previous slide that MFG comprises almost 40 percent of Sheboygan’s employment. But as we dig deeper, we can see that most manufacturing jobs are in fabricated metals and food manufacturing.</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57</a:t>
            </a:fld>
            <a:endParaRPr lang="en-US" dirty="0"/>
          </a:p>
        </p:txBody>
      </p:sp>
    </p:spTree>
    <p:extLst>
      <p:ext uri="{BB962C8B-B14F-4D97-AF65-F5344CB8AC3E}">
        <p14:creationId xmlns:p14="http://schemas.microsoft.com/office/powerpoint/2010/main" val="279427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a:t>
            </a:r>
            <a:r>
              <a:rPr lang="en-US" baseline="0" dirty="0"/>
              <a:t> a data user’s perspective we want our data to be accurate, timely, cover our respective geography/service area, as well as being easy to access.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Not all data sources meet all these needs. So you will need to know how to work with the data you have, rather than the data you want. One of the key things you will need to understand then is what your data actually say, and importantly what they don’t say. </a:t>
            </a:r>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9</a:t>
            </a:fld>
            <a:endParaRPr lang="en-US" dirty="0"/>
          </a:p>
        </p:txBody>
      </p:sp>
    </p:spTree>
    <p:extLst>
      <p:ext uri="{BB962C8B-B14F-4D97-AF65-F5344CB8AC3E}">
        <p14:creationId xmlns:p14="http://schemas.microsoft.com/office/powerpoint/2010/main" val="3670213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Historical QCEW can also show us a given sector has performed over time. In this example we can see that job growth in Sheboygan has lagged the state and nation, but its manufacturing sector---while still down from the beginning of the century---has outperformed the US manufacturing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 QCEW data can help answer some “Compared to What?” questions and put the industry employment into context.</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58</a:t>
            </a:fld>
            <a:endParaRPr lang="en-US" dirty="0"/>
          </a:p>
        </p:txBody>
      </p:sp>
    </p:spTree>
    <p:extLst>
      <p:ext uri="{BB962C8B-B14F-4D97-AF65-F5344CB8AC3E}">
        <p14:creationId xmlns:p14="http://schemas.microsoft.com/office/powerpoint/2010/main" val="2533646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3b.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Understanding the demographics of different industries can also shape your efforts, depending on if you are focused on specific types of workers (e.g., young/old, male/female, diverse racial/ethnic groups, highly educated/less educated,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Quarterly Workforce Indicators (QWI) produced by the LEHD program (described earlier in section 2e.) can provide insight into the demographic characteristics of different industries. </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59</a:t>
            </a:fld>
            <a:endParaRPr lang="en-US" dirty="0"/>
          </a:p>
        </p:txBody>
      </p:sp>
    </p:spTree>
    <p:extLst>
      <p:ext uri="{BB962C8B-B14F-4D97-AF65-F5344CB8AC3E}">
        <p14:creationId xmlns:p14="http://schemas.microsoft.com/office/powerpoint/2010/main" val="2422205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3c.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 all jobs come through employers, and often workers create their own jobs. In rural areas this often happens out of necessity or to create a source of supplemental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There are two primary sources for this information, BEA Proprietorship data and Census Nonemployer Statistics, but they show different things.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BEA provides information on how many people are engaged in sole proprietorships and file, for instance, a Schedule C with their taxes.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Census NES gives some information on non-employers (</a:t>
            </a:r>
            <a:r>
              <a:rPr lang="en-US" sz="1200" kern="1200" dirty="0">
                <a:solidFill>
                  <a:schemeClr val="tx1"/>
                </a:solidFill>
                <a:effectLst/>
                <a:latin typeface="+mn-lt"/>
                <a:ea typeface="+mn-ea"/>
                <a:cs typeface="+mn-cs"/>
              </a:rPr>
              <a:t>businesses with no paid employees and receipts greater than $1,000 per year), such</a:t>
            </a:r>
            <a:r>
              <a:rPr lang="en-US" sz="1200" kern="1200" baseline="0" dirty="0">
                <a:solidFill>
                  <a:schemeClr val="tx1"/>
                </a:solidFill>
                <a:effectLst/>
                <a:latin typeface="+mn-lt"/>
                <a:ea typeface="+mn-ea"/>
                <a:cs typeface="+mn-cs"/>
              </a:rPr>
              <a:t> as what activities they are involved in and how much did they earn on average.</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60</a:t>
            </a:fld>
            <a:endParaRPr lang="en-US" dirty="0"/>
          </a:p>
        </p:txBody>
      </p:sp>
    </p:spTree>
    <p:extLst>
      <p:ext uri="{BB962C8B-B14F-4D97-AF65-F5344CB8AC3E}">
        <p14:creationId xmlns:p14="http://schemas.microsoft.com/office/powerpoint/2010/main" val="770833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3c.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Nonemployer statistics are gathered by the US Census Bureau.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Calibri" panose="020F0502020204030204" pitchFamily="34" charset="0"/>
              </a:rPr>
              <a:t>As of December 2022, </a:t>
            </a:r>
            <a:r>
              <a:rPr lang="en-US" baseline="0" dirty="0"/>
              <a:t>2019 is the most recent available year, as the pandemic created challenges for data collection and processing.</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61</a:t>
            </a:fld>
            <a:endParaRPr lang="en-US" dirty="0"/>
          </a:p>
        </p:txBody>
      </p:sp>
    </p:spTree>
    <p:extLst>
      <p:ext uri="{BB962C8B-B14F-4D97-AF65-F5344CB8AC3E}">
        <p14:creationId xmlns:p14="http://schemas.microsoft.com/office/powerpoint/2010/main" val="3149642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3c. of the written guide.</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62</a:t>
            </a:fld>
            <a:endParaRPr lang="en-US" dirty="0"/>
          </a:p>
        </p:txBody>
      </p:sp>
    </p:spTree>
    <p:extLst>
      <p:ext uri="{BB962C8B-B14F-4D97-AF65-F5344CB8AC3E}">
        <p14:creationId xmlns:p14="http://schemas.microsoft.com/office/powerpoint/2010/main" val="24610918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noted</a:t>
            </a:r>
            <a:r>
              <a:rPr lang="en-US" baseline="0" dirty="0"/>
              <a:t> earlier, Industry data describes what companies make; occupations describe what workers do.</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These data are the most relevant and useful for supporting efforts to create career pathways initiatives.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63</a:t>
            </a:fld>
            <a:endParaRPr lang="en-US" dirty="0"/>
          </a:p>
        </p:txBody>
      </p:sp>
    </p:spTree>
    <p:extLst>
      <p:ext uri="{BB962C8B-B14F-4D97-AF65-F5344CB8AC3E}">
        <p14:creationId xmlns:p14="http://schemas.microsoft.com/office/powerpoint/2010/main" val="677060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64</a:t>
            </a:fld>
            <a:endParaRPr lang="en-US" dirty="0"/>
          </a:p>
        </p:txBody>
      </p:sp>
    </p:spTree>
    <p:extLst>
      <p:ext uri="{BB962C8B-B14F-4D97-AF65-F5344CB8AC3E}">
        <p14:creationId xmlns:p14="http://schemas.microsoft.com/office/powerpoint/2010/main" val="3896521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at the beginning of the ‘Understanding Occupational Demand’ section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important to note that people often think in terms of jobs titles, not occupations. However, our data are available by occupation so if all we are given is a job title, or series of job titles, we need to convert them to occupations. The O*Net </a:t>
            </a:r>
            <a:r>
              <a:rPr lang="en-US" baseline="0" dirty="0" err="1"/>
              <a:t>Autocoder</a:t>
            </a:r>
            <a:r>
              <a:rPr lang="en-US" baseline="0" dirty="0"/>
              <a:t> is an easy tool to make that conversion.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Generally speaking O*Net is a tool with which anyone engaged in some kind of regional or community workforce initiative must become familiar.</a:t>
            </a:r>
          </a:p>
          <a:p>
            <a:endParaRPr lang="en-US" dirty="0"/>
          </a:p>
        </p:txBody>
      </p:sp>
      <p:sp>
        <p:nvSpPr>
          <p:cNvPr id="4" name="Slide Number Placeholder 3"/>
          <p:cNvSpPr>
            <a:spLocks noGrp="1"/>
          </p:cNvSpPr>
          <p:nvPr>
            <p:ph type="sldNum" sz="quarter" idx="10"/>
          </p:nvPr>
        </p:nvSpPr>
        <p:spPr/>
        <p:txBody>
          <a:bodyPr/>
          <a:lstStyle/>
          <a:p>
            <a:fld id="{D822BC6A-98D8-4C0A-A613-4C4C04D421D8}" type="slidenum">
              <a:rPr lang="en-US" smtClean="0"/>
              <a:pPr/>
              <a:t>65</a:t>
            </a:fld>
            <a:endParaRPr lang="en-US"/>
          </a:p>
        </p:txBody>
      </p:sp>
    </p:spTree>
    <p:extLst>
      <p:ext uri="{BB962C8B-B14F-4D97-AF65-F5344CB8AC3E}">
        <p14:creationId xmlns:p14="http://schemas.microsoft.com/office/powerpoint/2010/main" val="4258063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Occupational data are structured in much the same ways as Industry data. So the NAICS equivalent for occupations is the SOC (Standard</a:t>
            </a:r>
            <a:r>
              <a:rPr lang="en-US" baseline="0" dirty="0"/>
              <a:t> Occupational Classification) System.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Occupations are sorted by broad occupations groups and then become more detailed.</a:t>
            </a:r>
            <a:endParaRPr lang="en-US" dirty="0"/>
          </a:p>
        </p:txBody>
      </p:sp>
      <p:sp>
        <p:nvSpPr>
          <p:cNvPr id="4" name="Slide Number Placeholder 3"/>
          <p:cNvSpPr>
            <a:spLocks noGrp="1"/>
          </p:cNvSpPr>
          <p:nvPr>
            <p:ph type="sldNum" sz="quarter" idx="10"/>
          </p:nvPr>
        </p:nvSpPr>
        <p:spPr/>
        <p:txBody>
          <a:bodyPr/>
          <a:lstStyle/>
          <a:p>
            <a:fld id="{081ADA50-F784-4F8F-8FDF-1EB0D66ED4E8}" type="slidenum">
              <a:rPr lang="en-US" smtClean="0"/>
              <a:pPr/>
              <a:t>66</a:t>
            </a:fld>
            <a:endParaRPr lang="en-US"/>
          </a:p>
        </p:txBody>
      </p:sp>
    </p:spTree>
    <p:extLst>
      <p:ext uri="{BB962C8B-B14F-4D97-AF65-F5344CB8AC3E}">
        <p14:creationId xmlns:p14="http://schemas.microsoft.com/office/powerpoint/2010/main" val="3783272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SOC codes are similar to NAICS</a:t>
            </a:r>
            <a:r>
              <a:rPr lang="en-US" baseline="0" dirty="0"/>
              <a:t> in that a 2-digit code (e.g., 51-0000) is broader than a 6-digit SOC code (e.g., 51-3092).</a:t>
            </a:r>
            <a:endParaRPr lang="en-US" dirty="0"/>
          </a:p>
        </p:txBody>
      </p:sp>
      <p:sp>
        <p:nvSpPr>
          <p:cNvPr id="4" name="Slide Number Placeholder 3"/>
          <p:cNvSpPr>
            <a:spLocks noGrp="1"/>
          </p:cNvSpPr>
          <p:nvPr>
            <p:ph type="sldNum" sz="quarter" idx="10"/>
          </p:nvPr>
        </p:nvSpPr>
        <p:spPr/>
        <p:txBody>
          <a:bodyPr/>
          <a:lstStyle/>
          <a:p>
            <a:fld id="{081ADA50-F784-4F8F-8FDF-1EB0D66ED4E8}" type="slidenum">
              <a:rPr lang="en-US" smtClean="0"/>
              <a:pPr/>
              <a:t>67</a:t>
            </a:fld>
            <a:endParaRPr lang="en-US" dirty="0"/>
          </a:p>
        </p:txBody>
      </p:sp>
    </p:spTree>
    <p:extLst>
      <p:ext uri="{BB962C8B-B14F-4D97-AF65-F5344CB8AC3E}">
        <p14:creationId xmlns:p14="http://schemas.microsoft.com/office/powerpoint/2010/main" val="230179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don’t prepare data</a:t>
            </a:r>
            <a:r>
              <a:rPr lang="en-US" baseline="0" dirty="0"/>
              <a:t> and information in a vacuum. It is done with a purpose. This section lays out the steps for preparing information in support of your regional or community workforce initiative.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material is covered in greater detail in the ‘</a:t>
            </a:r>
            <a:r>
              <a:rPr lang="en-US" sz="1200" kern="1200" dirty="0">
                <a:solidFill>
                  <a:schemeClr val="tx1"/>
                </a:solidFill>
                <a:effectLst/>
                <a:latin typeface="+mn-lt"/>
                <a:ea typeface="+mn-ea"/>
                <a:cs typeface="+mn-cs"/>
              </a:rPr>
              <a:t>Assembling information to support community workforce initiatives’ section of the written</a:t>
            </a:r>
            <a:r>
              <a:rPr lang="en-US" sz="1200" kern="1200" baseline="0" dirty="0">
                <a:solidFill>
                  <a:schemeClr val="tx1"/>
                </a:solidFill>
                <a:effectLst/>
                <a:latin typeface="+mn-lt"/>
                <a:ea typeface="+mn-ea"/>
                <a:cs typeface="+mn-cs"/>
              </a:rPr>
              <a:t> guide.</a:t>
            </a:r>
            <a:endParaRPr lang="en-US" dirty="0"/>
          </a:p>
          <a:p>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10</a:t>
            </a:fld>
            <a:endParaRPr lang="en-US" dirty="0"/>
          </a:p>
        </p:txBody>
      </p:sp>
    </p:spTree>
    <p:extLst>
      <p:ext uri="{BB962C8B-B14F-4D97-AF65-F5344CB8AC3E}">
        <p14:creationId xmlns:p14="http://schemas.microsoft.com/office/powerpoint/2010/main" val="649319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Know your occupational groups!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Healthcare</a:t>
            </a:r>
            <a:r>
              <a:rPr lang="en-US" baseline="0" dirty="0"/>
              <a:t> practitioners include doctors &amp; nurses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Healthcare support occupations include home health aides, nurses’ aides, orderlies, etc.</a:t>
            </a:r>
            <a:endParaRPr lang="en-US" dirty="0"/>
          </a:p>
        </p:txBody>
      </p:sp>
      <p:sp>
        <p:nvSpPr>
          <p:cNvPr id="4" name="Slide Number Placeholder 3"/>
          <p:cNvSpPr>
            <a:spLocks noGrp="1"/>
          </p:cNvSpPr>
          <p:nvPr>
            <p:ph type="sldNum" sz="quarter" idx="5"/>
          </p:nvPr>
        </p:nvSpPr>
        <p:spPr/>
        <p:txBody>
          <a:bodyPr/>
          <a:lstStyle/>
          <a:p>
            <a:pPr>
              <a:defRPr/>
            </a:pPr>
            <a:fld id="{850E96EB-8F97-4898-A03D-33B84400C123}" type="slidenum">
              <a:rPr lang="en-US" smtClean="0"/>
              <a:pPr>
                <a:defRPr/>
              </a:pPr>
              <a:t>68</a:t>
            </a:fld>
            <a:endParaRPr lang="en-US"/>
          </a:p>
        </p:txBody>
      </p:sp>
    </p:spTree>
    <p:extLst>
      <p:ext uri="{BB962C8B-B14F-4D97-AF65-F5344CB8AC3E}">
        <p14:creationId xmlns:p14="http://schemas.microsoft.com/office/powerpoint/2010/main" val="31360197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codes change over</a:t>
            </a:r>
            <a:r>
              <a:rPr lang="en-US" baseline="0" dirty="0"/>
              <a:t> time to adjust to a changing economy. An update on the most recent changes can be found here:  </a:t>
            </a:r>
            <a:r>
              <a:rPr lang="en-US" sz="1200" dirty="0">
                <a:hlinkClick r:id="rId3"/>
              </a:rPr>
              <a:t>https://www.bls.gov/soc/2018/#classification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p:txBody>
      </p:sp>
      <p:sp>
        <p:nvSpPr>
          <p:cNvPr id="4" name="Slide Number Placeholder 3"/>
          <p:cNvSpPr>
            <a:spLocks noGrp="1"/>
          </p:cNvSpPr>
          <p:nvPr>
            <p:ph type="sldNum" sz="quarter" idx="5"/>
          </p:nvPr>
        </p:nvSpPr>
        <p:spPr/>
        <p:txBody>
          <a:bodyPr/>
          <a:lstStyle/>
          <a:p>
            <a:pPr>
              <a:defRPr/>
            </a:pPr>
            <a:fld id="{850E96EB-8F97-4898-A03D-33B84400C123}" type="slidenum">
              <a:rPr lang="en-US" smtClean="0"/>
              <a:pPr>
                <a:defRPr/>
              </a:pPr>
              <a:t>69</a:t>
            </a:fld>
            <a:endParaRPr lang="en-US"/>
          </a:p>
        </p:txBody>
      </p:sp>
    </p:spTree>
    <p:extLst>
      <p:ext uri="{BB962C8B-B14F-4D97-AF65-F5344CB8AC3E}">
        <p14:creationId xmlns:p14="http://schemas.microsoft.com/office/powerpoint/2010/main" val="1990959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Occupational data can show what are the most common occupations in a given field, and in turn give you a sense of where there is the greatest demand (at least by volume, not necessarily by critical need) for a specific occupation.</a:t>
            </a:r>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70</a:t>
            </a:fld>
            <a:endParaRPr lang="en-US" dirty="0"/>
          </a:p>
        </p:txBody>
      </p:sp>
    </p:spTree>
    <p:extLst>
      <p:ext uri="{BB962C8B-B14F-4D97-AF65-F5344CB8AC3E}">
        <p14:creationId xmlns:p14="http://schemas.microsoft.com/office/powerpoint/2010/main" val="334132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Wages are critical information because they can help workers and job seekers set expectations and show employers if they are paying a competitive wage.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BLS published wages at different percentiles. These ranges show the differences in wages between high or low paying employers. However, they are often used as a proxy to show the differences between entry-level wages and experienced wages in a given occupation.</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71</a:t>
            </a:fld>
            <a:endParaRPr lang="en-US" dirty="0"/>
          </a:p>
        </p:txBody>
      </p:sp>
    </p:spTree>
    <p:extLst>
      <p:ext uri="{BB962C8B-B14F-4D97-AF65-F5344CB8AC3E}">
        <p14:creationId xmlns:p14="http://schemas.microsoft.com/office/powerpoint/2010/main" val="3424110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4b. of the written guide.</a:t>
            </a:r>
          </a:p>
          <a:p>
            <a:endParaRPr lang="en-US" dirty="0"/>
          </a:p>
          <a:p>
            <a:pPr marL="171450" indent="-171450">
              <a:buFont typeface="Arial" panose="020B0604020202020204" pitchFamily="34" charset="0"/>
              <a:buChar char="•"/>
            </a:pPr>
            <a:r>
              <a:rPr lang="en-US" dirty="0"/>
              <a:t>Understanding</a:t>
            </a:r>
            <a:r>
              <a:rPr lang="en-US" baseline="0" dirty="0"/>
              <a:t> staffing patterns can show what types of workers are employed by individual industries, and what types of industries employ workers in specific occupations.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These staffing patterns can also help you gauge what types of jobs will need to be filled as industries grow, or what types of workers have been let go by industries that are losing employment. </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72</a:t>
            </a:fld>
            <a:endParaRPr lang="en-US" dirty="0"/>
          </a:p>
        </p:txBody>
      </p:sp>
    </p:spTree>
    <p:extLst>
      <p:ext uri="{BB962C8B-B14F-4D97-AF65-F5344CB8AC3E}">
        <p14:creationId xmlns:p14="http://schemas.microsoft.com/office/powerpoint/2010/main" val="1717079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4c.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Occupational projections are one of the most commonly used products published by state LMI agencies. They provide an estimation of what types of jobs will need to be filled over the next decade. This information can help jobseekers select careers, or help educators prepare training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Often these projections have information on openings and that can provide a better indication about the number of future opportunities in a given occupation.</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73</a:t>
            </a:fld>
            <a:endParaRPr lang="en-US" dirty="0"/>
          </a:p>
        </p:txBody>
      </p:sp>
    </p:spTree>
    <p:extLst>
      <p:ext uri="{BB962C8B-B14F-4D97-AF65-F5344CB8AC3E}">
        <p14:creationId xmlns:p14="http://schemas.microsoft.com/office/powerpoint/2010/main" val="3958733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4d.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O*Net provides detailed information on hundreds of occupations. Anyone involved in organizing community or regional workforce initiatives should familiarize themselves with O*Net and its variety of tools/resources.</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74</a:t>
            </a:fld>
            <a:endParaRPr lang="en-US" dirty="0"/>
          </a:p>
        </p:txBody>
      </p:sp>
    </p:spTree>
    <p:extLst>
      <p:ext uri="{BB962C8B-B14F-4D97-AF65-F5344CB8AC3E}">
        <p14:creationId xmlns:p14="http://schemas.microsoft.com/office/powerpoint/2010/main" val="5074943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4d.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Using this information, the O*Net database provides a set of occupations requiring similar education, tasks, knowledge, skills and abilities. Connecting this information to other sources—like the Occupational Employment and Wages Statistics and the Occupational Employment Projections—can allow people to begin constructing basic career pathways or career lattices.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diagrams can show occupations that might prepare people to enter maintenance occupations, even if they lack the experience. It also shows other related occupations that might present growth opportunities if workers pursue additional training and experiences. These types of diagrams do not provide all the answers, but nevertheless can help frame someone’s career exploration activities.</a:t>
            </a:r>
            <a:r>
              <a:rPr lang="en-US" dirty="0">
                <a:effectLst/>
              </a:rPr>
              <a:t> </a:t>
            </a:r>
            <a:r>
              <a:rPr lang="en-US" sz="1200" kern="1200" dirty="0">
                <a:solidFill>
                  <a:schemeClr val="tx1"/>
                </a:solidFill>
                <a:effectLst/>
                <a:latin typeface="+mn-lt"/>
                <a:ea typeface="+mn-ea"/>
                <a:cs typeface="+mn-cs"/>
              </a:rPr>
              <a:t>The Philadelphia Federal Reserve Bank recently constructed an </a:t>
            </a:r>
            <a:r>
              <a:rPr lang="en-US" sz="1200" u="sng" kern="1200" dirty="0">
                <a:solidFill>
                  <a:schemeClr val="tx1"/>
                </a:solidFill>
                <a:effectLst/>
                <a:latin typeface="+mn-lt"/>
                <a:ea typeface="+mn-ea"/>
                <a:cs typeface="+mn-cs"/>
                <a:hlinkClick r:id="rId3"/>
              </a:rPr>
              <a:t>Occupational Mobility Explorer tool</a:t>
            </a:r>
            <a:r>
              <a:rPr lang="en-US" sz="1200" kern="1200" dirty="0">
                <a:solidFill>
                  <a:schemeClr val="tx1"/>
                </a:solidFill>
                <a:effectLst/>
                <a:latin typeface="+mn-lt"/>
                <a:ea typeface="+mn-ea"/>
                <a:cs typeface="+mn-cs"/>
              </a:rPr>
              <a:t>, which was intended to help people transfer from one occupation to another. That tool not only draws upon O*Net, but also several other public (e.g., OES, Occupational Projections) and Proprietary (e.g. Burning Glass Technologies analysis of online job advertisements) data sources. Data are available for the 33 largest U.S. metros, but much of this information is likely applicable to smaller places as well. This tool, and information about how it was constructed, can be found here: </a:t>
            </a:r>
            <a:r>
              <a:rPr lang="en-US" sz="1200" u="sng" kern="1200" dirty="0">
                <a:solidFill>
                  <a:schemeClr val="tx1"/>
                </a:solidFill>
                <a:effectLst/>
                <a:latin typeface="+mn-lt"/>
                <a:ea typeface="+mn-ea"/>
                <a:cs typeface="+mn-cs"/>
                <a:hlinkClick r:id="rId3"/>
              </a:rPr>
              <a:t>https://www.philadelphiafed.org/surveys-and-data/community-development-data/occupational-mobility-explorer</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75</a:t>
            </a:fld>
            <a:endParaRPr lang="en-US" dirty="0"/>
          </a:p>
        </p:txBody>
      </p:sp>
    </p:spTree>
    <p:extLst>
      <p:ext uri="{BB962C8B-B14F-4D97-AF65-F5344CB8AC3E}">
        <p14:creationId xmlns:p14="http://schemas.microsoft.com/office/powerpoint/2010/main" val="3365740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4e.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Online job postings have become an increasingly important source of labor market information, and web-scraping</a:t>
            </a:r>
            <a:r>
              <a:rPr lang="en-US" sz="1200" kern="1200" baseline="0" dirty="0">
                <a:solidFill>
                  <a:schemeClr val="tx1"/>
                </a:solidFill>
                <a:effectLst/>
                <a:latin typeface="+mn-lt"/>
                <a:ea typeface="+mn-ea"/>
                <a:cs typeface="+mn-cs"/>
              </a:rPr>
              <a:t> technology can extract a lot of information (e.g., </a:t>
            </a:r>
            <a:r>
              <a:rPr lang="en-US" sz="1200" kern="1200" dirty="0">
                <a:solidFill>
                  <a:schemeClr val="tx1"/>
                </a:solidFill>
                <a:effectLst/>
                <a:latin typeface="+mn-lt"/>
                <a:ea typeface="+mn-ea"/>
                <a:cs typeface="+mn-cs"/>
              </a:rPr>
              <a:t>in-demand skills and certifications) from job advertisements found</a:t>
            </a:r>
            <a:r>
              <a:rPr lang="en-US" sz="1200" kern="1200" baseline="0" dirty="0">
                <a:solidFill>
                  <a:schemeClr val="tx1"/>
                </a:solidFill>
                <a:effectLst/>
                <a:latin typeface="+mn-lt"/>
                <a:ea typeface="+mn-ea"/>
                <a:cs typeface="+mn-cs"/>
              </a:rPr>
              <a:t> in places like </a:t>
            </a:r>
            <a:r>
              <a:rPr lang="en-US" sz="1200" kern="1200" dirty="0">
                <a:solidFill>
                  <a:schemeClr val="tx1"/>
                </a:solidFill>
                <a:effectLst/>
                <a:latin typeface="+mn-lt"/>
                <a:ea typeface="+mn-ea"/>
                <a:cs typeface="+mn-cs"/>
              </a:rPr>
              <a:t>job boards (e.g., Monster, Career Builder), government agencies (e.g. USAjobs.gov), newspaper ads, and corporate websites.</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number of proprietary data vendors (e.g., EMSI Burning Glass, Chmura Economics) work to aggregate the data available in job postings and in doing so have created ‘Real-Time LMI’. Access to these tools,</a:t>
            </a:r>
            <a:r>
              <a:rPr lang="en-US" sz="1200" kern="1200" baseline="0" dirty="0">
                <a:solidFill>
                  <a:schemeClr val="tx1"/>
                </a:solidFill>
                <a:effectLst/>
                <a:latin typeface="+mn-lt"/>
                <a:ea typeface="+mn-ea"/>
                <a:cs typeface="+mn-cs"/>
              </a:rPr>
              <a:t> however, can prove expensive.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access to proprietary job postings data are unavailable, access to online job postings are available through the National Labor Exchange (</a:t>
            </a:r>
            <a:r>
              <a:rPr lang="en-US" sz="1200" kern="1200" dirty="0" err="1">
                <a:solidFill>
                  <a:schemeClr val="tx1"/>
                </a:solidFill>
                <a:effectLst/>
                <a:latin typeface="+mn-lt"/>
                <a:ea typeface="+mn-ea"/>
                <a:cs typeface="+mn-cs"/>
              </a:rPr>
              <a:t>NLx</a:t>
            </a:r>
            <a:r>
              <a:rPr lang="en-US" sz="1200" kern="1200" dirty="0">
                <a:solidFill>
                  <a:schemeClr val="tx1"/>
                </a:solidFill>
                <a:effectLst/>
                <a:latin typeface="+mn-lt"/>
                <a:ea typeface="+mn-ea"/>
                <a:cs typeface="+mn-cs"/>
              </a:rPr>
              <a:t>). The National Labor Exchange aggregates state job posting banks and then augments those postings with additional sources (e.g., CareerBuilder, Indeed, ZipRecruiter). Although this does not provide the analytical tools available through proprietary data vendors, it does allow users to see what types of jobs in a given occupation are available in their region. These postings are by no means a definitive measure of local occupational demand, but they can give job seekers and relevant stakeholders (e.g., counselors) a basic understanding of what area employers are looking for from applicants.</a:t>
            </a:r>
            <a:r>
              <a:rPr lang="en-US" dirty="0">
                <a:effectLst/>
              </a:rPr>
              <a:t> </a:t>
            </a:r>
            <a:r>
              <a:rPr lang="en-US" sz="1200" kern="1200" dirty="0">
                <a:solidFill>
                  <a:schemeClr val="tx1"/>
                </a:solidFill>
                <a:effectLst/>
                <a:latin typeface="+mn-lt"/>
                <a:ea typeface="+mn-ea"/>
                <a:cs typeface="+mn-cs"/>
              </a:rPr>
              <a:t>Access to the </a:t>
            </a:r>
            <a:r>
              <a:rPr lang="en-US" sz="1200" kern="1200" dirty="0" err="1">
                <a:solidFill>
                  <a:schemeClr val="tx1"/>
                </a:solidFill>
                <a:effectLst/>
                <a:latin typeface="+mn-lt"/>
                <a:ea typeface="+mn-ea"/>
                <a:cs typeface="+mn-cs"/>
              </a:rPr>
              <a:t>NLx</a:t>
            </a:r>
            <a:r>
              <a:rPr lang="en-US" sz="1200" kern="1200" dirty="0">
                <a:solidFill>
                  <a:schemeClr val="tx1"/>
                </a:solidFill>
                <a:effectLst/>
                <a:latin typeface="+mn-lt"/>
                <a:ea typeface="+mn-ea"/>
                <a:cs typeface="+mn-cs"/>
              </a:rPr>
              <a:t> search tool is available through “Find Jobs” button on O*Net’s individual occupation summary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76</a:t>
            </a:fld>
            <a:endParaRPr lang="en-US" dirty="0"/>
          </a:p>
        </p:txBody>
      </p:sp>
    </p:spTree>
    <p:extLst>
      <p:ext uri="{BB962C8B-B14F-4D97-AF65-F5344CB8AC3E}">
        <p14:creationId xmlns:p14="http://schemas.microsoft.com/office/powerpoint/2010/main" val="3520558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section will focus</a:t>
            </a:r>
            <a:r>
              <a:rPr lang="en-US" baseline="0" dirty="0"/>
              <a:t> on resources for understanding the supply of graduates from education and training programs.</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77</a:t>
            </a:fld>
            <a:endParaRPr lang="en-US" dirty="0"/>
          </a:p>
        </p:txBody>
      </p:sp>
    </p:spTree>
    <p:extLst>
      <p:ext uri="{BB962C8B-B14F-4D97-AF65-F5344CB8AC3E}">
        <p14:creationId xmlns:p14="http://schemas.microsoft.com/office/powerpoint/2010/main" val="110914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best place to start is to understand</a:t>
            </a:r>
            <a:r>
              <a:rPr lang="en-US" baseline="0" dirty="0"/>
              <a:t> the priorities of your community leaders.</a:t>
            </a:r>
          </a:p>
          <a:p>
            <a:pPr marL="628650" lvl="1" indent="-171450">
              <a:buFont typeface="Arial" panose="020B0604020202020204" pitchFamily="34" charset="0"/>
              <a:buChar char="•"/>
            </a:pPr>
            <a:r>
              <a:rPr lang="en-US" baseline="0" dirty="0"/>
              <a:t>If you understand those priorities, you can prepare information that reflects and meets their needs.</a:t>
            </a:r>
          </a:p>
          <a:p>
            <a:pPr marL="628650" lvl="1" indent="-171450">
              <a:buFont typeface="Arial" panose="020B0604020202020204" pitchFamily="34" charset="0"/>
              <a:buChar char="•"/>
            </a:pPr>
            <a:r>
              <a:rPr lang="en-US" baseline="0" dirty="0"/>
              <a:t>If they do not have any stated priorities, the research can help identify challenges or opportunities, upon which they may want to focus. </a:t>
            </a:r>
          </a:p>
          <a:p>
            <a:pPr marL="628650" lvl="1" indent="-171450">
              <a:buFont typeface="Arial" panose="020B0604020202020204" pitchFamily="34" charset="0"/>
              <a:buChar char="•"/>
            </a:pPr>
            <a:r>
              <a:rPr lang="en-US" baseline="0" dirty="0"/>
              <a:t>Throughout the research and information can be used as a tool or an avenue for generating or building support for your initiative.</a:t>
            </a:r>
          </a:p>
          <a:p>
            <a:pPr marL="1085850" lvl="2" indent="-171450">
              <a:buFont typeface="Arial" panose="020B0604020202020204" pitchFamily="34" charset="0"/>
              <a:buChar char="•"/>
            </a:pPr>
            <a:r>
              <a:rPr lang="en-US" baseline="0" dirty="0"/>
              <a:t>Its not enough to say this is important and you should support; its better to be able to say you should support this and I can show you (with actual data) why this is important and requires your support.</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11</a:t>
            </a:fld>
            <a:endParaRPr lang="en-US" dirty="0"/>
          </a:p>
        </p:txBody>
      </p:sp>
    </p:spTree>
    <p:extLst>
      <p:ext uri="{BB962C8B-B14F-4D97-AF65-F5344CB8AC3E}">
        <p14:creationId xmlns:p14="http://schemas.microsoft.com/office/powerpoint/2010/main" val="17355512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Educational program</a:t>
            </a:r>
            <a:r>
              <a:rPr lang="en-US" baseline="0" dirty="0"/>
              <a:t> completer data are organized </a:t>
            </a:r>
            <a:r>
              <a:rPr lang="en-US" sz="1200" kern="1200" dirty="0">
                <a:solidFill>
                  <a:schemeClr val="tx1"/>
                </a:solidFill>
                <a:effectLst/>
                <a:latin typeface="+mn-lt"/>
                <a:ea typeface="+mn-ea"/>
                <a:cs typeface="+mn-cs"/>
              </a:rPr>
              <a:t>by Classification of Instructional Programs (CIP) codes. </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O*Net provides a crosswalk connecting SOC codes to CIP codes.</a:t>
            </a:r>
            <a:endParaRPr lang="en-US" dirty="0"/>
          </a:p>
        </p:txBody>
      </p:sp>
      <p:sp>
        <p:nvSpPr>
          <p:cNvPr id="4" name="Slide Number Placeholder 3"/>
          <p:cNvSpPr>
            <a:spLocks noGrp="1"/>
          </p:cNvSpPr>
          <p:nvPr>
            <p:ph type="sldNum" sz="quarter" idx="10"/>
          </p:nvPr>
        </p:nvSpPr>
        <p:spPr/>
        <p:txBody>
          <a:bodyPr/>
          <a:lstStyle/>
          <a:p>
            <a:fld id="{11F57A2D-E9B5-4EFD-8C99-538A610BC80F}" type="slidenum">
              <a:rPr lang="en-US" smtClean="0"/>
              <a:pPr/>
              <a:t>79</a:t>
            </a:fld>
            <a:endParaRPr lang="en-US"/>
          </a:p>
        </p:txBody>
      </p:sp>
    </p:spTree>
    <p:extLst>
      <p:ext uri="{BB962C8B-B14F-4D97-AF65-F5344CB8AC3E}">
        <p14:creationId xmlns:p14="http://schemas.microsoft.com/office/powerpoint/2010/main" val="27362399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5a.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codes are structured similarl</a:t>
            </a:r>
            <a:r>
              <a:rPr lang="en-US" sz="1200" kern="1200" baseline="0" dirty="0">
                <a:solidFill>
                  <a:schemeClr val="tx1"/>
                </a:solidFill>
                <a:effectLst/>
                <a:latin typeface="+mn-lt"/>
                <a:ea typeface="+mn-ea"/>
                <a:cs typeface="+mn-cs"/>
              </a:rPr>
              <a:t>y to NAICS and SOC codes. </a:t>
            </a:r>
            <a:r>
              <a:rPr lang="en-US" sz="1200" kern="1200" dirty="0">
                <a:solidFill>
                  <a:schemeClr val="tx1"/>
                </a:solidFill>
                <a:effectLst/>
                <a:latin typeface="+mn-lt"/>
                <a:ea typeface="+mn-ea"/>
                <a:cs typeface="+mn-cs"/>
              </a:rPr>
              <a:t>CIP codes help organize completions by field of study, and like NAICS and SOC codes these data are available at varying levels of aggregation (e.g., 01-Agriculture, Agriculture Operations and Related Sciences; 01.09-Animal Sciences; 01.0905-Dairy Science). </a:t>
            </a: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a:p>
            <a:pPr marL="171166" indent="-1711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F57A2D-E9B5-4EFD-8C99-538A610BC80F}" type="slidenum">
              <a:rPr lang="en-US" smtClean="0"/>
              <a:pPr/>
              <a:t>80</a:t>
            </a:fld>
            <a:endParaRPr lang="en-US"/>
          </a:p>
        </p:txBody>
      </p:sp>
    </p:spTree>
    <p:extLst>
      <p:ext uri="{BB962C8B-B14F-4D97-AF65-F5344CB8AC3E}">
        <p14:creationId xmlns:p14="http://schemas.microsoft.com/office/powerpoint/2010/main" val="198749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5a. of the written guide.</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Post-secondary completer data can be found by using the U.S. Dept. of Education’s National Center for Education Statistics' </a:t>
            </a:r>
            <a:r>
              <a:rPr lang="en-US" dirty="0"/>
              <a:t>Integrated Postsecondary Education Data System (IPEDS).</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State departments of education often provide information about </a:t>
            </a:r>
            <a:r>
              <a:rPr lang="en-US" dirty="0"/>
              <a:t>Graduates, Graduate Intentions, Enrollments, etc. and these data can be used to</a:t>
            </a:r>
            <a:r>
              <a:rPr lang="en-US" baseline="0" dirty="0"/>
              <a:t> understand what share of HS graduates go to college or enter the workforce.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1F57A2D-E9B5-4EFD-8C99-538A610BC80F}" type="slidenum">
              <a:rPr lang="en-US" smtClean="0"/>
              <a:pPr/>
              <a:t>81</a:t>
            </a:fld>
            <a:endParaRPr lang="en-US"/>
          </a:p>
        </p:txBody>
      </p:sp>
    </p:spTree>
    <p:extLst>
      <p:ext uri="{BB962C8B-B14F-4D97-AF65-F5344CB8AC3E}">
        <p14:creationId xmlns:p14="http://schemas.microsoft.com/office/powerpoint/2010/main" val="16380478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5a.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Completer data can help show the extent to which area institutions can help meet employer needs to fill in-demand jobs.</a:t>
            </a:r>
            <a:r>
              <a:rPr lang="en-US" sz="1200" kern="1200" baseline="0" dirty="0">
                <a:solidFill>
                  <a:schemeClr val="tx1"/>
                </a:solidFill>
                <a:effectLst/>
                <a:latin typeface="+mn-lt"/>
                <a:ea typeface="+mn-ea"/>
                <a:cs typeface="+mn-cs"/>
              </a:rPr>
              <a:t> It is important to note that </a:t>
            </a:r>
            <a:r>
              <a:rPr lang="en-US" sz="1200" kern="1200" dirty="0">
                <a:solidFill>
                  <a:schemeClr val="tx1"/>
                </a:solidFill>
                <a:effectLst/>
                <a:latin typeface="+mn-lt"/>
                <a:ea typeface="+mn-ea"/>
                <a:cs typeface="+mn-cs"/>
              </a:rPr>
              <a:t>not all jobs are filled by recent area graduates. Jobs can be filled by internal candidates, people working elsewhere in the region, or in-migrants moving to the region. Similarly, not all completers end up working in their field of study. So it is misguided to measure gaps by subtracting the number of completers from the projected demand.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experimental dataset, Post-Secondary Employment Outcomes (PSEO) draws on data from public universities, state departments of education, state labor market information agencies and the U.S. Census Bureau. It shows industries where public college and university graduates find work upon completing their degrees as well as how many find work in the state.</a:t>
            </a:r>
            <a:r>
              <a:rPr lang="en-US" sz="1200" kern="1200" dirty="0">
                <a:solidFill>
                  <a:schemeClr val="tx1"/>
                </a:solidFill>
                <a:effectLst/>
                <a:latin typeface="+mn-lt"/>
                <a:ea typeface="+mn-ea"/>
                <a:cs typeface="+mn-cs"/>
              </a:rPr>
              <a:t> Not all states participate in this program, so if data are unavailable in your state check with your state LMI agency to see if they are planning to participate in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https://lehd.ces.census.gov/data/pseo_experimental.html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82</a:t>
            </a:fld>
            <a:endParaRPr lang="en-US" dirty="0"/>
          </a:p>
        </p:txBody>
      </p:sp>
    </p:spTree>
    <p:extLst>
      <p:ext uri="{BB962C8B-B14F-4D97-AF65-F5344CB8AC3E}">
        <p14:creationId xmlns:p14="http://schemas.microsoft.com/office/powerpoint/2010/main" val="3753239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5b.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 all jobs require post-secondary education, but many do require some form of professional credential. While there is no centralized database on the number of credentials awards in a region, we can identify the commonly required credentials for any given occupation by using the O*Net database.</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83</a:t>
            </a:fld>
            <a:endParaRPr lang="en-US" dirty="0"/>
          </a:p>
        </p:txBody>
      </p:sp>
    </p:spTree>
    <p:extLst>
      <p:ext uri="{BB962C8B-B14F-4D97-AF65-F5344CB8AC3E}">
        <p14:creationId xmlns:p14="http://schemas.microsoft.com/office/powerpoint/2010/main" val="3727130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data sources</a:t>
            </a:r>
            <a:r>
              <a:rPr lang="en-US" baseline="0" dirty="0"/>
              <a:t> described above are not the only information sources available to answer labor market questions. This section covers additional sources that can be used to better understand you labor force.</a:t>
            </a:r>
          </a:p>
        </p:txBody>
      </p:sp>
      <p:sp>
        <p:nvSpPr>
          <p:cNvPr id="4" name="Slide Number Placeholder 3"/>
          <p:cNvSpPr>
            <a:spLocks noGrp="1"/>
          </p:cNvSpPr>
          <p:nvPr>
            <p:ph type="sldNum" sz="quarter" idx="10"/>
          </p:nvPr>
        </p:nvSpPr>
        <p:spPr/>
        <p:txBody>
          <a:bodyPr/>
          <a:lstStyle/>
          <a:p>
            <a:fld id="{7F600891-F37C-4A75-9C57-B924B652E898}" type="slidenum">
              <a:rPr lang="en-US" smtClean="0"/>
              <a:t>84</a:t>
            </a:fld>
            <a:endParaRPr lang="en-US" dirty="0"/>
          </a:p>
        </p:txBody>
      </p:sp>
    </p:spTree>
    <p:extLst>
      <p:ext uri="{BB962C8B-B14F-4D97-AF65-F5344CB8AC3E}">
        <p14:creationId xmlns:p14="http://schemas.microsoft.com/office/powerpoint/2010/main" val="2096267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6a.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Qualitative information is critical for any initiative. Interviews and/or focus groups provide an opportunity for researchers to validate and better interpret their findings. Real-world examples can also ‘put a face’ on the data and allow researchers to better communicate their findings and make them more compelling.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said, it is always important to ask people questions that they can capably answer otherwise they are just providing speculation.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engagement with key stakeholders and employers can also help you identify potential partners and collaborators.</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86</a:t>
            </a:fld>
            <a:endParaRPr lang="en-US" dirty="0"/>
          </a:p>
        </p:txBody>
      </p:sp>
    </p:spTree>
    <p:extLst>
      <p:ext uri="{BB962C8B-B14F-4D97-AF65-F5344CB8AC3E}">
        <p14:creationId xmlns:p14="http://schemas.microsoft.com/office/powerpoint/2010/main" val="35829679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a:t>
            </a:r>
            <a:r>
              <a:rPr lang="en-US" baseline="0"/>
              <a:t>Section 6b </a:t>
            </a:r>
            <a:r>
              <a:rPr lang="en-US" baseline="0" dirty="0"/>
              <a:t>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data sources covered above, highlight the agencies that produce these individual datasets. Several data aggregators like StatsAmerica or the St. Louis Federal Reserve Bank’s Federal Reserve Economic Data (FRED) are publicly-funded data aggregators that enable users to get different data elements from one source. As a result, they have the potential to be a potential labor saver. That  said, it is always important to know where these data come from and if they are the most current available data.</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87</a:t>
            </a:fld>
            <a:endParaRPr lang="en-US" dirty="0"/>
          </a:p>
        </p:txBody>
      </p:sp>
    </p:spTree>
    <p:extLst>
      <p:ext uri="{BB962C8B-B14F-4D97-AF65-F5344CB8AC3E}">
        <p14:creationId xmlns:p14="http://schemas.microsoft.com/office/powerpoint/2010/main" val="37585393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6b. of the written guide.</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88</a:t>
            </a:fld>
            <a:endParaRPr lang="en-US"/>
          </a:p>
        </p:txBody>
      </p:sp>
    </p:spTree>
    <p:extLst>
      <p:ext uri="{BB962C8B-B14F-4D97-AF65-F5344CB8AC3E}">
        <p14:creationId xmlns:p14="http://schemas.microsoft.com/office/powerpoint/2010/main" val="307436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6b. of the written guide.</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89</a:t>
            </a:fld>
            <a:endParaRPr lang="en-US"/>
          </a:p>
        </p:txBody>
      </p:sp>
    </p:spTree>
    <p:extLst>
      <p:ext uri="{BB962C8B-B14F-4D97-AF65-F5344CB8AC3E}">
        <p14:creationId xmlns:p14="http://schemas.microsoft.com/office/powerpoint/2010/main" val="237142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Community</a:t>
            </a:r>
            <a:r>
              <a:rPr lang="en-US" baseline="0" dirty="0"/>
              <a:t> priorities vary, and as a result the type of information you need to address these priorities will also vary.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short, different issues require different types of data.</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12</a:t>
            </a:fld>
            <a:endParaRPr lang="en-US" dirty="0"/>
          </a:p>
        </p:txBody>
      </p:sp>
    </p:spTree>
    <p:extLst>
      <p:ext uri="{BB962C8B-B14F-4D97-AF65-F5344CB8AC3E}">
        <p14:creationId xmlns:p14="http://schemas.microsoft.com/office/powerpoint/2010/main" val="1353333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is covered in greater detail</a:t>
            </a:r>
            <a:r>
              <a:rPr lang="en-US" baseline="0" dirty="0"/>
              <a:t> in Section 6b. of the written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people who can afford them, private data vendors are another option for gathering the necessary information. The vendors often provide labor saving tools. Moreover, they use modeled data to get around data suppressions and give users estimates in places where they might not have any number with which to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using proprietary data sources it is always important to know how they produce their data and any inherent strengths and weaknesses.</a:t>
            </a:r>
          </a:p>
          <a:p>
            <a:endParaRPr lang="en-US" dirty="0"/>
          </a:p>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90</a:t>
            </a:fld>
            <a:endParaRPr lang="en-US"/>
          </a:p>
        </p:txBody>
      </p:sp>
    </p:spTree>
    <p:extLst>
      <p:ext uri="{BB962C8B-B14F-4D97-AF65-F5344CB8AC3E}">
        <p14:creationId xmlns:p14="http://schemas.microsoft.com/office/powerpoint/2010/main" val="2260797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92</a:t>
            </a:fld>
            <a:endParaRPr lang="en-US" dirty="0"/>
          </a:p>
        </p:txBody>
      </p:sp>
    </p:spTree>
    <p:extLst>
      <p:ext uri="{BB962C8B-B14F-4D97-AF65-F5344CB8AC3E}">
        <p14:creationId xmlns:p14="http://schemas.microsoft.com/office/powerpoint/2010/main" val="4245447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93</a:t>
            </a:fld>
            <a:endParaRPr lang="en-US" dirty="0"/>
          </a:p>
        </p:txBody>
      </p:sp>
    </p:spTree>
    <p:extLst>
      <p:ext uri="{BB962C8B-B14F-4D97-AF65-F5344CB8AC3E}">
        <p14:creationId xmlns:p14="http://schemas.microsoft.com/office/powerpoint/2010/main" val="35254459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Remember that your actions should</a:t>
            </a:r>
            <a:r>
              <a:rPr lang="en-US" baseline="0" dirty="0"/>
              <a:t> not occur in a vacuum and they should reflect the interests and priorities of the region and its leadership.</a:t>
            </a:r>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94</a:t>
            </a:fld>
            <a:endParaRPr lang="en-US" dirty="0"/>
          </a:p>
        </p:txBody>
      </p:sp>
    </p:spTree>
    <p:extLst>
      <p:ext uri="{BB962C8B-B14F-4D97-AF65-F5344CB8AC3E}">
        <p14:creationId xmlns:p14="http://schemas.microsoft.com/office/powerpoint/2010/main" val="2023621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as</a:t>
            </a:r>
            <a:r>
              <a:rPr lang="en-US" baseline="0" dirty="0"/>
              <a:t> your community and regional efforts require partners and collaborators, so too does your research. Your state’s LMI agency represents an important resource for helping you find the information you need in your efforts. </a:t>
            </a:r>
            <a:endParaRPr lang="en-US" dirty="0"/>
          </a:p>
        </p:txBody>
      </p:sp>
      <p:sp>
        <p:nvSpPr>
          <p:cNvPr id="4" name="Slide Number Placeholder 3"/>
          <p:cNvSpPr>
            <a:spLocks noGrp="1"/>
          </p:cNvSpPr>
          <p:nvPr>
            <p:ph type="sldNum" sz="quarter" idx="5"/>
          </p:nvPr>
        </p:nvSpPr>
        <p:spPr/>
        <p:txBody>
          <a:bodyPr/>
          <a:lstStyle/>
          <a:p>
            <a:fld id="{7F600891-F37C-4A75-9C57-B924B652E898}" type="slidenum">
              <a:rPr lang="en-US" smtClean="0"/>
              <a:t>95</a:t>
            </a:fld>
            <a:endParaRPr lang="en-US" dirty="0"/>
          </a:p>
        </p:txBody>
      </p:sp>
    </p:spTree>
    <p:extLst>
      <p:ext uri="{BB962C8B-B14F-4D97-AF65-F5344CB8AC3E}">
        <p14:creationId xmlns:p14="http://schemas.microsoft.com/office/powerpoint/2010/main" val="3003231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00891-F37C-4A75-9C57-B924B652E898}" type="slidenum">
              <a:rPr lang="en-US" smtClean="0"/>
              <a:t>96</a:t>
            </a:fld>
            <a:endParaRPr lang="en-US" dirty="0"/>
          </a:p>
        </p:txBody>
      </p:sp>
    </p:spTree>
    <p:extLst>
      <p:ext uri="{BB962C8B-B14F-4D97-AF65-F5344CB8AC3E}">
        <p14:creationId xmlns:p14="http://schemas.microsoft.com/office/powerpoint/2010/main" val="172450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 have identified</a:t>
            </a:r>
            <a:r>
              <a:rPr lang="en-US" baseline="0" dirty="0"/>
              <a:t> your priorities, you can shape your strategic focus. The data you need for your subsequent research will reflect these priorities and focus.</a:t>
            </a:r>
          </a:p>
        </p:txBody>
      </p:sp>
      <p:sp>
        <p:nvSpPr>
          <p:cNvPr id="4" name="Slide Number Placeholder 3"/>
          <p:cNvSpPr>
            <a:spLocks noGrp="1"/>
          </p:cNvSpPr>
          <p:nvPr>
            <p:ph type="sldNum" sz="quarter" idx="10"/>
          </p:nvPr>
        </p:nvSpPr>
        <p:spPr/>
        <p:txBody>
          <a:bodyPr/>
          <a:lstStyle/>
          <a:p>
            <a:fld id="{7F600891-F37C-4A75-9C57-B924B652E898}" type="slidenum">
              <a:rPr lang="en-US" smtClean="0"/>
              <a:t>13</a:t>
            </a:fld>
            <a:endParaRPr lang="en-US" dirty="0"/>
          </a:p>
        </p:txBody>
      </p:sp>
    </p:spTree>
    <p:extLst>
      <p:ext uri="{BB962C8B-B14F-4D97-AF65-F5344CB8AC3E}">
        <p14:creationId xmlns:p14="http://schemas.microsoft.com/office/powerpoint/2010/main" val="3906770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17791A-F380-9AFD-E1B2-B95039B8F2D5}"/>
              </a:ext>
            </a:extLst>
          </p:cNvPr>
          <p:cNvSpPr/>
          <p:nvPr/>
        </p:nvSpPr>
        <p:spPr>
          <a:xfrm>
            <a:off x="0" y="2186610"/>
            <a:ext cx="12191998" cy="4671390"/>
          </a:xfrm>
          <a:prstGeom prst="rect">
            <a:avLst/>
          </a:prstGeom>
          <a:solidFill>
            <a:srgbClr val="512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1205E"/>
              </a:solidFill>
              <a:highlight>
                <a:srgbClr val="51205E"/>
              </a:highlight>
            </a:endParaRPr>
          </a:p>
        </p:txBody>
      </p:sp>
      <p:pic>
        <p:nvPicPr>
          <p:cNvPr id="14" name="Picture 13" descr="A picture containing text, sign&#10;&#10;Description automatically generated">
            <a:extLst>
              <a:ext uri="{FF2B5EF4-FFF2-40B4-BE49-F238E27FC236}">
                <a16:creationId xmlns:a16="http://schemas.microsoft.com/office/drawing/2014/main" id="{979762EA-CEBA-DDAE-FBDD-F6C55192086C}"/>
              </a:ext>
            </a:extLst>
          </p:cNvPr>
          <p:cNvPicPr>
            <a:picLocks noChangeAspect="1"/>
          </p:cNvPicPr>
          <p:nvPr/>
        </p:nvPicPr>
        <p:blipFill>
          <a:blip r:embed="rId2"/>
          <a:stretch>
            <a:fillRect/>
          </a:stretch>
        </p:blipFill>
        <p:spPr>
          <a:xfrm>
            <a:off x="1139684" y="467450"/>
            <a:ext cx="3697359" cy="1312373"/>
          </a:xfrm>
          <a:prstGeom prst="rect">
            <a:avLst/>
          </a:prstGeom>
        </p:spPr>
      </p:pic>
      <p:sp>
        <p:nvSpPr>
          <p:cNvPr id="15" name="Title 1">
            <a:extLst>
              <a:ext uri="{FF2B5EF4-FFF2-40B4-BE49-F238E27FC236}">
                <a16:creationId xmlns:a16="http://schemas.microsoft.com/office/drawing/2014/main" id="{C37D18B2-FB4D-DAFB-EBCA-4FD935F58B0A}"/>
              </a:ext>
            </a:extLst>
          </p:cNvPr>
          <p:cNvSpPr>
            <a:spLocks noGrp="1"/>
          </p:cNvSpPr>
          <p:nvPr>
            <p:ph type="ctrTitle"/>
          </p:nvPr>
        </p:nvSpPr>
        <p:spPr>
          <a:xfrm>
            <a:off x="1073425" y="2760143"/>
            <a:ext cx="9899375" cy="1675223"/>
          </a:xfrm>
        </p:spPr>
        <p:txBody>
          <a:bodyPr>
            <a:noAutofit/>
          </a:bodyPr>
          <a:lstStyle/>
          <a:p>
            <a:pPr algn="l">
              <a:lnSpc>
                <a:spcPct val="100000"/>
              </a:lnSpc>
              <a:spcBef>
                <a:spcPts val="1800"/>
              </a:spcBef>
              <a:spcAft>
                <a:spcPts val="1800"/>
              </a:spcAft>
            </a:pPr>
            <a:r>
              <a:rPr lang="en-US" sz="3200" b="1">
                <a:solidFill>
                  <a:schemeClr val="bg1">
                    <a:lumMod val="85000"/>
                  </a:schemeClr>
                </a:solidFill>
              </a:rPr>
              <a:t>Click to edit Master title style</a:t>
            </a:r>
            <a:endParaRPr lang="en-US" sz="2700" dirty="0">
              <a:solidFill>
                <a:schemeClr val="bg1"/>
              </a:solidFill>
              <a:latin typeface="Nunito" pitchFamily="2" charset="77"/>
            </a:endParaRPr>
          </a:p>
        </p:txBody>
      </p:sp>
      <p:pic>
        <p:nvPicPr>
          <p:cNvPr id="17" name="Picture 16">
            <a:extLst>
              <a:ext uri="{FF2B5EF4-FFF2-40B4-BE49-F238E27FC236}">
                <a16:creationId xmlns:a16="http://schemas.microsoft.com/office/drawing/2014/main" id="{827E13A1-C250-99D0-D7D4-DCDE7B8634FE}"/>
              </a:ext>
            </a:extLst>
          </p:cNvPr>
          <p:cNvPicPr>
            <a:picLocks noChangeAspect="1"/>
          </p:cNvPicPr>
          <p:nvPr/>
        </p:nvPicPr>
        <p:blipFill>
          <a:blip r:embed="rId3">
            <a:alphaModFix amt="35000"/>
          </a:blip>
          <a:stretch>
            <a:fillRect/>
          </a:stretch>
        </p:blipFill>
        <p:spPr>
          <a:xfrm>
            <a:off x="7381460" y="2195802"/>
            <a:ext cx="4810539" cy="4662197"/>
          </a:xfrm>
          <a:prstGeom prst="rect">
            <a:avLst/>
          </a:prstGeom>
        </p:spPr>
      </p:pic>
      <p:sp>
        <p:nvSpPr>
          <p:cNvPr id="18" name="TextBox 17">
            <a:extLst>
              <a:ext uri="{FF2B5EF4-FFF2-40B4-BE49-F238E27FC236}">
                <a16:creationId xmlns:a16="http://schemas.microsoft.com/office/drawing/2014/main" id="{95FB431B-74DC-6F97-18E3-5E8875B80F5E}"/>
              </a:ext>
            </a:extLst>
          </p:cNvPr>
          <p:cNvSpPr txBox="1"/>
          <p:nvPr/>
        </p:nvSpPr>
        <p:spPr>
          <a:xfrm>
            <a:off x="1139684" y="5265683"/>
            <a:ext cx="7135415" cy="1200329"/>
          </a:xfrm>
          <a:prstGeom prst="rect">
            <a:avLst/>
          </a:prstGeom>
          <a:noFill/>
        </p:spPr>
        <p:txBody>
          <a:bodyPr wrap="none" rtlCol="0">
            <a:spAutoFit/>
          </a:bodyPr>
          <a:lstStyle/>
          <a:p>
            <a:r>
              <a:rPr lang="en-US" dirty="0">
                <a:solidFill>
                  <a:schemeClr val="bg1">
                    <a:lumMod val="85000"/>
                  </a:schemeClr>
                </a:solidFill>
              </a:rPr>
              <a:t>Mark C. White, Ph.D.</a:t>
            </a:r>
          </a:p>
          <a:p>
            <a:r>
              <a:rPr lang="en-US" dirty="0">
                <a:solidFill>
                  <a:schemeClr val="bg1">
                    <a:lumMod val="85000"/>
                  </a:schemeClr>
                </a:solidFill>
              </a:rPr>
              <a:t>University of Missouri Extension Labor &amp; Workforce Development Program</a:t>
            </a:r>
          </a:p>
          <a:p>
            <a:r>
              <a:rPr lang="en-US" dirty="0">
                <a:solidFill>
                  <a:schemeClr val="bg1">
                    <a:lumMod val="85000"/>
                  </a:schemeClr>
                </a:solidFill>
              </a:rPr>
              <a:t>Truman School of Government &amp; Public Affairs</a:t>
            </a:r>
          </a:p>
          <a:p>
            <a:endParaRPr lang="en-US" dirty="0">
              <a:solidFill>
                <a:srgbClr val="81953A"/>
              </a:solidFill>
            </a:endParaRPr>
          </a:p>
        </p:txBody>
      </p:sp>
    </p:spTree>
    <p:extLst>
      <p:ext uri="{BB962C8B-B14F-4D97-AF65-F5344CB8AC3E}">
        <p14:creationId xmlns:p14="http://schemas.microsoft.com/office/powerpoint/2010/main" val="34380026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11A4-A78E-7CDF-6D25-22DBD7B47C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23853-ABC1-47C0-79A8-8F5DA3F40A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3FF5E-5565-403C-15BB-59F35547FF4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3FD6DC6-8970-2064-B693-4A324D40F3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4AE8246-101A-E169-C5C9-1F2325631FE2}"/>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7" name="Rectangle 6">
            <a:extLst>
              <a:ext uri="{FF2B5EF4-FFF2-40B4-BE49-F238E27FC236}">
                <a16:creationId xmlns:a16="http://schemas.microsoft.com/office/drawing/2014/main" id="{A8B5A1A8-094E-0278-E0CC-4E61D6B4D47D}"/>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3CF23CA0-66AF-DA36-2521-16E58071A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191326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FACD9-65F5-C2F2-CB1D-E5FB529C239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9AD69C-8ACB-4D33-1BCA-9401FA672C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A2A70-FA7C-3681-37F7-E55476BC12A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64F80B4-EA29-D88A-B748-0E8CDAEA669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1621BC-F633-D8AC-73A7-460AB68DE1C3}"/>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7" name="Rectangle 6">
            <a:extLst>
              <a:ext uri="{FF2B5EF4-FFF2-40B4-BE49-F238E27FC236}">
                <a16:creationId xmlns:a16="http://schemas.microsoft.com/office/drawing/2014/main" id="{D50BE362-5C9E-054C-8FD5-19FF65AE117A}"/>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A7CA4AEF-D876-0E92-9CD3-0DB1FAEF33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179146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67200" y="5823077"/>
            <a:ext cx="3657600" cy="898398"/>
          </a:xfrm>
          <a:prstGeom prst="rect">
            <a:avLst/>
          </a:prstGeom>
        </p:spPr>
      </p:pic>
    </p:spTree>
    <p:extLst>
      <p:ext uri="{BB962C8B-B14F-4D97-AF65-F5344CB8AC3E}">
        <p14:creationId xmlns:p14="http://schemas.microsoft.com/office/powerpoint/2010/main" val="280728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283" y="141403"/>
            <a:ext cx="11707738" cy="829051"/>
          </a:xfrm>
        </p:spPr>
        <p:txBody>
          <a:bodyPr>
            <a:normAutofit/>
          </a:bodyPr>
          <a:lstStyle>
            <a:lvl1pPr>
              <a:defRPr sz="4000" baseline="0">
                <a:latin typeface="+mn-lt"/>
              </a:defRPr>
            </a:lvl1pPr>
          </a:lstStyle>
          <a:p>
            <a:r>
              <a:rPr lang="en-US" dirty="0"/>
              <a:t>Click to edit Master title style</a:t>
            </a:r>
          </a:p>
        </p:txBody>
      </p:sp>
      <p:sp>
        <p:nvSpPr>
          <p:cNvPr id="3" name="Content Placeholder 2"/>
          <p:cNvSpPr>
            <a:spLocks noGrp="1"/>
          </p:cNvSpPr>
          <p:nvPr>
            <p:ph idx="1"/>
          </p:nvPr>
        </p:nvSpPr>
        <p:spPr>
          <a:xfrm>
            <a:off x="239283" y="1208134"/>
            <a:ext cx="11707738" cy="4968829"/>
          </a:xfrm>
        </p:spPr>
        <p:txBody>
          <a:bodyPr>
            <a:normAutofit/>
          </a:bodyPr>
          <a:lstStyle>
            <a:lvl1pPr>
              <a:defRPr sz="3600">
                <a:latin typeface="+mj-lt"/>
              </a:defRPr>
            </a:lvl1pPr>
            <a:lvl2pPr>
              <a:defRPr sz="3200">
                <a:latin typeface="+mj-lt"/>
              </a:defRPr>
            </a:lvl2pPr>
            <a:lvl3pPr>
              <a:defRPr sz="2800">
                <a:latin typeface="+mj-lt"/>
              </a:defRPr>
            </a:lvl3pPr>
            <a:lvl4pPr>
              <a:defRPr sz="2400">
                <a:latin typeface="+mj-lt"/>
              </a:defRPr>
            </a:lvl4pPr>
            <a:lvl5pPr>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347166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109" y="129455"/>
            <a:ext cx="11860415" cy="832079"/>
          </a:xfrm>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sz="half" idx="1"/>
          </p:nvPr>
        </p:nvSpPr>
        <p:spPr>
          <a:xfrm>
            <a:off x="179109" y="1246349"/>
            <a:ext cx="5840691" cy="4682779"/>
          </a:xfrm>
        </p:spPr>
        <p:txBody>
          <a:bodyPr>
            <a:normAutofit/>
          </a:bodyPr>
          <a:lstStyle>
            <a:lvl1pPr>
              <a:defRPr sz="3600">
                <a:latin typeface="+mj-lt"/>
              </a:defRPr>
            </a:lvl1pPr>
            <a:lvl2pPr>
              <a:defRPr sz="3200">
                <a:latin typeface="+mj-lt"/>
              </a:defRPr>
            </a:lvl2pPr>
            <a:lvl3pPr>
              <a:defRPr sz="2800">
                <a:latin typeface="+mj-lt"/>
              </a:defRPr>
            </a:lvl3pPr>
            <a:lvl4pPr>
              <a:defRPr sz="2400">
                <a:latin typeface="+mj-lt"/>
              </a:defRPr>
            </a:lvl4pPr>
            <a:lvl5pPr>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46349"/>
            <a:ext cx="5867324" cy="4682779"/>
          </a:xfrm>
        </p:spPr>
        <p:txBody>
          <a:bodyPr>
            <a:normAutofit/>
          </a:bodyPr>
          <a:lstStyle>
            <a:lvl1pPr>
              <a:defRPr sz="3600">
                <a:latin typeface="+mj-lt"/>
              </a:defRPr>
            </a:lvl1pPr>
            <a:lvl2pPr>
              <a:defRPr sz="3200">
                <a:latin typeface="+mj-lt"/>
              </a:defRPr>
            </a:lvl2pPr>
            <a:lvl3pPr>
              <a:defRPr sz="2800">
                <a:latin typeface="+mj-lt"/>
              </a:defRPr>
            </a:lvl3pPr>
            <a:lvl4pPr>
              <a:defRPr sz="2400">
                <a:latin typeface="+mj-lt"/>
              </a:defRPr>
            </a:lvl4pPr>
            <a:lvl5pPr>
              <a:defRPr sz="2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Rectangle 8"/>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3886845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72247-9FAE-4594-BB15-5902EF8779B6}" type="slidenum">
              <a:rPr lang="en-US" smtClean="0"/>
              <a:t>‹#›</a:t>
            </a:fld>
            <a:endParaRPr lang="en-US" dirty="0"/>
          </a:p>
        </p:txBody>
      </p:sp>
      <p:sp>
        <p:nvSpPr>
          <p:cNvPr id="9" name="Rectangle 8"/>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0" name="Title 1"/>
          <p:cNvSpPr>
            <a:spLocks noGrp="1"/>
          </p:cNvSpPr>
          <p:nvPr>
            <p:ph type="title"/>
          </p:nvPr>
        </p:nvSpPr>
        <p:spPr>
          <a:xfrm>
            <a:off x="182318" y="129399"/>
            <a:ext cx="11702041" cy="699547"/>
          </a:xfrm>
        </p:spPr>
        <p:txBody>
          <a:bodyPr/>
          <a:lstStyle>
            <a:lvl1pPr>
              <a:defRPr sz="3600">
                <a:latin typeface="+mn-lt"/>
              </a:defRPr>
            </a:lvl1pPr>
          </a:lstStyle>
          <a:p>
            <a:r>
              <a:rPr lang="en-US" dirty="0"/>
              <a:t>Click to edit Master title style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161781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549E39"/>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549E39"/>
              </a:solidFill>
            </a:endParaRPr>
          </a:p>
        </p:txBody>
      </p:sp>
      <p:sp>
        <p:nvSpPr>
          <p:cNvPr id="6" name="Slide Number Placeholder 5"/>
          <p:cNvSpPr>
            <a:spLocks noGrp="1"/>
          </p:cNvSpPr>
          <p:nvPr>
            <p:ph type="sldNum" sz="quarter" idx="12"/>
          </p:nvPr>
        </p:nvSpPr>
        <p:spPr/>
        <p:txBody>
          <a:bodyPr/>
          <a:lstStyle>
            <a:lvl1pPr>
              <a:defRPr/>
            </a:lvl1pPr>
          </a:lstStyle>
          <a:p>
            <a:fld id="{17DD7A21-9E32-43B5-8A21-9DEE7762965F}" type="slidenum">
              <a:rPr lang="en-US">
                <a:solidFill>
                  <a:srgbClr val="549E39"/>
                </a:solidFill>
              </a:rPr>
              <a:pPr/>
              <a:t>‹#›</a:t>
            </a:fld>
            <a:endParaRPr lang="en-US" dirty="0">
              <a:solidFill>
                <a:srgbClr val="549E39"/>
              </a:solidFill>
            </a:endParaRPr>
          </a:p>
        </p:txBody>
      </p:sp>
      <p:sp>
        <p:nvSpPr>
          <p:cNvPr id="9" name="Rectangle 8"/>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198548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sections">
    <p:spTree>
      <p:nvGrpSpPr>
        <p:cNvPr id="1" name=""/>
        <p:cNvGrpSpPr/>
        <p:nvPr/>
      </p:nvGrpSpPr>
      <p:grpSpPr>
        <a:xfrm>
          <a:off x="0" y="0"/>
          <a:ext cx="0" cy="0"/>
          <a:chOff x="0" y="0"/>
          <a:chExt cx="0" cy="0"/>
        </a:xfrm>
      </p:grpSpPr>
      <p:sp>
        <p:nvSpPr>
          <p:cNvPr id="2" name="Title 1"/>
          <p:cNvSpPr>
            <a:spLocks noGrp="1"/>
          </p:cNvSpPr>
          <p:nvPr>
            <p:ph type="title"/>
          </p:nvPr>
        </p:nvSpPr>
        <p:spPr>
          <a:xfrm>
            <a:off x="307648" y="76913"/>
            <a:ext cx="11588097" cy="675118"/>
          </a:xfrm>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a:xfrm>
            <a:off x="838200" y="1048227"/>
            <a:ext cx="4953000" cy="4925541"/>
          </a:xfrm>
        </p:spPr>
        <p:txBody>
          <a:bodyPr/>
          <a:lstStyle>
            <a:lvl2pPr>
              <a:defRPr b="0"/>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6628791D-48F7-40FF-A373-0AAB89A67F22}" type="slidenum">
              <a:rPr lang="en-US" smtClean="0"/>
              <a:pPr/>
              <a:t>‹#›</a:t>
            </a:fld>
            <a:endParaRPr lang="en-US"/>
          </a:p>
        </p:txBody>
      </p:sp>
      <p:sp>
        <p:nvSpPr>
          <p:cNvPr id="5" name="Content Placeholder 2"/>
          <p:cNvSpPr>
            <a:spLocks noGrp="1"/>
          </p:cNvSpPr>
          <p:nvPr>
            <p:ph idx="13"/>
          </p:nvPr>
        </p:nvSpPr>
        <p:spPr>
          <a:xfrm>
            <a:off x="6391275" y="1051134"/>
            <a:ext cx="4953000" cy="4925541"/>
          </a:xfrm>
        </p:spPr>
        <p:txBody>
          <a:bodyPr/>
          <a:lstStyle>
            <a:lvl2pPr>
              <a:defRPr b="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8553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00831F-1FA3-CF19-8A1C-76A335D36906}"/>
              </a:ext>
            </a:extLst>
          </p:cNvPr>
          <p:cNvSpPr/>
          <p:nvPr/>
        </p:nvSpPr>
        <p:spPr>
          <a:xfrm>
            <a:off x="0" y="5895821"/>
            <a:ext cx="12192000" cy="962179"/>
          </a:xfrm>
          <a:prstGeom prst="rect">
            <a:avLst/>
          </a:prstGeom>
          <a:gradFill flip="none" rotWithShape="1">
            <a:gsLst>
              <a:gs pos="30000">
                <a:srgbClr val="51205E"/>
              </a:gs>
              <a:gs pos="7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2BBF115D-CFAD-D499-8EA5-BCBEBB8C13E5}"/>
              </a:ext>
            </a:extLst>
          </p:cNvPr>
          <p:cNvPicPr>
            <a:picLocks noChangeAspect="1"/>
          </p:cNvPicPr>
          <p:nvPr/>
        </p:nvPicPr>
        <p:blipFill>
          <a:blip r:embed="rId2"/>
          <a:stretch>
            <a:fillRect/>
          </a:stretch>
        </p:blipFill>
        <p:spPr>
          <a:xfrm>
            <a:off x="9520129" y="5998892"/>
            <a:ext cx="2257927" cy="800605"/>
          </a:xfrm>
          <a:prstGeom prst="rect">
            <a:avLst/>
          </a:prstGeom>
        </p:spPr>
      </p:pic>
    </p:spTree>
    <p:extLst>
      <p:ext uri="{BB962C8B-B14F-4D97-AF65-F5344CB8AC3E}">
        <p14:creationId xmlns:p14="http://schemas.microsoft.com/office/powerpoint/2010/main" val="3967455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5175-9F1F-3643-BD7A-0D166EB99A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40867-A08B-2990-3170-1B981282FF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895F9-9BBD-B24C-275C-9631F95FA17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0CF1EB3-31AF-FC91-9556-EB07FF59EBA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2704A6-891D-9531-1DDE-4E3B1E5D2DE8}"/>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7" name="Rectangle 6">
            <a:extLst>
              <a:ext uri="{FF2B5EF4-FFF2-40B4-BE49-F238E27FC236}">
                <a16:creationId xmlns:a16="http://schemas.microsoft.com/office/drawing/2014/main" id="{F4EAA89B-63FA-AC3F-EB24-E0FF7C5AA0E4}"/>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635F4ABE-5E79-4007-9CEF-9C8524BE53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51581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7271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FDB7-D766-8CBD-F9CF-784E5A5A40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3316E24-B282-5D59-CFE4-C277319392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575A5-C34F-2C6A-7674-26C72B79A1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C8AC7-74CE-6F5B-18BC-FD20B288569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18DC1-9A8B-DF3C-7730-CCD6808FE58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C2842-BD8A-E0C0-FB2A-4BBDFBA7A13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9AF54156-5949-42A4-235F-EB589AD268D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704E588-9978-AC62-0F02-D2EC1AB4F0AC}"/>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10" name="Rectangle 9">
            <a:extLst>
              <a:ext uri="{FF2B5EF4-FFF2-40B4-BE49-F238E27FC236}">
                <a16:creationId xmlns:a16="http://schemas.microsoft.com/office/drawing/2014/main" id="{EDF94DA2-9B0C-2E48-8FF7-E91797E8F045}"/>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1" name="Picture 10">
            <a:extLst>
              <a:ext uri="{FF2B5EF4-FFF2-40B4-BE49-F238E27FC236}">
                <a16:creationId xmlns:a16="http://schemas.microsoft.com/office/drawing/2014/main" id="{DCD9E619-0B64-159B-FF70-A898E07AB9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367147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3013-9C63-4BE3-DEF7-4619F6B4C1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F799A5F-BF8D-A868-94D0-53950FD08884}"/>
              </a:ext>
            </a:extLst>
          </p:cNvPr>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2/13/2024</a:t>
            </a:fld>
            <a:endParaRPr lang="en-US" dirty="0"/>
          </a:p>
        </p:txBody>
      </p:sp>
      <p:sp>
        <p:nvSpPr>
          <p:cNvPr id="4" name="Footer Placeholder 3">
            <a:extLst>
              <a:ext uri="{FF2B5EF4-FFF2-40B4-BE49-F238E27FC236}">
                <a16:creationId xmlns:a16="http://schemas.microsoft.com/office/drawing/2014/main" id="{255EDCDE-C2B4-D1B0-DAA0-87DA91B213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0DF568F-AF87-0CBC-16DE-0D1193AC6C05}"/>
              </a:ext>
            </a:extLst>
          </p:cNvPr>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
        <p:nvSpPr>
          <p:cNvPr id="6" name="Rectangle 5">
            <a:extLst>
              <a:ext uri="{FF2B5EF4-FFF2-40B4-BE49-F238E27FC236}">
                <a16:creationId xmlns:a16="http://schemas.microsoft.com/office/drawing/2014/main" id="{F6D02A90-5CAC-218F-EE94-51A6362FB3CF}"/>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7" name="Picture 6">
            <a:extLst>
              <a:ext uri="{FF2B5EF4-FFF2-40B4-BE49-F238E27FC236}">
                <a16:creationId xmlns:a16="http://schemas.microsoft.com/office/drawing/2014/main" id="{8A95EAA4-5421-68B2-4FE2-BD5CAB8FC1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27410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887BC-5DFD-0693-83D8-AEFEF1B304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00C2D2CA-5C36-89A8-E9A9-599349F2D87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B5F69C-1207-9615-D8E2-56192F12DA51}"/>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5" name="Rectangle 4">
            <a:extLst>
              <a:ext uri="{FF2B5EF4-FFF2-40B4-BE49-F238E27FC236}">
                <a16:creationId xmlns:a16="http://schemas.microsoft.com/office/drawing/2014/main" id="{727E1466-EE02-7408-481C-4F656B8CDC58}"/>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6" name="Picture 5">
            <a:extLst>
              <a:ext uri="{FF2B5EF4-FFF2-40B4-BE49-F238E27FC236}">
                <a16:creationId xmlns:a16="http://schemas.microsoft.com/office/drawing/2014/main" id="{2BFA7677-9503-CA5F-1110-9CE5D3344E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17444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3C7-C0A9-B0B2-2E77-1B67AADD3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21397-2BE8-AA6F-06CC-49461777643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2AE62-BAEA-4998-632D-534EF9CCAA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F50AF-9EC7-C58F-253A-B9B4660C3DF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85182B0-E158-2A99-889D-99E5AC4F298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940AC29-7442-DBFA-5E94-B5618A4C3222}"/>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8" name="Rectangle 7">
            <a:extLst>
              <a:ext uri="{FF2B5EF4-FFF2-40B4-BE49-F238E27FC236}">
                <a16:creationId xmlns:a16="http://schemas.microsoft.com/office/drawing/2014/main" id="{28FCF162-61CF-AD89-5FFE-7B2AD09E2AC5}"/>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9" name="Picture 8">
            <a:extLst>
              <a:ext uri="{FF2B5EF4-FFF2-40B4-BE49-F238E27FC236}">
                <a16:creationId xmlns:a16="http://schemas.microsoft.com/office/drawing/2014/main" id="{AC494620-826D-22FA-F298-04EFF530E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74418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354C-194B-3E61-CECB-E98AD9B513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97927-FB40-54AB-935C-3CB584872C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F4BB97F-35E4-2DAA-278B-62DF60797E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EA233-FDF9-4A45-0CE4-AD2034387FC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08ABBC1-AF86-0E88-91B5-068D9A5605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173D8CA-75E9-98A4-0F31-8A490CD28B0D}"/>
              </a:ext>
            </a:extLst>
          </p:cNvPr>
          <p:cNvSpPr>
            <a:spLocks noGrp="1"/>
          </p:cNvSpPr>
          <p:nvPr>
            <p:ph type="sldNum" sz="quarter" idx="12"/>
          </p:nvPr>
        </p:nvSpPr>
        <p:spPr>
          <a:xfrm>
            <a:off x="8610600" y="6356350"/>
            <a:ext cx="2743200" cy="365125"/>
          </a:xfrm>
          <a:prstGeom prst="rect">
            <a:avLst/>
          </a:prstGeom>
        </p:spPr>
        <p:txBody>
          <a:bodyPr/>
          <a:lstStyle/>
          <a:p>
            <a:fld id="{67872247-9FAE-4594-BB15-5902EF8779B6}" type="slidenum">
              <a:rPr lang="en-US" smtClean="0"/>
              <a:t>‹#›</a:t>
            </a:fld>
            <a:endParaRPr lang="en-US" dirty="0"/>
          </a:p>
        </p:txBody>
      </p:sp>
      <p:sp>
        <p:nvSpPr>
          <p:cNvPr id="8" name="Rectangle 7">
            <a:extLst>
              <a:ext uri="{FF2B5EF4-FFF2-40B4-BE49-F238E27FC236}">
                <a16:creationId xmlns:a16="http://schemas.microsoft.com/office/drawing/2014/main" id="{997564AF-4A06-66F2-8F15-C7FCB046F212}"/>
              </a:ext>
            </a:extLst>
          </p:cNvPr>
          <p:cNvSpPr/>
          <p:nvPr userDrawn="1"/>
        </p:nvSpPr>
        <p:spPr>
          <a:xfrm>
            <a:off x="0" y="0"/>
            <a:ext cx="12192000" cy="6858000"/>
          </a:xfrm>
          <a:prstGeom prst="rect">
            <a:avLst/>
          </a:prstGeom>
          <a:noFill/>
          <a:ln w="127000">
            <a:solidFill>
              <a:srgbClr val="EEB41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9" name="Picture 8">
            <a:extLst>
              <a:ext uri="{FF2B5EF4-FFF2-40B4-BE49-F238E27FC236}">
                <a16:creationId xmlns:a16="http://schemas.microsoft.com/office/drawing/2014/main" id="{C3A236DA-D2C6-2601-6A91-80999FCE8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7000" y="6326609"/>
            <a:ext cx="1828800" cy="449199"/>
          </a:xfrm>
          <a:prstGeom prst="rect">
            <a:avLst/>
          </a:prstGeom>
        </p:spPr>
      </p:pic>
    </p:spTree>
    <p:extLst>
      <p:ext uri="{BB962C8B-B14F-4D97-AF65-F5344CB8AC3E}">
        <p14:creationId xmlns:p14="http://schemas.microsoft.com/office/powerpoint/2010/main" val="352114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35F70-0F56-6880-5FB8-1B1248C0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1CD046-444E-909C-D58A-4A0E61EC8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B6CBE-5E66-7BAA-DD90-4AFF43509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FAF0078-8D34-9FB3-02E9-CC0F63BE9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0E45F1-593A-F025-ABAE-47D8D5D0E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72247-9FAE-4594-BB15-5902EF8779B6}" type="slidenum">
              <a:rPr lang="en-US" smtClean="0"/>
              <a:t>‹#›</a:t>
            </a:fld>
            <a:endParaRPr lang="en-US" dirty="0"/>
          </a:p>
        </p:txBody>
      </p:sp>
    </p:spTree>
    <p:extLst>
      <p:ext uri="{BB962C8B-B14F-4D97-AF65-F5344CB8AC3E}">
        <p14:creationId xmlns:p14="http://schemas.microsoft.com/office/powerpoint/2010/main" val="2946971501"/>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3658" r:id="rId15"/>
    <p:sldLayoutId id="2147483662" r:id="rId16"/>
    <p:sldLayoutId id="2147483675"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ensus.gov/2010census/data/" TargetMode="External"/><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census.gov/acs/www/" TargetMode="External"/><Relationship Id="rId4" Type="http://schemas.openxmlformats.org/officeDocument/2006/relationships/hyperlink" Target="http://www.census.gov/popes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ensus.gov/programs-surveys/popest.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ensus.gov/acs/ww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hyperlink" Target="http://www.census.gov/acs/www/guidance_for_data_users/estima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ensus.gov/eos/www/naic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ata.bls.gov/cew/apps/data_views/data_views.htm#tab=Table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hyperlink" Target="https://www.bls.gov/cew/data.ht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onetsocautocoder.com/plus/onetmatch"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8" Type="http://schemas.openxmlformats.org/officeDocument/2006/relationships/hyperlink" Target="http://www.bls.gov/soc/"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8" Type="http://schemas.openxmlformats.org/officeDocument/2006/relationships/hyperlink" Target="https://www.bls.gov/soc/2018/major_groups.htm#21-0000" TargetMode="External"/><Relationship Id="rId13" Type="http://schemas.openxmlformats.org/officeDocument/2006/relationships/hyperlink" Target="https://www.bls.gov/soc/2018/major_groups.htm#31-0000" TargetMode="External"/><Relationship Id="rId18" Type="http://schemas.openxmlformats.org/officeDocument/2006/relationships/hyperlink" Target="https://www.bls.gov/soc/2018/major_groups.htm#41-0000" TargetMode="External"/><Relationship Id="rId26" Type="http://schemas.openxmlformats.org/officeDocument/2006/relationships/hyperlink" Target="https://www.bls.gov/soc/2018/major_groups.htm" TargetMode="External"/><Relationship Id="rId3" Type="http://schemas.openxmlformats.org/officeDocument/2006/relationships/hyperlink" Target="https://www.bls.gov/soc/2018/major_groups.htm#11-0000" TargetMode="External"/><Relationship Id="rId21" Type="http://schemas.openxmlformats.org/officeDocument/2006/relationships/hyperlink" Target="https://www.bls.gov/soc/2018/major_groups.htm#47-0000" TargetMode="External"/><Relationship Id="rId7" Type="http://schemas.openxmlformats.org/officeDocument/2006/relationships/hyperlink" Target="https://www.bls.gov/soc/2018/major_groups.htm#19-0000" TargetMode="External"/><Relationship Id="rId12" Type="http://schemas.openxmlformats.org/officeDocument/2006/relationships/hyperlink" Target="https://www.bls.gov/soc/2018/major_groups.htm#29-0000" TargetMode="External"/><Relationship Id="rId17" Type="http://schemas.openxmlformats.org/officeDocument/2006/relationships/hyperlink" Target="https://www.bls.gov/soc/2018/major_groups.htm#39-0000" TargetMode="External"/><Relationship Id="rId25" Type="http://schemas.openxmlformats.org/officeDocument/2006/relationships/hyperlink" Target="https://www.bls.gov/soc/2018/major_groups.htm#55-0000" TargetMode="External"/><Relationship Id="rId2" Type="http://schemas.openxmlformats.org/officeDocument/2006/relationships/notesSlide" Target="../notesSlides/notesSlide60.xml"/><Relationship Id="rId16" Type="http://schemas.openxmlformats.org/officeDocument/2006/relationships/hyperlink" Target="https://www.bls.gov/soc/2018/major_groups.htm#37-0000" TargetMode="External"/><Relationship Id="rId20" Type="http://schemas.openxmlformats.org/officeDocument/2006/relationships/hyperlink" Target="https://www.bls.gov/soc/2018/major_groups.htm#45-0000" TargetMode="External"/><Relationship Id="rId1" Type="http://schemas.openxmlformats.org/officeDocument/2006/relationships/slideLayout" Target="../slideLayouts/slideLayout4.xml"/><Relationship Id="rId6" Type="http://schemas.openxmlformats.org/officeDocument/2006/relationships/hyperlink" Target="https://www.bls.gov/soc/2018/major_groups.htm#17-0000" TargetMode="External"/><Relationship Id="rId11" Type="http://schemas.openxmlformats.org/officeDocument/2006/relationships/hyperlink" Target="https://www.bls.gov/soc/2018/major_groups.htm#27-0000" TargetMode="External"/><Relationship Id="rId24" Type="http://schemas.openxmlformats.org/officeDocument/2006/relationships/hyperlink" Target="https://www.bls.gov/soc/2018/major_groups.htm#53-0000" TargetMode="External"/><Relationship Id="rId5" Type="http://schemas.openxmlformats.org/officeDocument/2006/relationships/hyperlink" Target="https://www.bls.gov/soc/2018/major_groups.htm#15-0000" TargetMode="External"/><Relationship Id="rId15" Type="http://schemas.openxmlformats.org/officeDocument/2006/relationships/hyperlink" Target="https://www.bls.gov/soc/2018/major_groups.htm#35-0000" TargetMode="External"/><Relationship Id="rId23" Type="http://schemas.openxmlformats.org/officeDocument/2006/relationships/hyperlink" Target="https://www.bls.gov/soc/2018/major_groups.htm#51-0000" TargetMode="External"/><Relationship Id="rId10" Type="http://schemas.openxmlformats.org/officeDocument/2006/relationships/hyperlink" Target="https://www.bls.gov/soc/2018/major_groups.htm#25-0000" TargetMode="External"/><Relationship Id="rId19" Type="http://schemas.openxmlformats.org/officeDocument/2006/relationships/hyperlink" Target="https://www.bls.gov/soc/2018/major_groups.htm#43-0000" TargetMode="External"/><Relationship Id="rId4" Type="http://schemas.openxmlformats.org/officeDocument/2006/relationships/hyperlink" Target="https://www.bls.gov/soc/2018/major_groups.htm#13-0000" TargetMode="External"/><Relationship Id="rId9" Type="http://schemas.openxmlformats.org/officeDocument/2006/relationships/hyperlink" Target="https://www.bls.gov/soc/2018/major_groups.htm#23-0000" TargetMode="External"/><Relationship Id="rId14" Type="http://schemas.openxmlformats.org/officeDocument/2006/relationships/hyperlink" Target="https://www.bls.gov/soc/2018/major_groups.htm#33-0000" TargetMode="External"/><Relationship Id="rId22" Type="http://schemas.openxmlformats.org/officeDocument/2006/relationships/hyperlink" Target="https://www.bls.gov/soc/2018/major_groups.htm#49-000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bls.gov/soc/2018/soc_2018_user_guide.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7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s://www.onetonline.org/link/summary/49-9071.00" TargetMode="External"/><Relationship Id="rId3" Type="http://schemas.openxmlformats.org/officeDocument/2006/relationships/hyperlink" Target="https://www.onetonline.org/link/summary/49-9098.00" TargetMode="External"/><Relationship Id="rId7" Type="http://schemas.openxmlformats.org/officeDocument/2006/relationships/hyperlink" Target="https://www.onetonline.org/link/summary/17-3023.00" TargetMode="External"/><Relationship Id="rId12" Type="http://schemas.openxmlformats.org/officeDocument/2006/relationships/hyperlink" Target="https://www.onetonline.org/link/summary/49-9021.00?redir=49-9021.01"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www.onetonline.org/link/summary/37-3011.00" TargetMode="External"/><Relationship Id="rId11" Type="http://schemas.openxmlformats.org/officeDocument/2006/relationships/hyperlink" Target="https://www.onetonline.org/link/summary/37-2011.00" TargetMode="External"/><Relationship Id="rId5" Type="http://schemas.openxmlformats.org/officeDocument/2006/relationships/hyperlink" Target="https://www.onetonline.org/link/summary/49-3023.00" TargetMode="External"/><Relationship Id="rId10" Type="http://schemas.openxmlformats.org/officeDocument/2006/relationships/hyperlink" Target="https://www.onetonline.org/link/summary/49-9043.00" TargetMode="External"/><Relationship Id="rId4" Type="http://schemas.openxmlformats.org/officeDocument/2006/relationships/hyperlink" Target="https://www.onetonline.org/link/summary/47-2152.00" TargetMode="External"/><Relationship Id="rId9" Type="http://schemas.openxmlformats.org/officeDocument/2006/relationships/hyperlink" Target="https://www.onetonline.org/link/summary/49-9041.00"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online.onetcenter.org/crosswalk/"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nces.ed.gov/ipeds/cipcode/browse.aspx?y=55"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nces.ed.gov/datatool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nces.ed.gov/collegenavigator/"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3" Type="http://schemas.openxmlformats.org/officeDocument/2006/relationships/hyperlink" Target="http://www.statsamerica.org/"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46.tmp"/><Relationship Id="rId5" Type="http://schemas.openxmlformats.org/officeDocument/2006/relationships/image" Target="../media/image45.png"/><Relationship Id="rId4" Type="http://schemas.openxmlformats.org/officeDocument/2006/relationships/image" Target="../media/image44.png"/></Relationships>
</file>

<file path=ppt/slides/_rels/slide89.xml.rels><?xml version="1.0" encoding="UTF-8" standalone="yes"?>
<Relationships xmlns="http://schemas.openxmlformats.org/package/2006/relationships"><Relationship Id="rId3" Type="http://schemas.openxmlformats.org/officeDocument/2006/relationships/hyperlink" Target="https://fred.stlouisfed.org/"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lmiontheweb.org/what-we-do/agency-directory/"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whitemc@illinois.edu"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CADFA2-F337-FB7B-1E48-D4635A584742}"/>
              </a:ext>
            </a:extLst>
          </p:cNvPr>
          <p:cNvSpPr/>
          <p:nvPr/>
        </p:nvSpPr>
        <p:spPr>
          <a:xfrm>
            <a:off x="0" y="2186610"/>
            <a:ext cx="12191998" cy="4671390"/>
          </a:xfrm>
          <a:prstGeom prst="rect">
            <a:avLst/>
          </a:prstGeom>
          <a:solidFill>
            <a:srgbClr val="512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1205E"/>
              </a:solidFill>
              <a:highlight>
                <a:srgbClr val="51205E"/>
              </a:highlight>
            </a:endParaRPr>
          </a:p>
        </p:txBody>
      </p:sp>
      <p:pic>
        <p:nvPicPr>
          <p:cNvPr id="7" name="Picture 6" descr="A picture containing text, sign&#10;&#10;Description automatically generated">
            <a:extLst>
              <a:ext uri="{FF2B5EF4-FFF2-40B4-BE49-F238E27FC236}">
                <a16:creationId xmlns:a16="http://schemas.microsoft.com/office/drawing/2014/main" id="{F14F84EB-421D-E011-FD81-E174141DD23B}"/>
              </a:ext>
            </a:extLst>
          </p:cNvPr>
          <p:cNvPicPr>
            <a:picLocks noChangeAspect="1"/>
          </p:cNvPicPr>
          <p:nvPr/>
        </p:nvPicPr>
        <p:blipFill>
          <a:blip r:embed="rId2"/>
          <a:stretch>
            <a:fillRect/>
          </a:stretch>
        </p:blipFill>
        <p:spPr>
          <a:xfrm>
            <a:off x="1139684" y="467450"/>
            <a:ext cx="3697359" cy="1312373"/>
          </a:xfrm>
          <a:prstGeom prst="rect">
            <a:avLst/>
          </a:prstGeom>
        </p:spPr>
      </p:pic>
      <p:sp>
        <p:nvSpPr>
          <p:cNvPr id="2" name="Title 1">
            <a:extLst>
              <a:ext uri="{FF2B5EF4-FFF2-40B4-BE49-F238E27FC236}">
                <a16:creationId xmlns:a16="http://schemas.microsoft.com/office/drawing/2014/main" id="{CCD4BC40-5BD3-08C7-CFAE-2F76EA92C65F}"/>
              </a:ext>
            </a:extLst>
          </p:cNvPr>
          <p:cNvSpPr>
            <a:spLocks noGrp="1"/>
          </p:cNvSpPr>
          <p:nvPr>
            <p:ph type="ctrTitle"/>
          </p:nvPr>
        </p:nvSpPr>
        <p:spPr>
          <a:xfrm>
            <a:off x="1073425" y="2760143"/>
            <a:ext cx="9806609" cy="1337713"/>
          </a:xfrm>
        </p:spPr>
        <p:txBody>
          <a:bodyPr>
            <a:normAutofit/>
          </a:bodyPr>
          <a:lstStyle/>
          <a:p>
            <a:pPr algn="l"/>
            <a:r>
              <a:rPr lang="en-US" sz="3200" b="1" dirty="0">
                <a:solidFill>
                  <a:schemeClr val="bg1">
                    <a:lumMod val="85000"/>
                  </a:schemeClr>
                </a:solidFill>
              </a:rPr>
              <a:t>MODULE 2 SLIDES:</a:t>
            </a:r>
            <a:br>
              <a:rPr lang="en-US" sz="3200" b="1" dirty="0">
                <a:solidFill>
                  <a:schemeClr val="bg1">
                    <a:lumMod val="85000"/>
                  </a:schemeClr>
                </a:solidFill>
              </a:rPr>
            </a:br>
            <a:r>
              <a:rPr lang="en-US" sz="4800" b="1" dirty="0">
                <a:solidFill>
                  <a:schemeClr val="bg1"/>
                </a:solidFill>
              </a:rPr>
              <a:t>Identifying Workforce Needs</a:t>
            </a:r>
            <a:endParaRPr lang="en-US" sz="4800" dirty="0">
              <a:solidFill>
                <a:schemeClr val="bg1"/>
              </a:solidFill>
            </a:endParaRPr>
          </a:p>
        </p:txBody>
      </p:sp>
      <p:sp>
        <p:nvSpPr>
          <p:cNvPr id="3" name="Subtitle 2">
            <a:extLst>
              <a:ext uri="{FF2B5EF4-FFF2-40B4-BE49-F238E27FC236}">
                <a16:creationId xmlns:a16="http://schemas.microsoft.com/office/drawing/2014/main" id="{1F8B3FDF-FE59-BCF7-118B-607953D73593}"/>
              </a:ext>
            </a:extLst>
          </p:cNvPr>
          <p:cNvSpPr>
            <a:spLocks noGrp="1"/>
          </p:cNvSpPr>
          <p:nvPr>
            <p:ph type="subTitle" idx="1"/>
          </p:nvPr>
        </p:nvSpPr>
        <p:spPr>
          <a:xfrm>
            <a:off x="1404730" y="-610126"/>
            <a:ext cx="9144000" cy="465356"/>
          </a:xfrm>
        </p:spPr>
        <p:txBody>
          <a:bodyPr>
            <a:normAutofit fontScale="92500" lnSpcReduction="20000"/>
          </a:bodyPr>
          <a:lstStyle/>
          <a:p>
            <a:pPr algn="l"/>
            <a:r>
              <a:rPr lang="en-US" sz="3200" b="1" dirty="0">
                <a:solidFill>
                  <a:srgbClr val="81953A"/>
                </a:solidFill>
                <a:latin typeface="Nunito" pitchFamily="2" charset="77"/>
              </a:rPr>
              <a:t>XXXXX County/Region</a:t>
            </a:r>
          </a:p>
        </p:txBody>
      </p:sp>
      <p:pic>
        <p:nvPicPr>
          <p:cNvPr id="13" name="Picture 12">
            <a:extLst>
              <a:ext uri="{FF2B5EF4-FFF2-40B4-BE49-F238E27FC236}">
                <a16:creationId xmlns:a16="http://schemas.microsoft.com/office/drawing/2014/main" id="{21C0D70C-1441-50B7-C5E6-A8C63CCBF99E}"/>
              </a:ext>
            </a:extLst>
          </p:cNvPr>
          <p:cNvPicPr>
            <a:picLocks noChangeAspect="1"/>
          </p:cNvPicPr>
          <p:nvPr/>
        </p:nvPicPr>
        <p:blipFill>
          <a:blip r:embed="rId3">
            <a:alphaModFix amt="35000"/>
          </a:blip>
          <a:stretch>
            <a:fillRect/>
          </a:stretch>
        </p:blipFill>
        <p:spPr>
          <a:xfrm>
            <a:off x="7381460" y="2195802"/>
            <a:ext cx="4810539" cy="4662197"/>
          </a:xfrm>
          <a:prstGeom prst="rect">
            <a:avLst/>
          </a:prstGeom>
        </p:spPr>
      </p:pic>
      <p:sp>
        <p:nvSpPr>
          <p:cNvPr id="4" name="TextBox 3">
            <a:extLst>
              <a:ext uri="{FF2B5EF4-FFF2-40B4-BE49-F238E27FC236}">
                <a16:creationId xmlns:a16="http://schemas.microsoft.com/office/drawing/2014/main" id="{016F1D97-1C39-AC98-90A9-3EC0BB4F4EB9}"/>
              </a:ext>
            </a:extLst>
          </p:cNvPr>
          <p:cNvSpPr txBox="1"/>
          <p:nvPr/>
        </p:nvSpPr>
        <p:spPr>
          <a:xfrm>
            <a:off x="1139684" y="5265683"/>
            <a:ext cx="5178918" cy="1477328"/>
          </a:xfrm>
          <a:prstGeom prst="rect">
            <a:avLst/>
          </a:prstGeom>
          <a:noFill/>
        </p:spPr>
        <p:txBody>
          <a:bodyPr wrap="none" rtlCol="0">
            <a:spAutoFit/>
          </a:bodyPr>
          <a:lstStyle/>
          <a:p>
            <a:r>
              <a:rPr lang="en-US" dirty="0">
                <a:solidFill>
                  <a:schemeClr val="bg1"/>
                </a:solidFill>
              </a:rPr>
              <a:t>Mark C. White, Ph.D.</a:t>
            </a:r>
          </a:p>
          <a:p>
            <a:pPr marL="0" marR="0" algn="l">
              <a:spcBef>
                <a:spcPts val="0"/>
              </a:spcBef>
              <a:spcAft>
                <a:spcPts val="0"/>
              </a:spcAft>
            </a:pPr>
            <a:r>
              <a:rPr lang="en-US" sz="1800" b="0" i="0" u="none" strike="noStrike" dirty="0">
                <a:solidFill>
                  <a:schemeClr val="bg1"/>
                </a:solidFill>
                <a:effectLst/>
                <a:latin typeface="Calibri" panose="020F0502020204030204" pitchFamily="34" charset="0"/>
              </a:rPr>
              <a:t>Clinical Associate Professor</a:t>
            </a:r>
          </a:p>
          <a:p>
            <a:pPr marL="0" marR="0" algn="l">
              <a:spcBef>
                <a:spcPts val="0"/>
              </a:spcBef>
              <a:spcAft>
                <a:spcPts val="0"/>
              </a:spcAft>
            </a:pPr>
            <a:r>
              <a:rPr lang="en-US" sz="1800" b="0" i="0" u="none" strike="noStrike" dirty="0">
                <a:solidFill>
                  <a:schemeClr val="bg1"/>
                </a:solidFill>
                <a:effectLst/>
                <a:latin typeface="Calibri" panose="020F0502020204030204" pitchFamily="34" charset="0"/>
              </a:rPr>
              <a:t>Department of Agricultural and Consumer Economics</a:t>
            </a:r>
          </a:p>
          <a:p>
            <a:pPr marL="0" marR="0" algn="l">
              <a:spcBef>
                <a:spcPts val="0"/>
              </a:spcBef>
              <a:spcAft>
                <a:spcPts val="0"/>
              </a:spcAft>
            </a:pPr>
            <a:r>
              <a:rPr lang="en-US" sz="1800" b="0" i="0" u="none" strike="noStrike" dirty="0">
                <a:solidFill>
                  <a:schemeClr val="bg1"/>
                </a:solidFill>
                <a:effectLst/>
                <a:latin typeface="Calibri" panose="020F0502020204030204" pitchFamily="34" charset="0"/>
              </a:rPr>
              <a:t>University of Illinois, Urbana-Champaign</a:t>
            </a:r>
          </a:p>
          <a:p>
            <a:endParaRPr lang="en-US" dirty="0">
              <a:solidFill>
                <a:schemeClr val="bg1"/>
              </a:solidFill>
            </a:endParaRPr>
          </a:p>
        </p:txBody>
      </p:sp>
    </p:spTree>
    <p:extLst>
      <p:ext uri="{BB962C8B-B14F-4D97-AF65-F5344CB8AC3E}">
        <p14:creationId xmlns:p14="http://schemas.microsoft.com/office/powerpoint/2010/main" val="4003893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710016C-F4A7-1657-4116-E24076852B07}"/>
              </a:ext>
            </a:extLst>
          </p:cNvPr>
          <p:cNvSpPr txBox="1">
            <a:spLocks/>
          </p:cNvSpPr>
          <p:nvPr/>
        </p:nvSpPr>
        <p:spPr>
          <a:xfrm>
            <a:off x="1163052" y="1950369"/>
            <a:ext cx="9865895" cy="1719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ASSEMBLING THE INFORMATION NECESSARY TO SUPPORT CAREER PATHWAYS INITIATIVES</a:t>
            </a:r>
          </a:p>
        </p:txBody>
      </p:sp>
    </p:spTree>
    <p:extLst>
      <p:ext uri="{BB962C8B-B14F-4D97-AF65-F5344CB8AC3E}">
        <p14:creationId xmlns:p14="http://schemas.microsoft.com/office/powerpoint/2010/main" val="316884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0487" y="332753"/>
            <a:ext cx="11706225" cy="828675"/>
          </a:xfrm>
        </p:spPr>
        <p:txBody>
          <a:bodyPr>
            <a:normAutofit/>
          </a:bodyPr>
          <a:lstStyle/>
          <a:p>
            <a:pPr algn="ctr"/>
            <a:r>
              <a:rPr lang="en-US" sz="3200" b="1" dirty="0">
                <a:latin typeface="+mn-lt"/>
              </a:rPr>
              <a:t>Developing the necessary information requires several steps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55802359"/>
              </p:ext>
            </p:extLst>
          </p:nvPr>
        </p:nvGraphicFramePr>
        <p:xfrm>
          <a:off x="0" y="1246800"/>
          <a:ext cx="9625013" cy="476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fld id="{48F63A3B-78C7-47BE-AE5E-E10140E04643}" type="slidenum">
              <a:rPr lang="en-US" smtClean="0"/>
              <a:pPr/>
              <a:t>11</a:t>
            </a:fld>
            <a:endParaRPr lang="en-US" dirty="0"/>
          </a:p>
        </p:txBody>
      </p:sp>
      <p:sp>
        <p:nvSpPr>
          <p:cNvPr id="6" name="TextBox 5"/>
          <p:cNvSpPr txBox="1"/>
          <p:nvPr/>
        </p:nvSpPr>
        <p:spPr>
          <a:xfrm>
            <a:off x="2508987" y="1246794"/>
            <a:ext cx="6798644"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Understand the priorities of community leaders</a:t>
            </a:r>
          </a:p>
          <a:p>
            <a:pPr marL="285750" indent="-285750">
              <a:buFont typeface="Arial" panose="020B0604020202020204" pitchFamily="34" charset="0"/>
              <a:buChar char="•"/>
            </a:pPr>
            <a:r>
              <a:rPr lang="en-US" sz="1600" b="1" dirty="0"/>
              <a:t>Develop research plan that speaks to those priorities</a:t>
            </a:r>
          </a:p>
          <a:p>
            <a:pPr marL="285750" indent="-285750">
              <a:buFont typeface="Arial" panose="020B0604020202020204" pitchFamily="34" charset="0"/>
              <a:buChar char="•"/>
            </a:pPr>
            <a:r>
              <a:rPr lang="en-US" sz="1600" b="1" dirty="0"/>
              <a:t>Consider how the information can help build support</a:t>
            </a:r>
          </a:p>
        </p:txBody>
      </p:sp>
      <p:sp>
        <p:nvSpPr>
          <p:cNvPr id="7" name="TextBox 6"/>
          <p:cNvSpPr txBox="1"/>
          <p:nvPr/>
        </p:nvSpPr>
        <p:spPr>
          <a:xfrm>
            <a:off x="3671327" y="2483960"/>
            <a:ext cx="773637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Determine strategic focus</a:t>
            </a:r>
          </a:p>
          <a:p>
            <a:pPr marL="742950" lvl="1" indent="-285750">
              <a:buFont typeface="Arial" panose="020B0604020202020204" pitchFamily="34" charset="0"/>
              <a:buChar char="•"/>
            </a:pPr>
            <a:r>
              <a:rPr lang="en-US" sz="1600" dirty="0">
                <a:solidFill>
                  <a:schemeClr val="accent3">
                    <a:lumMod val="75000"/>
                  </a:schemeClr>
                </a:solidFill>
              </a:rPr>
              <a:t>Target industry (e.g., construction) or occupational (e.g., IT) focus</a:t>
            </a:r>
          </a:p>
          <a:p>
            <a:pPr marL="742950" lvl="1" indent="-285750">
              <a:buFont typeface="Arial" panose="020B0604020202020204" pitchFamily="34" charset="0"/>
              <a:buChar char="•"/>
            </a:pPr>
            <a:r>
              <a:rPr lang="en-US" sz="1600" dirty="0">
                <a:solidFill>
                  <a:schemeClr val="accent3">
                    <a:lumMod val="75000"/>
                  </a:schemeClr>
                </a:solidFill>
              </a:rPr>
              <a:t>Specific populations (e.g., Youth, disabled, etc.)</a:t>
            </a:r>
          </a:p>
        </p:txBody>
      </p:sp>
      <p:sp>
        <p:nvSpPr>
          <p:cNvPr id="11" name="TextBox 10"/>
          <p:cNvSpPr txBox="1"/>
          <p:nvPr/>
        </p:nvSpPr>
        <p:spPr>
          <a:xfrm>
            <a:off x="4985887" y="3798109"/>
            <a:ext cx="7459579"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solidFill>
                  <a:schemeClr val="accent3">
                    <a:lumMod val="75000"/>
                  </a:schemeClr>
                </a:solidFill>
              </a:defRPr>
            </a:lvl1pPr>
            <a:lvl2pPr marL="742950" lvl="1" indent="-285750">
              <a:buFont typeface="Arial" panose="020B0604020202020204" pitchFamily="34" charset="0"/>
              <a:buChar char="•"/>
              <a:defRPr>
                <a:solidFill>
                  <a:schemeClr val="accent3">
                    <a:lumMod val="75000"/>
                  </a:schemeClr>
                </a:solidFill>
              </a:defRPr>
            </a:lvl2pPr>
          </a:lstStyle>
          <a:p>
            <a:r>
              <a:rPr lang="en-US" sz="1600" dirty="0"/>
              <a:t>Customize information according to participant needs</a:t>
            </a:r>
          </a:p>
          <a:p>
            <a:pPr lvl="1"/>
            <a:r>
              <a:rPr lang="en-US" sz="1600" dirty="0"/>
              <a:t>Stakeholders: Emphasis on labor market conditions</a:t>
            </a:r>
          </a:p>
          <a:p>
            <a:pPr lvl="1"/>
            <a:r>
              <a:rPr lang="en-US" sz="1600" dirty="0"/>
              <a:t>Jobseekers: Focus on employment opportunities &amp; career exploration</a:t>
            </a:r>
          </a:p>
        </p:txBody>
      </p:sp>
      <p:sp>
        <p:nvSpPr>
          <p:cNvPr id="12" name="TextBox 11"/>
          <p:cNvSpPr txBox="1"/>
          <p:nvPr/>
        </p:nvSpPr>
        <p:spPr>
          <a:xfrm>
            <a:off x="6323798" y="4945046"/>
            <a:ext cx="522743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Build in multiple feedback opportunities for stakeholders (e.g., employers, instructors) </a:t>
            </a:r>
          </a:p>
          <a:p>
            <a:pPr marL="285750" indent="-285750">
              <a:buFont typeface="Arial" panose="020B0604020202020204" pitchFamily="34" charset="0"/>
              <a:buChar char="•"/>
            </a:pPr>
            <a:r>
              <a:rPr lang="en-US" sz="1600" dirty="0">
                <a:solidFill>
                  <a:schemeClr val="accent3">
                    <a:lumMod val="75000"/>
                  </a:schemeClr>
                </a:solidFill>
              </a:rPr>
              <a:t>Use feedback to identify critical information &amp; remaining information gaps. </a:t>
            </a:r>
          </a:p>
        </p:txBody>
      </p:sp>
      <p:sp>
        <p:nvSpPr>
          <p:cNvPr id="4" name="Rectangle 3">
            <a:extLst>
              <a:ext uri="{FF2B5EF4-FFF2-40B4-BE49-F238E27FC236}">
                <a16:creationId xmlns:a16="http://schemas.microsoft.com/office/drawing/2014/main" id="{515D40E7-3D81-A332-8DA3-1B4DAA8F17A8}"/>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4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7773" y="512763"/>
            <a:ext cx="9673540" cy="831850"/>
          </a:xfrm>
        </p:spPr>
        <p:txBody>
          <a:bodyPr>
            <a:noAutofit/>
          </a:bodyPr>
          <a:lstStyle/>
          <a:p>
            <a:r>
              <a:rPr lang="en-US" sz="3200" b="1" dirty="0">
                <a:latin typeface="+mn-lt"/>
              </a:rPr>
              <a:t>Your efforts will garner more support if they align with how the community prioritizes jobs.</a:t>
            </a:r>
          </a:p>
        </p:txBody>
      </p:sp>
      <p:sp>
        <p:nvSpPr>
          <p:cNvPr id="3" name="Content Placeholder 2"/>
          <p:cNvSpPr>
            <a:spLocks noGrp="1"/>
          </p:cNvSpPr>
          <p:nvPr>
            <p:ph sz="half" idx="4294967295"/>
          </p:nvPr>
        </p:nvSpPr>
        <p:spPr>
          <a:xfrm>
            <a:off x="750771" y="1625132"/>
            <a:ext cx="5149515" cy="4332288"/>
          </a:xfrm>
        </p:spPr>
        <p:txBody>
          <a:bodyPr>
            <a:normAutofit/>
          </a:bodyPr>
          <a:lstStyle/>
          <a:p>
            <a:pPr>
              <a:spcBef>
                <a:spcPts val="0"/>
              </a:spcBef>
            </a:pPr>
            <a:r>
              <a:rPr lang="en-US" sz="2000" b="1" i="1" dirty="0">
                <a:solidFill>
                  <a:schemeClr val="accent2"/>
                </a:solidFill>
              </a:rPr>
              <a:t>Good paying jobs</a:t>
            </a:r>
            <a:r>
              <a:rPr lang="en-US" sz="2000" b="1" i="1" dirty="0">
                <a:solidFill>
                  <a:srgbClr val="002060"/>
                </a:solidFill>
              </a:rPr>
              <a:t>:</a:t>
            </a:r>
            <a:r>
              <a:rPr lang="en-US" sz="2000" b="1" dirty="0"/>
              <a:t> </a:t>
            </a:r>
            <a:r>
              <a:rPr lang="en-US" sz="2000" dirty="0"/>
              <a:t>Look at jobs that pay above the median wage, or a family-sustaining wage.</a:t>
            </a:r>
          </a:p>
          <a:p>
            <a:pPr>
              <a:spcBef>
                <a:spcPts val="0"/>
              </a:spcBef>
            </a:pPr>
            <a:endParaRPr lang="en-US" sz="2000" dirty="0"/>
          </a:p>
          <a:p>
            <a:pPr>
              <a:spcBef>
                <a:spcPts val="0"/>
              </a:spcBef>
            </a:pPr>
            <a:r>
              <a:rPr lang="en-US" sz="2000" b="1" i="1" dirty="0">
                <a:solidFill>
                  <a:schemeClr val="accent2"/>
                </a:solidFill>
              </a:rPr>
              <a:t>Middle-skill jobs</a:t>
            </a:r>
            <a:r>
              <a:rPr lang="en-US" sz="2000" b="1" i="1" dirty="0">
                <a:solidFill>
                  <a:srgbClr val="002060"/>
                </a:solidFill>
              </a:rPr>
              <a:t>: </a:t>
            </a:r>
            <a:r>
              <a:rPr lang="en-US" sz="2000" dirty="0"/>
              <a:t>Emphasize jobs that require more than high school, less than a 4-year degree, and some OJT.</a:t>
            </a:r>
          </a:p>
          <a:p>
            <a:pPr>
              <a:spcBef>
                <a:spcPts val="0"/>
              </a:spcBef>
            </a:pPr>
            <a:endParaRPr lang="en-US" sz="2000" dirty="0"/>
          </a:p>
          <a:p>
            <a:pPr>
              <a:spcBef>
                <a:spcPts val="0"/>
              </a:spcBef>
            </a:pPr>
            <a:r>
              <a:rPr lang="en-US" sz="2000" b="1" i="1" dirty="0">
                <a:solidFill>
                  <a:schemeClr val="accent2"/>
                </a:solidFill>
              </a:rPr>
              <a:t>Pathway jobs:</a:t>
            </a:r>
            <a:r>
              <a:rPr lang="en-US" sz="2000" dirty="0">
                <a:solidFill>
                  <a:schemeClr val="accent2"/>
                </a:solidFill>
              </a:rPr>
              <a:t> </a:t>
            </a:r>
            <a:r>
              <a:rPr lang="en-US" sz="2000" dirty="0"/>
              <a:t>Identify jobs that, with incremental education &amp; training, can provide steppingstones to other higher-paying jobs.</a:t>
            </a:r>
          </a:p>
          <a:p>
            <a:pPr>
              <a:spcBef>
                <a:spcPts val="0"/>
              </a:spcBef>
            </a:pPr>
            <a:endParaRPr lang="en-US" sz="2000" dirty="0"/>
          </a:p>
          <a:p>
            <a:pPr>
              <a:spcBef>
                <a:spcPts val="0"/>
              </a:spcBef>
            </a:pPr>
            <a:r>
              <a:rPr lang="en-US" sz="2000" b="1" i="1" dirty="0">
                <a:solidFill>
                  <a:schemeClr val="accent2"/>
                </a:solidFill>
              </a:rPr>
              <a:t>High demand jobs: </a:t>
            </a:r>
            <a:r>
              <a:rPr lang="en-US" sz="2000" dirty="0"/>
              <a:t>Focus on jobs that have grown and are projected to grow.</a:t>
            </a:r>
          </a:p>
          <a:p>
            <a:endParaRPr lang="en-US" dirty="0"/>
          </a:p>
        </p:txBody>
      </p:sp>
      <p:sp>
        <p:nvSpPr>
          <p:cNvPr id="5" name="Content Placeholder 4"/>
          <p:cNvSpPr>
            <a:spLocks noGrp="1"/>
          </p:cNvSpPr>
          <p:nvPr>
            <p:ph sz="half" idx="4294967295"/>
          </p:nvPr>
        </p:nvSpPr>
        <p:spPr>
          <a:xfrm>
            <a:off x="6574055" y="1597025"/>
            <a:ext cx="5072513" cy="4332288"/>
          </a:xfrm>
        </p:spPr>
        <p:txBody>
          <a:bodyPr>
            <a:normAutofit/>
          </a:bodyPr>
          <a:lstStyle/>
          <a:p>
            <a:pPr>
              <a:spcBef>
                <a:spcPts val="0"/>
              </a:spcBef>
            </a:pPr>
            <a:r>
              <a:rPr lang="en-US" sz="2000" b="1" i="1" dirty="0">
                <a:solidFill>
                  <a:schemeClr val="accent2"/>
                </a:solidFill>
              </a:rPr>
              <a:t>Cross-cutting occupations: </a:t>
            </a:r>
            <a:r>
              <a:rPr lang="en-US" sz="2000" dirty="0"/>
              <a:t>Select occupations that are in-demand across multiple industries.</a:t>
            </a:r>
          </a:p>
          <a:p>
            <a:pPr marL="0" indent="0">
              <a:spcBef>
                <a:spcPts val="0"/>
              </a:spcBef>
              <a:buNone/>
            </a:pPr>
            <a:endParaRPr lang="en-US" sz="2000" dirty="0"/>
          </a:p>
          <a:p>
            <a:pPr>
              <a:spcBef>
                <a:spcPts val="0"/>
              </a:spcBef>
            </a:pPr>
            <a:r>
              <a:rPr lang="en-US" sz="2000" b="1" i="1" dirty="0">
                <a:solidFill>
                  <a:schemeClr val="accent2"/>
                </a:solidFill>
              </a:rPr>
              <a:t>Uniquely competitive occupations: </a:t>
            </a:r>
            <a:r>
              <a:rPr lang="en-US" sz="2000" dirty="0"/>
              <a:t>Examine occupations that are relatively concentrated in your region (using LQs).</a:t>
            </a:r>
          </a:p>
          <a:p>
            <a:pPr>
              <a:spcBef>
                <a:spcPts val="0"/>
              </a:spcBef>
            </a:pPr>
            <a:endParaRPr lang="en-US" sz="2000" dirty="0"/>
          </a:p>
          <a:p>
            <a:pPr>
              <a:spcBef>
                <a:spcPts val="0"/>
              </a:spcBef>
            </a:pPr>
            <a:r>
              <a:rPr lang="en-US" sz="2000" b="1" i="1" dirty="0">
                <a:solidFill>
                  <a:schemeClr val="accent2"/>
                </a:solidFill>
              </a:rPr>
              <a:t>Diversity and Inclusion: </a:t>
            </a:r>
            <a:r>
              <a:rPr lang="en-US" sz="2000" dirty="0"/>
              <a:t>Consider jobs that employ people of different age, gender, race and ethnicity.</a:t>
            </a:r>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32245989-8247-416B-92D9-69F8B030FD4C}" type="slidenum">
              <a:rPr lang="en-US" smtClean="0"/>
              <a:pPr>
                <a:defRPr/>
              </a:pPr>
              <a:t>12</a:t>
            </a:fld>
            <a:endParaRPr lang="en-US"/>
          </a:p>
        </p:txBody>
      </p:sp>
    </p:spTree>
    <p:extLst>
      <p:ext uri="{BB962C8B-B14F-4D97-AF65-F5344CB8AC3E}">
        <p14:creationId xmlns:p14="http://schemas.microsoft.com/office/powerpoint/2010/main" val="122560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76150" y="234668"/>
            <a:ext cx="10793413" cy="828675"/>
          </a:xfrm>
        </p:spPr>
        <p:txBody>
          <a:bodyPr>
            <a:normAutofit/>
          </a:bodyPr>
          <a:lstStyle/>
          <a:p>
            <a:r>
              <a:rPr lang="en-US" sz="3200" b="1" dirty="0">
                <a:latin typeface="+mn-lt"/>
              </a:rPr>
              <a:t>Developing the necessary information requires several steps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9396004"/>
              </p:ext>
            </p:extLst>
          </p:nvPr>
        </p:nvGraphicFramePr>
        <p:xfrm>
          <a:off x="-72658" y="1199867"/>
          <a:ext cx="9615638" cy="4771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fld id="{48F63A3B-78C7-47BE-AE5E-E10140E04643}" type="slidenum">
              <a:rPr lang="en-US" smtClean="0"/>
              <a:pPr/>
              <a:t>13</a:t>
            </a:fld>
            <a:endParaRPr lang="en-US" dirty="0"/>
          </a:p>
        </p:txBody>
      </p:sp>
      <p:sp>
        <p:nvSpPr>
          <p:cNvPr id="6" name="TextBox 5"/>
          <p:cNvSpPr txBox="1"/>
          <p:nvPr/>
        </p:nvSpPr>
        <p:spPr>
          <a:xfrm>
            <a:off x="2460929" y="1330450"/>
            <a:ext cx="586715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Understand the priorities of community leaders</a:t>
            </a:r>
          </a:p>
          <a:p>
            <a:pPr marL="285750" indent="-285750">
              <a:buFont typeface="Arial" panose="020B0604020202020204" pitchFamily="34" charset="0"/>
              <a:buChar char="•"/>
            </a:pPr>
            <a:r>
              <a:rPr lang="en-US" sz="1600" dirty="0">
                <a:solidFill>
                  <a:schemeClr val="accent3">
                    <a:lumMod val="75000"/>
                  </a:schemeClr>
                </a:solidFill>
              </a:rPr>
              <a:t>Develop research plan that speaks to those priorities</a:t>
            </a:r>
          </a:p>
          <a:p>
            <a:pPr marL="285750" indent="-285750">
              <a:buFont typeface="Arial" panose="020B0604020202020204" pitchFamily="34" charset="0"/>
              <a:buChar char="•"/>
            </a:pPr>
            <a:r>
              <a:rPr lang="en-US" sz="1600" dirty="0">
                <a:solidFill>
                  <a:schemeClr val="accent3">
                    <a:lumMod val="75000"/>
                  </a:schemeClr>
                </a:solidFill>
              </a:rPr>
              <a:t>Consider how the information can help build support</a:t>
            </a:r>
          </a:p>
        </p:txBody>
      </p:sp>
      <p:sp>
        <p:nvSpPr>
          <p:cNvPr id="7" name="TextBox 6"/>
          <p:cNvSpPr txBox="1"/>
          <p:nvPr/>
        </p:nvSpPr>
        <p:spPr>
          <a:xfrm>
            <a:off x="3675619" y="2477266"/>
            <a:ext cx="7836194"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Determine strategic focus</a:t>
            </a:r>
          </a:p>
          <a:p>
            <a:pPr marL="742950" lvl="1" indent="-285750">
              <a:buFont typeface="Arial" panose="020B0604020202020204" pitchFamily="34" charset="0"/>
              <a:buChar char="•"/>
            </a:pPr>
            <a:r>
              <a:rPr lang="en-US" sz="1600" b="1" dirty="0"/>
              <a:t>Target industry (e.g., construction) or occupational (e.g., IT) focus</a:t>
            </a:r>
          </a:p>
          <a:p>
            <a:pPr marL="742950" lvl="1" indent="-285750">
              <a:buFont typeface="Arial" panose="020B0604020202020204" pitchFamily="34" charset="0"/>
              <a:buChar char="•"/>
            </a:pPr>
            <a:r>
              <a:rPr lang="en-US" sz="1600" b="1" dirty="0"/>
              <a:t>Specific populations (e.g., Youth, disabled, etc.)</a:t>
            </a:r>
          </a:p>
        </p:txBody>
      </p:sp>
      <p:sp>
        <p:nvSpPr>
          <p:cNvPr id="11" name="TextBox 10"/>
          <p:cNvSpPr txBox="1"/>
          <p:nvPr/>
        </p:nvSpPr>
        <p:spPr>
          <a:xfrm>
            <a:off x="4934150" y="3680033"/>
            <a:ext cx="669162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vl2pPr marL="742950" lvl="1" indent="-285750">
              <a:buFont typeface="Arial" panose="020B0604020202020204" pitchFamily="34" charset="0"/>
              <a:buChar char="•"/>
            </a:lvl2pPr>
          </a:lstStyle>
          <a:p>
            <a:r>
              <a:rPr lang="en-US" sz="1600" dirty="0">
                <a:solidFill>
                  <a:schemeClr val="bg1">
                    <a:lumMod val="50000"/>
                  </a:schemeClr>
                </a:solidFill>
              </a:rPr>
              <a:t>Customize information according to participant needs</a:t>
            </a:r>
          </a:p>
          <a:p>
            <a:pPr lvl="1"/>
            <a:r>
              <a:rPr lang="en-US" sz="1600" dirty="0">
                <a:solidFill>
                  <a:schemeClr val="bg1">
                    <a:lumMod val="50000"/>
                  </a:schemeClr>
                </a:solidFill>
              </a:rPr>
              <a:t>Stakeholders: Emphasis on labor market conditions</a:t>
            </a:r>
          </a:p>
          <a:p>
            <a:pPr lvl="1"/>
            <a:r>
              <a:rPr lang="en-US" sz="1600" dirty="0">
                <a:solidFill>
                  <a:schemeClr val="bg1">
                    <a:lumMod val="50000"/>
                  </a:schemeClr>
                </a:solidFill>
              </a:rPr>
              <a:t>Jobseekers: Focus on employment opportunities &amp; career exploration</a:t>
            </a:r>
          </a:p>
        </p:txBody>
      </p:sp>
      <p:sp>
        <p:nvSpPr>
          <p:cNvPr id="12" name="TextBox 11"/>
          <p:cNvSpPr txBox="1"/>
          <p:nvPr/>
        </p:nvSpPr>
        <p:spPr>
          <a:xfrm>
            <a:off x="6323796" y="4940550"/>
            <a:ext cx="530558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Build in multiple feedback opportunities for stakeholders (e.g., employers, instructors) </a:t>
            </a:r>
          </a:p>
          <a:p>
            <a:pPr marL="285750" indent="-285750">
              <a:buFont typeface="Arial" panose="020B0604020202020204" pitchFamily="34" charset="0"/>
              <a:buChar char="•"/>
            </a:pPr>
            <a:r>
              <a:rPr lang="en-US" sz="1600" dirty="0">
                <a:solidFill>
                  <a:schemeClr val="accent3">
                    <a:lumMod val="75000"/>
                  </a:schemeClr>
                </a:solidFill>
              </a:rPr>
              <a:t>Use feedback to identify critical information and remaining information gaps. </a:t>
            </a:r>
          </a:p>
        </p:txBody>
      </p:sp>
      <p:sp>
        <p:nvSpPr>
          <p:cNvPr id="4" name="Rectangle 3">
            <a:extLst>
              <a:ext uri="{FF2B5EF4-FFF2-40B4-BE49-F238E27FC236}">
                <a16:creationId xmlns:a16="http://schemas.microsoft.com/office/drawing/2014/main" id="{F67335CE-994F-3079-B025-94C5E5D41E73}"/>
              </a:ext>
            </a:extLst>
          </p:cNvPr>
          <p:cNvSpPr/>
          <p:nvPr/>
        </p:nvSpPr>
        <p:spPr>
          <a:xfrm>
            <a:off x="0" y="6492874"/>
            <a:ext cx="12192000" cy="365126"/>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1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648" y="535924"/>
            <a:ext cx="10851165" cy="828675"/>
          </a:xfrm>
        </p:spPr>
        <p:txBody>
          <a:bodyPr>
            <a:normAutofit/>
          </a:bodyPr>
          <a:lstStyle/>
          <a:p>
            <a:r>
              <a:rPr lang="en-US" sz="3200" b="1" i="1" dirty="0">
                <a:latin typeface="+mn-lt"/>
              </a:rPr>
              <a:t>Target Industry Focus </a:t>
            </a:r>
            <a:r>
              <a:rPr lang="en-US" sz="3200" dirty="0">
                <a:latin typeface="+mn-lt"/>
              </a:rPr>
              <a:t>(e.g., MFG, Construction)</a:t>
            </a:r>
          </a:p>
        </p:txBody>
      </p:sp>
      <p:sp>
        <p:nvSpPr>
          <p:cNvPr id="3" name="Content Placeholder 2"/>
          <p:cNvSpPr>
            <a:spLocks noGrp="1"/>
          </p:cNvSpPr>
          <p:nvPr>
            <p:ph idx="4294967295"/>
          </p:nvPr>
        </p:nvSpPr>
        <p:spPr>
          <a:xfrm>
            <a:off x="856648" y="1364599"/>
            <a:ext cx="10478703" cy="3929296"/>
          </a:xfr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lIns="182880" tIns="182880" rIns="182880" bIns="182880">
            <a:normAutofit lnSpcReduction="10000"/>
          </a:bodyPr>
          <a:lstStyle/>
          <a:p>
            <a:r>
              <a:rPr lang="en-US" dirty="0"/>
              <a:t>Key information includes:</a:t>
            </a:r>
          </a:p>
          <a:p>
            <a:pPr lvl="1"/>
            <a:r>
              <a:rPr lang="en-US" dirty="0"/>
              <a:t>Industry activities, size and scale (Section 3a), </a:t>
            </a:r>
          </a:p>
          <a:p>
            <a:pPr lvl="1"/>
            <a:r>
              <a:rPr lang="en-US" dirty="0"/>
              <a:t>Industry demographics (Section 3b), </a:t>
            </a:r>
          </a:p>
          <a:p>
            <a:pPr lvl="1"/>
            <a:r>
              <a:rPr lang="en-US" dirty="0"/>
              <a:t>Industry staffing patterns (Section 4b)</a:t>
            </a:r>
          </a:p>
          <a:p>
            <a:pPr lvl="2"/>
            <a:r>
              <a:rPr lang="en-US" dirty="0"/>
              <a:t>Identify prominent occupations</a:t>
            </a:r>
          </a:p>
          <a:p>
            <a:pPr lvl="2"/>
            <a:r>
              <a:rPr lang="en-US" dirty="0"/>
              <a:t>Occupational requirements (Section 4d)</a:t>
            </a:r>
          </a:p>
          <a:p>
            <a:pPr lvl="2"/>
            <a:endParaRPr lang="en-US" dirty="0"/>
          </a:p>
          <a:p>
            <a:r>
              <a:rPr lang="en-US" dirty="0"/>
              <a:t>Employer input (Section 6a) will be necessary to better understand unique local needs as well as to help identify any mission critical occupations.</a:t>
            </a:r>
          </a:p>
        </p:txBody>
      </p:sp>
    </p:spTree>
    <p:extLst>
      <p:ext uri="{BB962C8B-B14F-4D97-AF65-F5344CB8AC3E}">
        <p14:creationId xmlns:p14="http://schemas.microsoft.com/office/powerpoint/2010/main" val="158182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2152" y="439663"/>
            <a:ext cx="11219848" cy="705741"/>
          </a:xfrm>
          <a:noFill/>
        </p:spPr>
        <p:txBody>
          <a:bodyPr>
            <a:normAutofit/>
          </a:bodyPr>
          <a:lstStyle/>
          <a:p>
            <a:r>
              <a:rPr lang="en-US" sz="3200" b="1" i="1" dirty="0">
                <a:latin typeface="+mn-lt"/>
              </a:rPr>
              <a:t>Selected occupations or fields </a:t>
            </a:r>
            <a:r>
              <a:rPr lang="en-US" sz="3200" dirty="0">
                <a:latin typeface="+mn-lt"/>
              </a:rPr>
              <a:t>(e.g., IT, Maintenance)</a:t>
            </a:r>
          </a:p>
        </p:txBody>
      </p:sp>
      <p:sp>
        <p:nvSpPr>
          <p:cNvPr id="3" name="Content Placeholder 2"/>
          <p:cNvSpPr>
            <a:spLocks noGrp="1"/>
          </p:cNvSpPr>
          <p:nvPr>
            <p:ph idx="4294967295"/>
          </p:nvPr>
        </p:nvSpPr>
        <p:spPr>
          <a:xfrm>
            <a:off x="972153" y="1208088"/>
            <a:ext cx="10318282" cy="4287937"/>
          </a:xfrm>
          <a:solidFill>
            <a:schemeClr val="accent4">
              <a:lumMod val="20000"/>
              <a:lumOff val="80000"/>
            </a:schemeClr>
          </a:solidFill>
        </p:spPr>
        <p:txBody>
          <a:bodyPr lIns="182880" tIns="182880" rIns="182880" bIns="182880">
            <a:normAutofit/>
          </a:bodyPr>
          <a:lstStyle/>
          <a:p>
            <a:r>
              <a:rPr lang="en-US" dirty="0"/>
              <a:t>Key information includes:</a:t>
            </a:r>
          </a:p>
          <a:p>
            <a:pPr lvl="1"/>
            <a:r>
              <a:rPr lang="en-US" dirty="0"/>
              <a:t>Regional demand and wages (Section 4a)</a:t>
            </a:r>
          </a:p>
          <a:p>
            <a:pPr lvl="1"/>
            <a:r>
              <a:rPr lang="en-US" dirty="0"/>
              <a:t>Information about occupational requirements (Section 4d)</a:t>
            </a:r>
          </a:p>
          <a:p>
            <a:pPr lvl="1"/>
            <a:r>
              <a:rPr lang="en-US" dirty="0"/>
              <a:t>Reverse staffing patterns show which industries and employers are most likely to employ these types of workers (Section 4b)</a:t>
            </a:r>
          </a:p>
          <a:p>
            <a:pPr lvl="1"/>
            <a:r>
              <a:rPr lang="en-US" dirty="0"/>
              <a:t>Local education and training providers (Section 5a) are sources of potential workers and incumbent worker training.</a:t>
            </a:r>
          </a:p>
          <a:p>
            <a:pPr lvl="2"/>
            <a:endParaRPr lang="en-US" dirty="0"/>
          </a:p>
          <a:p>
            <a:r>
              <a:rPr lang="en-US" dirty="0"/>
              <a:t>Employer input (Section 6a) will be necessary to identify training needs and describe potential career pathway opportunities.</a:t>
            </a:r>
          </a:p>
        </p:txBody>
      </p:sp>
    </p:spTree>
    <p:extLst>
      <p:ext uri="{BB962C8B-B14F-4D97-AF65-F5344CB8AC3E}">
        <p14:creationId xmlns:p14="http://schemas.microsoft.com/office/powerpoint/2010/main" val="222221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2526" y="523674"/>
            <a:ext cx="10745287" cy="828675"/>
          </a:xfrm>
        </p:spPr>
        <p:txBody>
          <a:bodyPr>
            <a:noAutofit/>
          </a:bodyPr>
          <a:lstStyle/>
          <a:p>
            <a:r>
              <a:rPr lang="en-US" sz="3200" b="1" i="1" dirty="0">
                <a:latin typeface="+mn-lt"/>
              </a:rPr>
              <a:t>Specific populations </a:t>
            </a:r>
            <a:r>
              <a:rPr lang="en-US" sz="3200" dirty="0">
                <a:latin typeface="+mn-lt"/>
              </a:rPr>
              <a:t>(e.g., disadvantaged, underrepresented, disabled or youth workers)</a:t>
            </a:r>
          </a:p>
        </p:txBody>
      </p:sp>
      <p:sp>
        <p:nvSpPr>
          <p:cNvPr id="3" name="Content Placeholder 2"/>
          <p:cNvSpPr>
            <a:spLocks noGrp="1"/>
          </p:cNvSpPr>
          <p:nvPr>
            <p:ph idx="4294967295"/>
          </p:nvPr>
        </p:nvSpPr>
        <p:spPr>
          <a:xfrm>
            <a:off x="962526" y="1588168"/>
            <a:ext cx="10260531" cy="3917483"/>
          </a:xfrm>
          <a:solidFill>
            <a:schemeClr val="accent4">
              <a:lumMod val="20000"/>
              <a:lumOff val="80000"/>
            </a:schemeClr>
          </a:solidFill>
        </p:spPr>
        <p:txBody>
          <a:bodyPr lIns="182880" tIns="182880" rIns="182880" bIns="182880">
            <a:normAutofit lnSpcReduction="10000"/>
          </a:bodyPr>
          <a:lstStyle/>
          <a:p>
            <a:r>
              <a:rPr lang="en-US" dirty="0"/>
              <a:t>Key information includes:</a:t>
            </a:r>
          </a:p>
          <a:p>
            <a:pPr lvl="1"/>
            <a:r>
              <a:rPr lang="en-US" dirty="0"/>
              <a:t>The size of the group and how and in what ways are they currently participating in the local labor force (Section 1c to 1g)</a:t>
            </a:r>
          </a:p>
          <a:p>
            <a:pPr lvl="1">
              <a:spcAft>
                <a:spcPts val="600"/>
              </a:spcAft>
            </a:pPr>
            <a:r>
              <a:rPr lang="en-US" dirty="0"/>
              <a:t>Industry demographics (Section 3b) can help identify where different types of workers—be they of a specific age demographic, gender, or race and ethnicity— are currently working and where they might be underrepresented</a:t>
            </a:r>
          </a:p>
          <a:p>
            <a:r>
              <a:rPr lang="en-US" dirty="0"/>
              <a:t>Employer and stakeholder input (Section 6a) will be necessary to identify challenges and opportunities facing these populations, as well as where efforts must be made to address these challenges</a:t>
            </a:r>
          </a:p>
        </p:txBody>
      </p:sp>
    </p:spTree>
    <p:extLst>
      <p:ext uri="{BB962C8B-B14F-4D97-AF65-F5344CB8AC3E}">
        <p14:creationId xmlns:p14="http://schemas.microsoft.com/office/powerpoint/2010/main" val="64552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58486" y="412089"/>
            <a:ext cx="10831914" cy="695565"/>
          </a:xfrm>
        </p:spPr>
        <p:txBody>
          <a:bodyPr>
            <a:normAutofit/>
          </a:bodyPr>
          <a:lstStyle/>
          <a:p>
            <a:r>
              <a:rPr lang="en-US" sz="3200" b="1" dirty="0">
                <a:latin typeface="+mn-lt"/>
              </a:rPr>
              <a:t>Developing the necessary information requires several steps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440230589"/>
              </p:ext>
            </p:extLst>
          </p:nvPr>
        </p:nvGraphicFramePr>
        <p:xfrm>
          <a:off x="133943" y="1364344"/>
          <a:ext cx="9689558" cy="480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fld id="{48F63A3B-78C7-47BE-AE5E-E10140E04643}" type="slidenum">
              <a:rPr lang="en-US" smtClean="0"/>
              <a:pPr/>
              <a:t>17</a:t>
            </a:fld>
            <a:endParaRPr lang="en-US" dirty="0"/>
          </a:p>
        </p:txBody>
      </p:sp>
      <p:sp>
        <p:nvSpPr>
          <p:cNvPr id="6" name="TextBox 5"/>
          <p:cNvSpPr txBox="1"/>
          <p:nvPr/>
        </p:nvSpPr>
        <p:spPr>
          <a:xfrm>
            <a:off x="2711189" y="1362623"/>
            <a:ext cx="586715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rPr>
              <a:t>Understand the priorities of community leaders</a:t>
            </a:r>
          </a:p>
          <a:p>
            <a:pPr marL="285750" indent="-285750">
              <a:buFont typeface="Arial" panose="020B0604020202020204" pitchFamily="34" charset="0"/>
              <a:buChar char="•"/>
            </a:pPr>
            <a:r>
              <a:rPr lang="en-US" sz="1600" dirty="0">
                <a:solidFill>
                  <a:schemeClr val="bg1">
                    <a:lumMod val="50000"/>
                  </a:schemeClr>
                </a:solidFill>
              </a:rPr>
              <a:t>Develop research plan that speaks to those priorities</a:t>
            </a:r>
          </a:p>
          <a:p>
            <a:pPr marL="285750" indent="-285750">
              <a:buFont typeface="Arial" panose="020B0604020202020204" pitchFamily="34" charset="0"/>
              <a:buChar char="•"/>
            </a:pPr>
            <a:r>
              <a:rPr lang="en-US" sz="1600" dirty="0">
                <a:solidFill>
                  <a:schemeClr val="bg1">
                    <a:lumMod val="50000"/>
                  </a:schemeClr>
                </a:solidFill>
              </a:rPr>
              <a:t>Consider how the information can help build support</a:t>
            </a:r>
          </a:p>
        </p:txBody>
      </p:sp>
      <p:sp>
        <p:nvSpPr>
          <p:cNvPr id="7" name="TextBox 6"/>
          <p:cNvSpPr txBox="1"/>
          <p:nvPr/>
        </p:nvSpPr>
        <p:spPr>
          <a:xfrm>
            <a:off x="3813926" y="2699942"/>
            <a:ext cx="812579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rPr>
              <a:t>Determine strategic focus</a:t>
            </a:r>
          </a:p>
          <a:p>
            <a:pPr marL="742950" lvl="1" indent="-285750">
              <a:buFont typeface="Arial" panose="020B0604020202020204" pitchFamily="34" charset="0"/>
              <a:buChar char="•"/>
            </a:pPr>
            <a:r>
              <a:rPr lang="en-US" sz="1600" dirty="0">
                <a:solidFill>
                  <a:schemeClr val="bg1">
                    <a:lumMod val="50000"/>
                  </a:schemeClr>
                </a:solidFill>
              </a:rPr>
              <a:t>Target industry (e.g., construction) or occupational (e.g., IT) focus</a:t>
            </a:r>
          </a:p>
          <a:p>
            <a:pPr marL="742950" lvl="1" indent="-285750">
              <a:buFont typeface="Arial" panose="020B0604020202020204" pitchFamily="34" charset="0"/>
              <a:buChar char="•"/>
            </a:pPr>
            <a:r>
              <a:rPr lang="en-US" sz="1600" dirty="0">
                <a:solidFill>
                  <a:schemeClr val="bg1">
                    <a:lumMod val="50000"/>
                  </a:schemeClr>
                </a:solidFill>
              </a:rPr>
              <a:t>Specific populations (e.g., Youth, disabled, etc.)</a:t>
            </a:r>
          </a:p>
        </p:txBody>
      </p:sp>
      <p:sp>
        <p:nvSpPr>
          <p:cNvPr id="11" name="TextBox 10"/>
          <p:cNvSpPr txBox="1"/>
          <p:nvPr/>
        </p:nvSpPr>
        <p:spPr>
          <a:xfrm>
            <a:off x="5164038" y="3947298"/>
            <a:ext cx="6828619"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solidFill>
                  <a:schemeClr val="accent3">
                    <a:lumMod val="75000"/>
                  </a:schemeClr>
                </a:solidFill>
              </a:defRPr>
            </a:lvl1pPr>
            <a:lvl2pPr marL="742950" lvl="1" indent="-285750">
              <a:buFont typeface="Arial" panose="020B0604020202020204" pitchFamily="34" charset="0"/>
              <a:buChar char="•"/>
              <a:defRPr>
                <a:solidFill>
                  <a:schemeClr val="accent3">
                    <a:lumMod val="75000"/>
                  </a:schemeClr>
                </a:solidFill>
              </a:defRPr>
            </a:lvl2pPr>
          </a:lstStyle>
          <a:p>
            <a:r>
              <a:rPr lang="en-US" sz="1600" b="1" dirty="0">
                <a:solidFill>
                  <a:schemeClr val="tx1">
                    <a:lumMod val="95000"/>
                    <a:lumOff val="5000"/>
                  </a:schemeClr>
                </a:solidFill>
              </a:rPr>
              <a:t>Customize information according to participant needs</a:t>
            </a:r>
          </a:p>
          <a:p>
            <a:pPr lvl="1"/>
            <a:r>
              <a:rPr lang="en-US" sz="1600" b="1" dirty="0">
                <a:solidFill>
                  <a:schemeClr val="tx1">
                    <a:lumMod val="95000"/>
                    <a:lumOff val="5000"/>
                  </a:schemeClr>
                </a:solidFill>
              </a:rPr>
              <a:t>Stakeholders: Emphasis on labor market conditions</a:t>
            </a:r>
          </a:p>
          <a:p>
            <a:pPr lvl="1"/>
            <a:r>
              <a:rPr lang="en-US" sz="1600" b="1" dirty="0">
                <a:solidFill>
                  <a:schemeClr val="tx1">
                    <a:lumMod val="95000"/>
                    <a:lumOff val="5000"/>
                  </a:schemeClr>
                </a:solidFill>
              </a:rPr>
              <a:t>Jobseekers: Focus on employment opportunities &amp; career exploration</a:t>
            </a:r>
          </a:p>
        </p:txBody>
      </p:sp>
      <p:sp>
        <p:nvSpPr>
          <p:cNvPr id="12" name="TextBox 11"/>
          <p:cNvSpPr txBox="1"/>
          <p:nvPr/>
        </p:nvSpPr>
        <p:spPr>
          <a:xfrm>
            <a:off x="6507516" y="5145993"/>
            <a:ext cx="548514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rPr>
              <a:t>Build in multiple feedback opportunities for stakeholders (e.g., employers, instructors) </a:t>
            </a:r>
          </a:p>
          <a:p>
            <a:pPr marL="285750" indent="-285750">
              <a:buFont typeface="Arial" panose="020B0604020202020204" pitchFamily="34" charset="0"/>
              <a:buChar char="•"/>
            </a:pPr>
            <a:r>
              <a:rPr lang="en-US" sz="1600" dirty="0">
                <a:solidFill>
                  <a:schemeClr val="bg1">
                    <a:lumMod val="50000"/>
                  </a:schemeClr>
                </a:solidFill>
              </a:rPr>
              <a:t>Use feedback to identify critical information and remaining information gaps. </a:t>
            </a:r>
          </a:p>
        </p:txBody>
      </p:sp>
      <p:sp>
        <p:nvSpPr>
          <p:cNvPr id="4" name="Rectangle 3">
            <a:extLst>
              <a:ext uri="{FF2B5EF4-FFF2-40B4-BE49-F238E27FC236}">
                <a16:creationId xmlns:a16="http://schemas.microsoft.com/office/drawing/2014/main" id="{A3591EF3-A8A8-D706-1820-3CEE714A804B}"/>
              </a:ext>
            </a:extLst>
          </p:cNvPr>
          <p:cNvSpPr/>
          <p:nvPr/>
        </p:nvSpPr>
        <p:spPr>
          <a:xfrm>
            <a:off x="0" y="6492874"/>
            <a:ext cx="12192000" cy="365126"/>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03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3932" y="330176"/>
            <a:ext cx="9095265" cy="6332402"/>
          </a:xfrm>
          <a:prstGeom prst="rect">
            <a:avLst/>
          </a:prstGeom>
        </p:spPr>
      </p:pic>
      <p:sp>
        <p:nvSpPr>
          <p:cNvPr id="3" name="Content Placeholder 2"/>
          <p:cNvSpPr>
            <a:spLocks noGrp="1"/>
          </p:cNvSpPr>
          <p:nvPr>
            <p:ph sz="half" idx="4294967295"/>
          </p:nvPr>
        </p:nvSpPr>
        <p:spPr>
          <a:xfrm>
            <a:off x="9439197" y="386350"/>
            <a:ext cx="2467254" cy="5911965"/>
          </a:xfrm>
        </p:spPr>
        <p:txBody>
          <a:bodyPr>
            <a:normAutofit/>
          </a:bodyPr>
          <a:lstStyle/>
          <a:p>
            <a:r>
              <a:rPr lang="en-US" sz="2400" b="1" dirty="0"/>
              <a:t>This guide serves an array of potential users.</a:t>
            </a:r>
          </a:p>
          <a:p>
            <a:endParaRPr lang="en-US" sz="2400" b="1" dirty="0"/>
          </a:p>
          <a:p>
            <a:r>
              <a:rPr lang="en-US" sz="2400" b="1" dirty="0"/>
              <a:t>Some users focus on the  general labor market, while others need job-specific information.</a:t>
            </a:r>
          </a:p>
          <a:p>
            <a:pPr lvl="1"/>
            <a:endParaRPr lang="en-US" b="1" dirty="0"/>
          </a:p>
        </p:txBody>
      </p:sp>
    </p:spTree>
    <p:extLst>
      <p:ext uri="{BB962C8B-B14F-4D97-AF65-F5344CB8AC3E}">
        <p14:creationId xmlns:p14="http://schemas.microsoft.com/office/powerpoint/2010/main" val="112757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6392" y="512762"/>
            <a:ext cx="11165306" cy="831850"/>
          </a:xfrm>
        </p:spPr>
        <p:txBody>
          <a:bodyPr>
            <a:noAutofit/>
          </a:bodyPr>
          <a:lstStyle/>
          <a:p>
            <a:r>
              <a:rPr lang="en-US" sz="3200" b="1" dirty="0">
                <a:latin typeface="+mn-lt"/>
              </a:rPr>
              <a:t>Building career pathways programs requires an array of participants and they each have different information needs.</a:t>
            </a:r>
          </a:p>
        </p:txBody>
      </p:sp>
      <p:sp>
        <p:nvSpPr>
          <p:cNvPr id="3" name="Content Placeholder 2"/>
          <p:cNvSpPr>
            <a:spLocks noGrp="1"/>
          </p:cNvSpPr>
          <p:nvPr>
            <p:ph sz="half" idx="4294967295"/>
          </p:nvPr>
        </p:nvSpPr>
        <p:spPr>
          <a:xfrm>
            <a:off x="500514" y="1568920"/>
            <a:ext cx="5457524" cy="4293018"/>
          </a:xfrm>
          <a:noFill/>
        </p:spPr>
        <p:txBody>
          <a:bodyPr>
            <a:normAutofit/>
          </a:bodyPr>
          <a:lstStyle/>
          <a:p>
            <a:r>
              <a:rPr lang="en-US" b="1" dirty="0">
                <a:solidFill>
                  <a:schemeClr val="accent2"/>
                </a:solidFill>
              </a:rPr>
              <a:t>Stakeholders</a:t>
            </a:r>
            <a:r>
              <a:rPr lang="en-US" dirty="0">
                <a:solidFill>
                  <a:schemeClr val="accent2"/>
                </a:solidFill>
              </a:rPr>
              <a:t> </a:t>
            </a:r>
          </a:p>
          <a:p>
            <a:pPr lvl="1">
              <a:spcBef>
                <a:spcPts val="900"/>
              </a:spcBef>
            </a:pPr>
            <a:r>
              <a:rPr lang="en-US" dirty="0"/>
              <a:t>e.g., community leaders, ED/WF professionals, extension educators, etc.</a:t>
            </a:r>
          </a:p>
          <a:p>
            <a:pPr lvl="1">
              <a:spcBef>
                <a:spcPts val="900"/>
              </a:spcBef>
            </a:pPr>
            <a:r>
              <a:rPr lang="en-US" dirty="0"/>
              <a:t>Need wider array of LMI that address both labor supply and demand</a:t>
            </a:r>
          </a:p>
          <a:p>
            <a:pPr lvl="1">
              <a:spcBef>
                <a:spcPts val="900"/>
              </a:spcBef>
            </a:pPr>
            <a:r>
              <a:rPr lang="en-US" dirty="0"/>
              <a:t>Used to highlight workforce challenges, or to build support (financial or otherwise) for workforce strategies.</a:t>
            </a:r>
          </a:p>
        </p:txBody>
      </p:sp>
      <p:sp>
        <p:nvSpPr>
          <p:cNvPr id="4" name="Content Placeholder 3"/>
          <p:cNvSpPr>
            <a:spLocks noGrp="1"/>
          </p:cNvSpPr>
          <p:nvPr>
            <p:ph sz="half" idx="4294967295"/>
          </p:nvPr>
        </p:nvSpPr>
        <p:spPr>
          <a:xfrm>
            <a:off x="6324600" y="1568920"/>
            <a:ext cx="5206465" cy="4293018"/>
          </a:xfrm>
          <a:noFill/>
        </p:spPr>
        <p:txBody>
          <a:bodyPr>
            <a:normAutofit/>
          </a:bodyPr>
          <a:lstStyle/>
          <a:p>
            <a:r>
              <a:rPr lang="en-US" b="1" dirty="0">
                <a:solidFill>
                  <a:schemeClr val="accent2"/>
                </a:solidFill>
              </a:rPr>
              <a:t>Jobseekers</a:t>
            </a:r>
          </a:p>
          <a:p>
            <a:pPr lvl="1">
              <a:spcBef>
                <a:spcPts val="900"/>
              </a:spcBef>
            </a:pPr>
            <a:r>
              <a:rPr lang="en-US" dirty="0"/>
              <a:t>e.g., students, incumbent or displaced workers</a:t>
            </a:r>
          </a:p>
          <a:p>
            <a:pPr lvl="1">
              <a:spcBef>
                <a:spcPts val="900"/>
              </a:spcBef>
            </a:pPr>
            <a:r>
              <a:rPr lang="en-US" dirty="0"/>
              <a:t>Need more targeted information that guides their career exploration or job search</a:t>
            </a:r>
          </a:p>
          <a:p>
            <a:pPr lvl="1">
              <a:spcBef>
                <a:spcPts val="900"/>
              </a:spcBef>
            </a:pPr>
            <a:r>
              <a:rPr lang="en-US" dirty="0"/>
              <a:t>Concise information to answer straight forward questions (e.g., How much should I expect to make in this job?)</a:t>
            </a:r>
          </a:p>
          <a:p>
            <a:pPr lvl="1"/>
            <a:endParaRPr lang="en-US" dirty="0"/>
          </a:p>
        </p:txBody>
      </p:sp>
      <p:cxnSp>
        <p:nvCxnSpPr>
          <p:cNvPr id="6" name="Straight Connector 5">
            <a:extLst>
              <a:ext uri="{FF2B5EF4-FFF2-40B4-BE49-F238E27FC236}">
                <a16:creationId xmlns:a16="http://schemas.microsoft.com/office/drawing/2014/main" id="{CF1B22FF-3FE6-B144-4B98-0248BCA46006}"/>
              </a:ext>
            </a:extLst>
          </p:cNvPr>
          <p:cNvCxnSpPr/>
          <p:nvPr/>
        </p:nvCxnSpPr>
        <p:spPr>
          <a:xfrm>
            <a:off x="6096000" y="1684421"/>
            <a:ext cx="0" cy="383085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4245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FD82-9068-244B-EC4D-70521FE0B479}"/>
              </a:ext>
            </a:extLst>
          </p:cNvPr>
          <p:cNvSpPr txBox="1">
            <a:spLocks/>
          </p:cNvSpPr>
          <p:nvPr/>
        </p:nvSpPr>
        <p:spPr>
          <a:xfrm>
            <a:off x="699327" y="653026"/>
            <a:ext cx="10793345" cy="829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This project supports efforts to build rural communities’ capacity to address workforce challenges</a:t>
            </a:r>
          </a:p>
        </p:txBody>
      </p:sp>
      <p:sp>
        <p:nvSpPr>
          <p:cNvPr id="3" name="Content Placeholder 2">
            <a:extLst>
              <a:ext uri="{FF2B5EF4-FFF2-40B4-BE49-F238E27FC236}">
                <a16:creationId xmlns:a16="http://schemas.microsoft.com/office/drawing/2014/main" id="{79C9B285-CAC0-3C3A-0AF0-9CE43E75637D}"/>
              </a:ext>
            </a:extLst>
          </p:cNvPr>
          <p:cNvSpPr txBox="1">
            <a:spLocks/>
          </p:cNvSpPr>
          <p:nvPr/>
        </p:nvSpPr>
        <p:spPr>
          <a:xfrm>
            <a:off x="725991" y="1686785"/>
            <a:ext cx="10793345" cy="3799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This effort seeks to create a rural workforce engagement model for Cooperative Extension:</a:t>
            </a:r>
          </a:p>
          <a:p>
            <a:pPr lvl="1">
              <a:lnSpc>
                <a:spcPct val="110000"/>
              </a:lnSpc>
            </a:pPr>
            <a:r>
              <a:rPr lang="en-US" sz="2000" dirty="0"/>
              <a:t>Funded by the </a:t>
            </a:r>
            <a:r>
              <a:rPr lang="en-US" sz="2000" b="1" dirty="0" err="1"/>
              <a:t>Ascendium</a:t>
            </a:r>
            <a:r>
              <a:rPr lang="en-US" sz="2000" b="1" dirty="0"/>
              <a:t> Education Group</a:t>
            </a:r>
          </a:p>
          <a:p>
            <a:pPr lvl="1">
              <a:lnSpc>
                <a:spcPct val="110000"/>
              </a:lnSpc>
              <a:spcAft>
                <a:spcPts val="1800"/>
              </a:spcAft>
            </a:pPr>
            <a:r>
              <a:rPr lang="en-US" sz="2000" dirty="0"/>
              <a:t>Managed by the </a:t>
            </a:r>
            <a:r>
              <a:rPr lang="en-US" sz="2000" b="1" dirty="0"/>
              <a:t>Association of Public &amp; Land-Grant Universities </a:t>
            </a:r>
            <a:r>
              <a:rPr lang="en-US" sz="2000" dirty="0"/>
              <a:t>(APLU) and the </a:t>
            </a:r>
            <a:br>
              <a:rPr lang="en-US" sz="2000" dirty="0"/>
            </a:br>
            <a:r>
              <a:rPr lang="en-US" sz="2000" b="1" dirty="0"/>
              <a:t>North Central Regional Center for Rural Development </a:t>
            </a:r>
            <a:r>
              <a:rPr lang="en-US" sz="2000" dirty="0"/>
              <a:t>(NCRDRC) at Purdue University.</a:t>
            </a:r>
          </a:p>
          <a:p>
            <a:pPr>
              <a:lnSpc>
                <a:spcPct val="110000"/>
              </a:lnSpc>
            </a:pPr>
            <a:r>
              <a:rPr lang="en-US" sz="2400" dirty="0"/>
              <a:t>This element of the project provides a resource to help build data literacy in order to inform &amp; ground community workforce efforts.</a:t>
            </a:r>
          </a:p>
          <a:p>
            <a:endParaRPr lang="en-US" dirty="0"/>
          </a:p>
        </p:txBody>
      </p:sp>
    </p:spTree>
    <p:extLst>
      <p:ext uri="{BB962C8B-B14F-4D97-AF65-F5344CB8AC3E}">
        <p14:creationId xmlns:p14="http://schemas.microsoft.com/office/powerpoint/2010/main" val="98303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98897" y="344246"/>
            <a:ext cx="10764537" cy="828675"/>
          </a:xfrm>
        </p:spPr>
        <p:txBody>
          <a:bodyPr>
            <a:normAutofit/>
          </a:bodyPr>
          <a:lstStyle/>
          <a:p>
            <a:r>
              <a:rPr lang="en-US" sz="3200" b="1" dirty="0">
                <a:latin typeface="+mn-lt"/>
              </a:rPr>
              <a:t>Developing the necessary information requires several steps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03101385"/>
              </p:ext>
            </p:extLst>
          </p:nvPr>
        </p:nvGraphicFramePr>
        <p:xfrm>
          <a:off x="0" y="1286599"/>
          <a:ext cx="9698372" cy="4711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fld id="{48F63A3B-78C7-47BE-AE5E-E10140E04643}" type="slidenum">
              <a:rPr lang="en-US" smtClean="0"/>
              <a:pPr/>
              <a:t>20</a:t>
            </a:fld>
            <a:endParaRPr lang="en-US" dirty="0"/>
          </a:p>
        </p:txBody>
      </p:sp>
      <p:sp>
        <p:nvSpPr>
          <p:cNvPr id="6" name="TextBox 5"/>
          <p:cNvSpPr txBox="1"/>
          <p:nvPr/>
        </p:nvSpPr>
        <p:spPr>
          <a:xfrm>
            <a:off x="2580743" y="1353007"/>
            <a:ext cx="586715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Understand the priorities of community leaders</a:t>
            </a:r>
          </a:p>
          <a:p>
            <a:pPr marL="285750" indent="-285750">
              <a:buFont typeface="Arial" panose="020B0604020202020204" pitchFamily="34" charset="0"/>
              <a:buChar char="•"/>
            </a:pPr>
            <a:r>
              <a:rPr lang="en-US" sz="1600" dirty="0">
                <a:solidFill>
                  <a:schemeClr val="accent3">
                    <a:lumMod val="75000"/>
                  </a:schemeClr>
                </a:solidFill>
              </a:rPr>
              <a:t>Develop research plan that speaks to those priorities</a:t>
            </a:r>
          </a:p>
          <a:p>
            <a:pPr marL="285750" indent="-285750">
              <a:buFont typeface="Arial" panose="020B0604020202020204" pitchFamily="34" charset="0"/>
              <a:buChar char="•"/>
            </a:pPr>
            <a:r>
              <a:rPr lang="en-US" sz="1600" dirty="0">
                <a:solidFill>
                  <a:schemeClr val="accent3">
                    <a:lumMod val="75000"/>
                  </a:schemeClr>
                </a:solidFill>
              </a:rPr>
              <a:t>Consider how the information can help build support</a:t>
            </a:r>
          </a:p>
        </p:txBody>
      </p:sp>
      <p:sp>
        <p:nvSpPr>
          <p:cNvPr id="7" name="TextBox 6"/>
          <p:cNvSpPr txBox="1"/>
          <p:nvPr/>
        </p:nvSpPr>
        <p:spPr>
          <a:xfrm>
            <a:off x="3796456" y="2559054"/>
            <a:ext cx="7836194"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3">
                    <a:lumMod val="75000"/>
                  </a:schemeClr>
                </a:solidFill>
              </a:rPr>
              <a:t>Determine strategic focus</a:t>
            </a:r>
          </a:p>
          <a:p>
            <a:pPr marL="742950" lvl="1" indent="-285750">
              <a:buFont typeface="Arial" panose="020B0604020202020204" pitchFamily="34" charset="0"/>
              <a:buChar char="•"/>
            </a:pPr>
            <a:r>
              <a:rPr lang="en-US" sz="1600" dirty="0">
                <a:solidFill>
                  <a:schemeClr val="accent3">
                    <a:lumMod val="75000"/>
                  </a:schemeClr>
                </a:solidFill>
              </a:rPr>
              <a:t>Target industry (e.g., construction) or occupational (e.g., IT) focus</a:t>
            </a:r>
          </a:p>
          <a:p>
            <a:pPr marL="742950" lvl="1" indent="-285750">
              <a:buFont typeface="Arial" panose="020B0604020202020204" pitchFamily="34" charset="0"/>
              <a:buChar char="•"/>
            </a:pPr>
            <a:r>
              <a:rPr lang="en-US" sz="1600" dirty="0">
                <a:solidFill>
                  <a:schemeClr val="accent3">
                    <a:lumMod val="75000"/>
                  </a:schemeClr>
                </a:solidFill>
              </a:rPr>
              <a:t>Specific populations (e.g., Youth, disabled, etc.)</a:t>
            </a:r>
          </a:p>
        </p:txBody>
      </p:sp>
      <p:sp>
        <p:nvSpPr>
          <p:cNvPr id="11" name="TextBox 10"/>
          <p:cNvSpPr txBox="1"/>
          <p:nvPr/>
        </p:nvSpPr>
        <p:spPr>
          <a:xfrm>
            <a:off x="5031944" y="3818067"/>
            <a:ext cx="6855256"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solidFill>
                  <a:schemeClr val="accent3">
                    <a:lumMod val="75000"/>
                  </a:schemeClr>
                </a:solidFill>
              </a:defRPr>
            </a:lvl1pPr>
            <a:lvl2pPr marL="742950" lvl="1" indent="-285750">
              <a:buFont typeface="Arial" panose="020B0604020202020204" pitchFamily="34" charset="0"/>
              <a:buChar char="•"/>
              <a:defRPr>
                <a:solidFill>
                  <a:schemeClr val="accent3">
                    <a:lumMod val="75000"/>
                  </a:schemeClr>
                </a:solidFill>
              </a:defRPr>
            </a:lvl2pPr>
          </a:lstStyle>
          <a:p>
            <a:r>
              <a:rPr lang="en-US" sz="1600" dirty="0"/>
              <a:t>Customize information according to participant needs</a:t>
            </a:r>
          </a:p>
          <a:p>
            <a:pPr lvl="1"/>
            <a:r>
              <a:rPr lang="en-US" sz="1600" dirty="0"/>
              <a:t>Stakeholders: Emphasis on labor market conditions</a:t>
            </a:r>
          </a:p>
          <a:p>
            <a:pPr lvl="1"/>
            <a:r>
              <a:rPr lang="en-US" sz="1600" dirty="0"/>
              <a:t>Jobseekers: Focus on employment opportunities &amp; career exploration</a:t>
            </a:r>
          </a:p>
        </p:txBody>
      </p:sp>
      <p:sp>
        <p:nvSpPr>
          <p:cNvPr id="12" name="TextBox 11"/>
          <p:cNvSpPr txBox="1"/>
          <p:nvPr/>
        </p:nvSpPr>
        <p:spPr>
          <a:xfrm>
            <a:off x="6371924" y="4987640"/>
            <a:ext cx="5318476"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tx1">
                    <a:lumMod val="95000"/>
                    <a:lumOff val="5000"/>
                  </a:schemeClr>
                </a:solidFill>
              </a:rPr>
              <a:t>Build in multiple feedback opportunities for stakeholders (e.g., employers, instructors) </a:t>
            </a:r>
          </a:p>
          <a:p>
            <a:pPr marL="285750" indent="-285750">
              <a:buFont typeface="Arial" panose="020B0604020202020204" pitchFamily="34" charset="0"/>
              <a:buChar char="•"/>
            </a:pPr>
            <a:r>
              <a:rPr lang="en-US" sz="1600" b="1" dirty="0">
                <a:solidFill>
                  <a:schemeClr val="tx1">
                    <a:lumMod val="95000"/>
                    <a:lumOff val="5000"/>
                  </a:schemeClr>
                </a:solidFill>
              </a:rPr>
              <a:t>Use feedback to identify critical information and remaining information gaps. </a:t>
            </a:r>
          </a:p>
        </p:txBody>
      </p:sp>
      <p:sp>
        <p:nvSpPr>
          <p:cNvPr id="4" name="Rectangle 3">
            <a:extLst>
              <a:ext uri="{FF2B5EF4-FFF2-40B4-BE49-F238E27FC236}">
                <a16:creationId xmlns:a16="http://schemas.microsoft.com/office/drawing/2014/main" id="{DE1AE54F-465F-2A41-AC29-FA7537D51B4C}"/>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08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8791" y="512762"/>
            <a:ext cx="10674417" cy="831850"/>
          </a:xfrm>
        </p:spPr>
        <p:txBody>
          <a:bodyPr>
            <a:noAutofit/>
          </a:bodyPr>
          <a:lstStyle/>
          <a:p>
            <a:r>
              <a:rPr lang="en-US" sz="3200" b="1" dirty="0">
                <a:latin typeface="+mn-lt"/>
              </a:rPr>
              <a:t>Validating this information with employers or other key stakeholders will strengthen your efforts</a:t>
            </a:r>
          </a:p>
        </p:txBody>
      </p:sp>
      <p:sp>
        <p:nvSpPr>
          <p:cNvPr id="3" name="Content Placeholder 2"/>
          <p:cNvSpPr>
            <a:spLocks noGrp="1"/>
          </p:cNvSpPr>
          <p:nvPr>
            <p:ph sz="half" idx="4294967295"/>
          </p:nvPr>
        </p:nvSpPr>
        <p:spPr>
          <a:xfrm>
            <a:off x="885524" y="1636295"/>
            <a:ext cx="4981877" cy="4293018"/>
          </a:xfrm>
          <a:noFill/>
        </p:spPr>
        <p:txBody>
          <a:bodyPr>
            <a:normAutofit/>
          </a:bodyPr>
          <a:lstStyle/>
          <a:p>
            <a:pPr>
              <a:spcBef>
                <a:spcPts val="900"/>
              </a:spcBef>
            </a:pPr>
            <a:r>
              <a:rPr lang="en-US" sz="2200" dirty="0"/>
              <a:t>Qualitative data can help interpret your findings</a:t>
            </a:r>
          </a:p>
          <a:p>
            <a:pPr lvl="1">
              <a:spcBef>
                <a:spcPts val="900"/>
              </a:spcBef>
            </a:pPr>
            <a:r>
              <a:rPr lang="en-US" sz="2200" dirty="0"/>
              <a:t>Quantitative data shows patterns, qualitative helps explain underlying processes.</a:t>
            </a:r>
          </a:p>
          <a:p>
            <a:pPr>
              <a:spcBef>
                <a:spcPts val="1200"/>
              </a:spcBef>
            </a:pPr>
            <a:r>
              <a:rPr lang="en-US" sz="2200" dirty="0"/>
              <a:t>These conversations can add important or missing details to your understanding of workforce issues and challenges.</a:t>
            </a:r>
          </a:p>
          <a:p>
            <a:pPr>
              <a:spcBef>
                <a:spcPts val="1200"/>
              </a:spcBef>
            </a:pPr>
            <a:r>
              <a:rPr lang="en-US" sz="2200" dirty="0"/>
              <a:t>Specific examples can also make your story more compelling, by ‘putting a face on data’.</a:t>
            </a:r>
          </a:p>
        </p:txBody>
      </p:sp>
      <p:sp>
        <p:nvSpPr>
          <p:cNvPr id="4" name="Content Placeholder 3"/>
          <p:cNvSpPr>
            <a:spLocks noGrp="1"/>
          </p:cNvSpPr>
          <p:nvPr>
            <p:ph sz="half" idx="4294967295"/>
          </p:nvPr>
        </p:nvSpPr>
        <p:spPr>
          <a:xfrm>
            <a:off x="6324600" y="1636295"/>
            <a:ext cx="5244966" cy="4293018"/>
          </a:xfrm>
        </p:spPr>
        <p:txBody>
          <a:bodyPr>
            <a:normAutofit/>
          </a:bodyPr>
          <a:lstStyle/>
          <a:p>
            <a:pPr>
              <a:spcBef>
                <a:spcPts val="1200"/>
              </a:spcBef>
            </a:pPr>
            <a:r>
              <a:rPr lang="en-US" sz="2200" dirty="0"/>
              <a:t>Engaging stakeholders and private sector leaders in your research can help build support for your subsequent efforts.</a:t>
            </a:r>
          </a:p>
          <a:p>
            <a:pPr>
              <a:spcBef>
                <a:spcPts val="1200"/>
              </a:spcBef>
            </a:pPr>
            <a:r>
              <a:rPr lang="en-US" sz="2200" dirty="0"/>
              <a:t>Creating feedback loops on what works or does not work—in the past, present and future—can strengthen the effectiveness of your strategies.</a:t>
            </a:r>
          </a:p>
          <a:p>
            <a:pPr>
              <a:spcBef>
                <a:spcPts val="1200"/>
              </a:spcBef>
            </a:pPr>
            <a:endParaRPr lang="en-US" sz="2200" dirty="0"/>
          </a:p>
        </p:txBody>
      </p:sp>
    </p:spTree>
    <p:extLst>
      <p:ext uri="{BB962C8B-B14F-4D97-AF65-F5344CB8AC3E}">
        <p14:creationId xmlns:p14="http://schemas.microsoft.com/office/powerpoint/2010/main" val="42871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1033" y="728429"/>
            <a:ext cx="10558913" cy="828675"/>
          </a:xfrm>
        </p:spPr>
        <p:txBody>
          <a:bodyPr>
            <a:noAutofit/>
          </a:bodyPr>
          <a:lstStyle/>
          <a:p>
            <a:r>
              <a:rPr lang="en-US" sz="3200" b="1" dirty="0">
                <a:latin typeface="+mn-lt"/>
              </a:rPr>
              <a:t>This guide can support community or regional workforce initiatives by:</a:t>
            </a:r>
          </a:p>
        </p:txBody>
      </p:sp>
      <p:sp>
        <p:nvSpPr>
          <p:cNvPr id="3" name="Content Placeholder 2"/>
          <p:cNvSpPr>
            <a:spLocks noGrp="1"/>
          </p:cNvSpPr>
          <p:nvPr>
            <p:ph idx="4294967295"/>
          </p:nvPr>
        </p:nvSpPr>
        <p:spPr>
          <a:xfrm>
            <a:off x="816541" y="1911467"/>
            <a:ext cx="10627895" cy="3623060"/>
          </a:xfrm>
          <a:noFill/>
        </p:spPr>
        <p:txBody>
          <a:bodyPr/>
          <a:lstStyle/>
          <a:p>
            <a:pPr>
              <a:spcBef>
                <a:spcPts val="1800"/>
              </a:spcBef>
            </a:pPr>
            <a:r>
              <a:rPr lang="en-US" dirty="0"/>
              <a:t>Directing users toward data tools and resources that will allow them to answer key labor market questions.</a:t>
            </a:r>
          </a:p>
          <a:p>
            <a:pPr>
              <a:spcBef>
                <a:spcPts val="1800"/>
              </a:spcBef>
            </a:pPr>
            <a:r>
              <a:rPr lang="en-US" dirty="0"/>
              <a:t>Describing how these data are produced and what they show.</a:t>
            </a:r>
          </a:p>
          <a:p>
            <a:pPr>
              <a:spcBef>
                <a:spcPts val="1800"/>
              </a:spcBef>
            </a:pPr>
            <a:r>
              <a:rPr lang="en-US" dirty="0"/>
              <a:t>Identifying any important caveats for which users must be aware when using these data.</a:t>
            </a:r>
          </a:p>
        </p:txBody>
      </p:sp>
    </p:spTree>
    <p:extLst>
      <p:ext uri="{BB962C8B-B14F-4D97-AF65-F5344CB8AC3E}">
        <p14:creationId xmlns:p14="http://schemas.microsoft.com/office/powerpoint/2010/main" val="342750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2475899"/>
            <a:ext cx="10515600" cy="806450"/>
          </a:xfrm>
        </p:spPr>
        <p:txBody>
          <a:bodyPr>
            <a:normAutofit/>
          </a:bodyPr>
          <a:lstStyle/>
          <a:p>
            <a:pPr algn="ctr"/>
            <a:r>
              <a:rPr lang="en-US" sz="4000" b="1" dirty="0">
                <a:latin typeface="+mn-lt"/>
              </a:rPr>
              <a:t>UNDERSTANDING LABOR SUPPLY</a:t>
            </a:r>
          </a:p>
        </p:txBody>
      </p:sp>
    </p:spTree>
    <p:extLst>
      <p:ext uri="{BB962C8B-B14F-4D97-AF65-F5344CB8AC3E}">
        <p14:creationId xmlns:p14="http://schemas.microsoft.com/office/powerpoint/2010/main" val="398348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hevron 5">
            <a:extLst>
              <a:ext uri="{FF2B5EF4-FFF2-40B4-BE49-F238E27FC236}">
                <a16:creationId xmlns:a16="http://schemas.microsoft.com/office/drawing/2014/main" id="{99E74432-9319-E8E5-BBBF-B89191E0C816}"/>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7" name="Arrow: Chevron 6">
            <a:extLst>
              <a:ext uri="{FF2B5EF4-FFF2-40B4-BE49-F238E27FC236}">
                <a16:creationId xmlns:a16="http://schemas.microsoft.com/office/drawing/2014/main" id="{C6305523-2699-DF81-FE6E-5B22A724D4F2}"/>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8" name="Title 3">
            <a:extLst>
              <a:ext uri="{FF2B5EF4-FFF2-40B4-BE49-F238E27FC236}">
                <a16:creationId xmlns:a16="http://schemas.microsoft.com/office/drawing/2014/main" id="{8DED9E3B-2665-FF0F-5C4C-35CF42240CED}"/>
              </a:ext>
            </a:extLst>
          </p:cNvPr>
          <p:cNvSpPr txBox="1">
            <a:spLocks/>
          </p:cNvSpPr>
          <p:nvPr/>
        </p:nvSpPr>
        <p:spPr>
          <a:xfrm>
            <a:off x="3667226" y="1838408"/>
            <a:ext cx="6054290" cy="2233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09588" indent="-509588"/>
            <a:r>
              <a:rPr lang="en-US" sz="4000" b="1" dirty="0">
                <a:latin typeface="+mn-lt"/>
              </a:rPr>
              <a:t>1. Population trends </a:t>
            </a:r>
            <a:br>
              <a:rPr lang="en-US" sz="4000" b="1" dirty="0">
                <a:latin typeface="+mn-lt"/>
              </a:rPr>
            </a:br>
            <a:r>
              <a:rPr lang="en-US" sz="4000" b="1" dirty="0">
                <a:latin typeface="+mn-lt"/>
              </a:rPr>
              <a:t>and characteristics</a:t>
            </a:r>
          </a:p>
        </p:txBody>
      </p:sp>
    </p:spTree>
    <p:extLst>
      <p:ext uri="{BB962C8B-B14F-4D97-AF65-F5344CB8AC3E}">
        <p14:creationId xmlns:p14="http://schemas.microsoft.com/office/powerpoint/2010/main" val="298516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9785" y="681037"/>
            <a:ext cx="9846645" cy="828675"/>
          </a:xfrm>
        </p:spPr>
        <p:txBody>
          <a:bodyPr>
            <a:noAutofit/>
          </a:bodyPr>
          <a:lstStyle/>
          <a:p>
            <a:r>
              <a:rPr lang="en-US" sz="3200" b="1" dirty="0">
                <a:latin typeface="+mn-lt"/>
              </a:rPr>
              <a:t>This section will introduce you to resources that will help you answer questions such as:</a:t>
            </a:r>
          </a:p>
        </p:txBody>
      </p:sp>
      <p:sp>
        <p:nvSpPr>
          <p:cNvPr id="5" name="Content Placeholder 4"/>
          <p:cNvSpPr>
            <a:spLocks noGrp="1"/>
          </p:cNvSpPr>
          <p:nvPr>
            <p:ph idx="4294967295"/>
          </p:nvPr>
        </p:nvSpPr>
        <p:spPr>
          <a:xfrm>
            <a:off x="1405289" y="2050181"/>
            <a:ext cx="9615638" cy="4126782"/>
          </a:xfrm>
        </p:spPr>
        <p:txBody>
          <a:bodyPr/>
          <a:lstStyle/>
          <a:p>
            <a:pPr>
              <a:spcBef>
                <a:spcPts val="1800"/>
              </a:spcBef>
            </a:pPr>
            <a:r>
              <a:rPr lang="en-US" dirty="0"/>
              <a:t>How do demographic trends influence the regional labor supply? </a:t>
            </a:r>
          </a:p>
          <a:p>
            <a:pPr>
              <a:spcBef>
                <a:spcPts val="1800"/>
              </a:spcBef>
            </a:pPr>
            <a:r>
              <a:rPr lang="en-US" dirty="0"/>
              <a:t>What does my potential labor pool look like? </a:t>
            </a:r>
          </a:p>
          <a:p>
            <a:pPr>
              <a:spcBef>
                <a:spcPts val="1800"/>
              </a:spcBef>
            </a:pPr>
            <a:r>
              <a:rPr lang="en-US" dirty="0"/>
              <a:t>How does the regional standard of living compare to other regions, or the nation?</a:t>
            </a:r>
          </a:p>
        </p:txBody>
      </p:sp>
    </p:spTree>
    <p:extLst>
      <p:ext uri="{BB962C8B-B14F-4D97-AF65-F5344CB8AC3E}">
        <p14:creationId xmlns:p14="http://schemas.microsoft.com/office/powerpoint/2010/main" val="412634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9272" y="599387"/>
            <a:ext cx="10693667" cy="831850"/>
          </a:xfrm>
        </p:spPr>
        <p:txBody>
          <a:bodyPr>
            <a:noAutofit/>
          </a:bodyPr>
          <a:lstStyle/>
          <a:p>
            <a:r>
              <a:rPr lang="en-US" sz="3200" b="1" dirty="0">
                <a:latin typeface="+mn-lt"/>
              </a:rPr>
              <a:t>The US Census Bureau can provide information about the composition of your population and workforce.</a:t>
            </a:r>
          </a:p>
        </p:txBody>
      </p:sp>
      <p:sp>
        <p:nvSpPr>
          <p:cNvPr id="3" name="Content Placeholder 2"/>
          <p:cNvSpPr>
            <a:spLocks noGrp="1"/>
          </p:cNvSpPr>
          <p:nvPr>
            <p:ph sz="half" idx="4294967295"/>
          </p:nvPr>
        </p:nvSpPr>
        <p:spPr>
          <a:xfrm>
            <a:off x="789272" y="1751796"/>
            <a:ext cx="5592277" cy="3647974"/>
          </a:xfrm>
        </p:spPr>
        <p:txBody>
          <a:bodyPr>
            <a:noAutofit/>
          </a:bodyPr>
          <a:lstStyle/>
          <a:p>
            <a:pPr marL="0" indent="0">
              <a:buNone/>
            </a:pPr>
            <a:r>
              <a:rPr lang="en-US" dirty="0"/>
              <a:t>The Census Bureau has</a:t>
            </a:r>
            <a:r>
              <a:rPr lang="en-US" b="1" dirty="0"/>
              <a:t> </a:t>
            </a:r>
            <a:br>
              <a:rPr lang="en-US" b="1" dirty="0"/>
            </a:br>
            <a:r>
              <a:rPr lang="en-US" b="1" dirty="0">
                <a:solidFill>
                  <a:schemeClr val="accent2"/>
                </a:solidFill>
              </a:rPr>
              <a:t>three main programs</a:t>
            </a:r>
            <a:r>
              <a:rPr lang="en-US" b="1" dirty="0"/>
              <a:t> </a:t>
            </a:r>
            <a:r>
              <a:rPr lang="en-US" dirty="0"/>
              <a:t>that provide demographic data:</a:t>
            </a:r>
          </a:p>
          <a:p>
            <a:pPr marL="400050" indent="-514350">
              <a:spcBef>
                <a:spcPts val="1800"/>
              </a:spcBef>
              <a:buFont typeface="+mj-lt"/>
              <a:buAutoNum type="arabicPeriod"/>
            </a:pPr>
            <a:r>
              <a:rPr lang="en-US" dirty="0">
                <a:hlinkClick r:id="rId3"/>
              </a:rPr>
              <a:t>Decennial Census</a:t>
            </a:r>
            <a:endParaRPr lang="en-US" dirty="0"/>
          </a:p>
          <a:p>
            <a:pPr marL="400050" indent="-514350">
              <a:spcBef>
                <a:spcPts val="1800"/>
              </a:spcBef>
              <a:buFont typeface="+mj-lt"/>
              <a:buAutoNum type="arabicPeriod"/>
            </a:pPr>
            <a:r>
              <a:rPr lang="en-US" dirty="0">
                <a:hlinkClick r:id="rId4"/>
              </a:rPr>
              <a:t>Population Estimates Program</a:t>
            </a:r>
            <a:endParaRPr lang="en-US" dirty="0"/>
          </a:p>
          <a:p>
            <a:pPr marL="400050" indent="-514350">
              <a:spcBef>
                <a:spcPts val="1800"/>
              </a:spcBef>
              <a:buFont typeface="+mj-lt"/>
              <a:buAutoNum type="arabicPeriod"/>
            </a:pPr>
            <a:r>
              <a:rPr lang="en-US" dirty="0">
                <a:hlinkClick r:id="rId5"/>
              </a:rPr>
              <a:t>American Community Survey</a:t>
            </a:r>
            <a:endParaRPr lang="en-US" dirty="0"/>
          </a:p>
        </p:txBody>
      </p:sp>
      <p:pic>
        <p:nvPicPr>
          <p:cNvPr id="6" name="Picture 2" descr="C:\Users\mwhite\Downloads\7224526468_b61b330e81_z (1).jpg"/>
          <p:cNvPicPr>
            <a:picLocks noGrp="1" noChangeAspect="1" noChangeArrowheads="1"/>
          </p:cNvPicPr>
          <p:nvPr>
            <p:ph sz="half" idx="4294967295"/>
          </p:nvPr>
        </p:nvPicPr>
        <p:blipFill rotWithShape="1">
          <a:blip r:embed="rId6" cstate="email">
            <a:extLst>
              <a:ext uri="{28A0092B-C50C-407E-A947-70E740481C1C}">
                <a14:useLocalDpi xmlns:a14="http://schemas.microsoft.com/office/drawing/2010/main"/>
              </a:ext>
            </a:extLst>
          </a:blip>
          <a:srcRect t="9046" b="15047"/>
          <a:stretch/>
        </p:blipFill>
        <p:spPr bwMode="auto">
          <a:xfrm>
            <a:off x="12566357" y="0"/>
            <a:ext cx="5235542" cy="2983832"/>
          </a:xfrm>
          <a:prstGeom prst="rect">
            <a:avLst/>
          </a:prstGeom>
          <a:noFill/>
        </p:spPr>
      </p:pic>
      <p:pic>
        <p:nvPicPr>
          <p:cNvPr id="7" name="Picture 3" descr="C:\Users\mwhite\Downloads\7224526620_1f2ae12d7a_m (1).jpg"/>
          <p:cNvPicPr>
            <a:picLocks noChangeAspect="1" noChangeArrowheads="1"/>
          </p:cNvPicPr>
          <p:nvPr/>
        </p:nvPicPr>
        <p:blipFill>
          <a:blip r:embed="rId7" cstate="print"/>
          <a:srcRect/>
          <a:stretch>
            <a:fillRect/>
          </a:stretch>
        </p:blipFill>
        <p:spPr bwMode="auto">
          <a:xfrm>
            <a:off x="6800248" y="1751796"/>
            <a:ext cx="4682691" cy="3512018"/>
          </a:xfrm>
          <a:prstGeom prst="rect">
            <a:avLst/>
          </a:prstGeom>
          <a:noFill/>
        </p:spPr>
      </p:pic>
    </p:spTree>
    <p:extLst>
      <p:ext uri="{BB962C8B-B14F-4D97-AF65-F5344CB8AC3E}">
        <p14:creationId xmlns:p14="http://schemas.microsoft.com/office/powerpoint/2010/main" val="176786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379413"/>
            <a:ext cx="10058400" cy="828675"/>
          </a:xfrm>
        </p:spPr>
        <p:txBody>
          <a:bodyPr>
            <a:normAutofit/>
          </a:bodyPr>
          <a:lstStyle/>
          <a:p>
            <a:r>
              <a:rPr lang="en-US" sz="3200" b="1" dirty="0">
                <a:latin typeface="+mn-lt"/>
              </a:rPr>
              <a:t>The Census Bureau counts the people</a:t>
            </a:r>
          </a:p>
        </p:txBody>
      </p:sp>
      <p:sp>
        <p:nvSpPr>
          <p:cNvPr id="3" name="Content Placeholder 2"/>
          <p:cNvSpPr>
            <a:spLocks noGrp="1"/>
          </p:cNvSpPr>
          <p:nvPr>
            <p:ph idx="4294967295"/>
          </p:nvPr>
        </p:nvSpPr>
        <p:spPr>
          <a:xfrm>
            <a:off x="1097280" y="1208088"/>
            <a:ext cx="10453035" cy="5407025"/>
          </a:xfrm>
        </p:spPr>
        <p:txBody>
          <a:bodyPr>
            <a:normAutofit fontScale="77500" lnSpcReduction="20000"/>
          </a:bodyPr>
          <a:lstStyle/>
          <a:p>
            <a:r>
              <a:rPr lang="en-US" sz="3300" b="1" dirty="0">
                <a:solidFill>
                  <a:schemeClr val="accent2"/>
                </a:solidFill>
              </a:rPr>
              <a:t>Decennial Census</a:t>
            </a:r>
          </a:p>
          <a:p>
            <a:pPr lvl="1">
              <a:spcBef>
                <a:spcPts val="900"/>
              </a:spcBef>
            </a:pPr>
            <a:r>
              <a:rPr lang="en-US" sz="2600" dirty="0"/>
              <a:t>Counts every resident in the U.S. every 10 years.</a:t>
            </a:r>
          </a:p>
          <a:p>
            <a:pPr lvl="1">
              <a:spcBef>
                <a:spcPts val="1200"/>
              </a:spcBef>
            </a:pPr>
            <a:r>
              <a:rPr lang="en-US" sz="2600" dirty="0"/>
              <a:t>Including sex, age, date of birth, ethnicity/race, household relationship, own/rent.</a:t>
            </a:r>
          </a:p>
          <a:p>
            <a:pPr lvl="1">
              <a:spcBef>
                <a:spcPts val="1200"/>
              </a:spcBef>
            </a:pPr>
            <a:r>
              <a:rPr lang="en-US" sz="2600" dirty="0"/>
              <a:t>Starting in August 2021, the Census Bureau began releasing data from the 2020 Census.</a:t>
            </a:r>
          </a:p>
          <a:p>
            <a:pPr lvl="1">
              <a:spcBef>
                <a:spcPts val="1200"/>
              </a:spcBef>
            </a:pPr>
            <a:r>
              <a:rPr lang="en-US" sz="2600" dirty="0"/>
              <a:t>It is THE count of the people, so best to use at the beginning of a decade</a:t>
            </a:r>
          </a:p>
          <a:p>
            <a:pPr lvl="1"/>
            <a:endParaRPr lang="en-US" sz="2800" dirty="0"/>
          </a:p>
          <a:p>
            <a:r>
              <a:rPr lang="en-US" sz="3300" b="1" dirty="0">
                <a:solidFill>
                  <a:schemeClr val="accent2"/>
                </a:solidFill>
              </a:rPr>
              <a:t>Population Estimates</a:t>
            </a:r>
          </a:p>
          <a:p>
            <a:pPr lvl="1">
              <a:spcBef>
                <a:spcPts val="900"/>
              </a:spcBef>
            </a:pPr>
            <a:r>
              <a:rPr lang="en-US" sz="2600" dirty="0"/>
              <a:t>Total resident population estimates and demographic components of change (births, deaths, and migration) each year.</a:t>
            </a:r>
          </a:p>
          <a:p>
            <a:pPr lvl="2">
              <a:spcBef>
                <a:spcPts val="900"/>
              </a:spcBef>
            </a:pPr>
            <a:r>
              <a:rPr lang="en-US" sz="2600" dirty="0"/>
              <a:t>More current than the Census at the end of a decade.</a:t>
            </a:r>
          </a:p>
          <a:p>
            <a:pPr lvl="2">
              <a:spcBef>
                <a:spcPts val="900"/>
              </a:spcBef>
            </a:pPr>
            <a:r>
              <a:rPr lang="en-US" sz="2600" dirty="0"/>
              <a:t>Can be used for year over year change.</a:t>
            </a:r>
          </a:p>
          <a:p>
            <a:pPr lvl="1">
              <a:spcBef>
                <a:spcPts val="900"/>
              </a:spcBef>
            </a:pPr>
            <a:r>
              <a:rPr lang="en-US" sz="2600" dirty="0"/>
              <a:t>Estimates by demographic characteristics for the nation, states, and counties. </a:t>
            </a:r>
          </a:p>
          <a:p>
            <a:pPr lvl="1">
              <a:spcBef>
                <a:spcPts val="900"/>
              </a:spcBef>
            </a:pPr>
            <a:r>
              <a:rPr lang="en-US" sz="2600" dirty="0"/>
              <a:t>Also estimates an annual estimate of housing units </a:t>
            </a:r>
          </a:p>
          <a:p>
            <a:pPr lvl="1">
              <a:spcBef>
                <a:spcPts val="900"/>
              </a:spcBef>
            </a:pPr>
            <a:r>
              <a:rPr lang="en-US" sz="2600" dirty="0"/>
              <a:t>The reference date for estimates is July 1 each year.</a:t>
            </a:r>
          </a:p>
          <a:p>
            <a:pPr lvl="1">
              <a:spcBef>
                <a:spcPts val="900"/>
              </a:spcBef>
            </a:pPr>
            <a:r>
              <a:rPr lang="en-US" sz="2600" dirty="0">
                <a:hlinkClick r:id="rId3"/>
              </a:rPr>
              <a:t>https://www.census.gov/programs-surveys/popest.html</a:t>
            </a:r>
            <a:endParaRPr lang="en-US" sz="2600" dirty="0"/>
          </a:p>
          <a:p>
            <a:pPr lvl="1">
              <a:spcBef>
                <a:spcPts val="900"/>
              </a:spcBef>
            </a:pPr>
            <a:endParaRPr lang="en-US" sz="2600" dirty="0"/>
          </a:p>
          <a:p>
            <a:endParaRPr lang="en-US" dirty="0"/>
          </a:p>
        </p:txBody>
      </p:sp>
      <p:sp>
        <p:nvSpPr>
          <p:cNvPr id="4" name="Rectangle 3">
            <a:extLst>
              <a:ext uri="{FF2B5EF4-FFF2-40B4-BE49-F238E27FC236}">
                <a16:creationId xmlns:a16="http://schemas.microsoft.com/office/drawing/2014/main" id="{194CB05F-7B98-EC00-E7A2-4807556B01EB}"/>
              </a:ext>
            </a:extLst>
          </p:cNvPr>
          <p:cNvSpPr/>
          <p:nvPr/>
        </p:nvSpPr>
        <p:spPr>
          <a:xfrm>
            <a:off x="-1" y="6492874"/>
            <a:ext cx="12192001" cy="365126"/>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55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90888" y="686820"/>
            <a:ext cx="10799546" cy="502606"/>
          </a:xfrm>
        </p:spPr>
        <p:txBody>
          <a:bodyPr>
            <a:noAutofit/>
          </a:bodyPr>
          <a:lstStyle/>
          <a:p>
            <a:r>
              <a:rPr lang="en-US" sz="3200" b="1" dirty="0">
                <a:latin typeface="+mn-lt"/>
              </a:rPr>
              <a:t>The Census Bureau counts the people </a:t>
            </a:r>
            <a:r>
              <a:rPr lang="en-US" sz="3200" b="1" i="1" dirty="0">
                <a:latin typeface="+mn-lt"/>
              </a:rPr>
              <a:t>continued</a:t>
            </a:r>
          </a:p>
        </p:txBody>
      </p:sp>
      <p:sp>
        <p:nvSpPr>
          <p:cNvPr id="5" name="Content Placeholder 4"/>
          <p:cNvSpPr>
            <a:spLocks noGrp="1"/>
          </p:cNvSpPr>
          <p:nvPr>
            <p:ph idx="4294967295"/>
          </p:nvPr>
        </p:nvSpPr>
        <p:spPr>
          <a:xfrm>
            <a:off x="490888" y="1288980"/>
            <a:ext cx="6939815" cy="4968829"/>
          </a:xfrm>
        </p:spPr>
        <p:txBody>
          <a:bodyPr>
            <a:normAutofit/>
          </a:bodyPr>
          <a:lstStyle/>
          <a:p>
            <a:pPr marL="0" indent="0">
              <a:buNone/>
            </a:pPr>
            <a:r>
              <a:rPr lang="en-US" b="1" dirty="0">
                <a:solidFill>
                  <a:srgbClr val="51205E"/>
                </a:solidFill>
              </a:rPr>
              <a:t>American Community Survey </a:t>
            </a:r>
            <a:endParaRPr lang="en-US" dirty="0">
              <a:solidFill>
                <a:srgbClr val="51205E"/>
              </a:solidFill>
            </a:endParaRPr>
          </a:p>
          <a:p>
            <a:pPr lvl="1"/>
            <a:r>
              <a:rPr lang="en-US" dirty="0"/>
              <a:t>Four characteristics: demographic, social, economic, housing</a:t>
            </a:r>
          </a:p>
          <a:p>
            <a:pPr lvl="2"/>
            <a:r>
              <a:rPr lang="en-US" dirty="0"/>
              <a:t>21 questions about housing unit</a:t>
            </a:r>
          </a:p>
          <a:p>
            <a:pPr lvl="2"/>
            <a:r>
              <a:rPr lang="en-US" dirty="0"/>
              <a:t>48 questions about each person</a:t>
            </a:r>
          </a:p>
          <a:p>
            <a:pPr lvl="1">
              <a:spcBef>
                <a:spcPts val="1200"/>
              </a:spcBef>
            </a:pPr>
            <a:r>
              <a:rPr lang="en-US" dirty="0"/>
              <a:t>Conducted throughout the year</a:t>
            </a:r>
          </a:p>
          <a:p>
            <a:pPr lvl="2"/>
            <a:r>
              <a:rPr lang="en-US" dirty="0"/>
              <a:t>2.9 million addresses/about 4.5 million persons</a:t>
            </a:r>
          </a:p>
          <a:p>
            <a:pPr lvl="2"/>
            <a:r>
              <a:rPr lang="en-US" dirty="0"/>
              <a:t>Roughly 1.5% of the population each year</a:t>
            </a:r>
          </a:p>
          <a:p>
            <a:pPr lvl="1">
              <a:spcBef>
                <a:spcPts val="1200"/>
              </a:spcBef>
            </a:pPr>
            <a:r>
              <a:rPr lang="en-US" dirty="0"/>
              <a:t>Collected via mail, phone, &amp; in-person</a:t>
            </a:r>
          </a:p>
          <a:p>
            <a:pPr lvl="1">
              <a:spcBef>
                <a:spcPts val="1200"/>
              </a:spcBef>
            </a:pPr>
            <a:r>
              <a:rPr lang="en-US" dirty="0">
                <a:hlinkClick r:id="rId3"/>
              </a:rPr>
              <a:t>www.census.gov/acs/www</a:t>
            </a:r>
            <a:r>
              <a:rPr lang="en-US" dirty="0"/>
              <a:t> </a:t>
            </a:r>
          </a:p>
          <a:p>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2359" y="1288980"/>
            <a:ext cx="4015873" cy="4228723"/>
          </a:xfrm>
          <a:prstGeom prst="rect">
            <a:avLst/>
          </a:prstGeom>
        </p:spPr>
      </p:pic>
    </p:spTree>
    <p:extLst>
      <p:ext uri="{BB962C8B-B14F-4D97-AF65-F5344CB8AC3E}">
        <p14:creationId xmlns:p14="http://schemas.microsoft.com/office/powerpoint/2010/main" val="26105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12269" y="427850"/>
            <a:ext cx="11479731" cy="831850"/>
          </a:xfrm>
        </p:spPr>
        <p:txBody>
          <a:bodyPr>
            <a:normAutofit/>
          </a:bodyPr>
          <a:lstStyle/>
          <a:p>
            <a:r>
              <a:rPr lang="en-US" sz="3200" b="1" dirty="0">
                <a:latin typeface="+mn-lt"/>
              </a:rPr>
              <a:t>What ACS estimates should you use?</a:t>
            </a:r>
          </a:p>
        </p:txBody>
      </p:sp>
      <p:sp>
        <p:nvSpPr>
          <p:cNvPr id="2" name="Content Placeholder 1"/>
          <p:cNvSpPr>
            <a:spLocks noGrp="1"/>
          </p:cNvSpPr>
          <p:nvPr>
            <p:ph sz="half" idx="4294967295"/>
          </p:nvPr>
        </p:nvSpPr>
        <p:spPr>
          <a:xfrm>
            <a:off x="712269" y="1464299"/>
            <a:ext cx="4153645" cy="3608215"/>
          </a:xfrm>
        </p:spPr>
        <p:txBody>
          <a:bodyPr/>
          <a:lstStyle/>
          <a:p>
            <a:pPr>
              <a:spcBef>
                <a:spcPts val="1800"/>
              </a:spcBef>
            </a:pPr>
            <a:r>
              <a:rPr lang="en-US" dirty="0"/>
              <a:t>For most rural areas, the </a:t>
            </a:r>
            <a:br>
              <a:rPr lang="en-US" dirty="0"/>
            </a:br>
            <a:r>
              <a:rPr lang="en-US" dirty="0"/>
              <a:t>5-years estimates are the most appropriate.</a:t>
            </a:r>
          </a:p>
          <a:p>
            <a:pPr>
              <a:spcBef>
                <a:spcPts val="1800"/>
              </a:spcBef>
            </a:pPr>
            <a:r>
              <a:rPr lang="en-US" dirty="0"/>
              <a:t>Users should be mindful of the margins of error to ensure that the data support the story they are telling.</a:t>
            </a:r>
          </a:p>
        </p:txBody>
      </p:sp>
      <p:sp>
        <p:nvSpPr>
          <p:cNvPr id="6" name="TextBox 5"/>
          <p:cNvSpPr txBox="1"/>
          <p:nvPr/>
        </p:nvSpPr>
        <p:spPr>
          <a:xfrm>
            <a:off x="5424179" y="5122082"/>
            <a:ext cx="5638800" cy="261610"/>
          </a:xfrm>
          <a:prstGeom prst="rect">
            <a:avLst/>
          </a:prstGeom>
          <a:noFill/>
        </p:spPr>
        <p:txBody>
          <a:bodyPr wrap="square" rtlCol="0">
            <a:spAutoFit/>
          </a:bodyPr>
          <a:lstStyle/>
          <a:p>
            <a:r>
              <a:rPr lang="en-US" sz="1100" dirty="0"/>
              <a:t>Source: </a:t>
            </a:r>
            <a:r>
              <a:rPr lang="en-US" sz="1100" dirty="0">
                <a:hlinkClick r:id="rId3"/>
              </a:rPr>
              <a:t>http://www.census.gov/acs/www/guidance_for_data_users/estimates/</a:t>
            </a:r>
            <a:r>
              <a:rPr lang="en-US" sz="1100" dirty="0"/>
              <a:t>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2415" y="1491965"/>
            <a:ext cx="5957316" cy="3881628"/>
          </a:xfrm>
          <a:prstGeom prst="rect">
            <a:avLst/>
          </a:prstGeom>
        </p:spPr>
      </p:pic>
    </p:spTree>
    <p:extLst>
      <p:ext uri="{BB962C8B-B14F-4D97-AF65-F5344CB8AC3E}">
        <p14:creationId xmlns:p14="http://schemas.microsoft.com/office/powerpoint/2010/main" val="135964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5E1-5ACA-9620-55D3-C0F6EAF3CD9C}"/>
              </a:ext>
            </a:extLst>
          </p:cNvPr>
          <p:cNvSpPr txBox="1">
            <a:spLocks/>
          </p:cNvSpPr>
          <p:nvPr/>
        </p:nvSpPr>
        <p:spPr>
          <a:xfrm>
            <a:off x="700557" y="547652"/>
            <a:ext cx="10790883" cy="829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About these resources</a:t>
            </a:r>
          </a:p>
        </p:txBody>
      </p:sp>
      <p:sp>
        <p:nvSpPr>
          <p:cNvPr id="3" name="Content Placeholder 2">
            <a:extLst>
              <a:ext uri="{FF2B5EF4-FFF2-40B4-BE49-F238E27FC236}">
                <a16:creationId xmlns:a16="http://schemas.microsoft.com/office/drawing/2014/main" id="{06C8449A-7014-0200-CDEA-A347265D314A}"/>
              </a:ext>
            </a:extLst>
          </p:cNvPr>
          <p:cNvSpPr txBox="1">
            <a:spLocks/>
          </p:cNvSpPr>
          <p:nvPr/>
        </p:nvSpPr>
        <p:spPr>
          <a:xfrm>
            <a:off x="700557" y="1506541"/>
            <a:ext cx="10790883" cy="3844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material presented here supplements the information presented in the written guide.</a:t>
            </a:r>
          </a:p>
          <a:p>
            <a:pPr lvl="1"/>
            <a:r>
              <a:rPr lang="en-US" dirty="0"/>
              <a:t>Much of the underlying data for the sample charts included below are available in the associated Excel workbook.</a:t>
            </a:r>
          </a:p>
          <a:p>
            <a:pPr lvl="1"/>
            <a:r>
              <a:rPr lang="en-US" dirty="0"/>
              <a:t>The section numbers are used to connect the materials in the guide, PPT, and Excel workbook.</a:t>
            </a:r>
          </a:p>
          <a:p>
            <a:pPr lvl="1"/>
            <a:endParaRPr lang="en-US" dirty="0"/>
          </a:p>
          <a:p>
            <a:r>
              <a:rPr lang="en-US" dirty="0"/>
              <a:t>Throughout, the resources highlighted in all the materials focus primarily on tools and resources that are freely available to the public.</a:t>
            </a:r>
          </a:p>
        </p:txBody>
      </p:sp>
    </p:spTree>
    <p:extLst>
      <p:ext uri="{BB962C8B-B14F-4D97-AF65-F5344CB8AC3E}">
        <p14:creationId xmlns:p14="http://schemas.microsoft.com/office/powerpoint/2010/main" val="83670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762" y="458922"/>
            <a:ext cx="11111063" cy="828675"/>
          </a:xfrm>
        </p:spPr>
        <p:txBody>
          <a:bodyPr>
            <a:noAutofit/>
          </a:bodyPr>
          <a:lstStyle/>
          <a:p>
            <a:pPr marL="1944688" indent="-1944688"/>
            <a:r>
              <a:rPr lang="en-US" sz="3200" b="1" dirty="0">
                <a:latin typeface="+mn-lt"/>
              </a:rPr>
              <a:t>Section 1a:	The trajectory of a region’s population can influence the availability of workers and job opportunities</a:t>
            </a:r>
          </a:p>
        </p:txBody>
      </p:sp>
      <p:sp>
        <p:nvSpPr>
          <p:cNvPr id="3" name="Content Placeholder 2"/>
          <p:cNvSpPr>
            <a:spLocks noGrp="1"/>
          </p:cNvSpPr>
          <p:nvPr>
            <p:ph idx="4294967295"/>
          </p:nvPr>
        </p:nvSpPr>
        <p:spPr>
          <a:xfrm>
            <a:off x="442762" y="1549782"/>
            <a:ext cx="3949851" cy="5308217"/>
          </a:xfrm>
        </p:spPr>
        <p:txBody>
          <a:bodyPr>
            <a:normAutofit/>
          </a:bodyPr>
          <a:lstStyle/>
          <a:p>
            <a:r>
              <a:rPr lang="en-US" sz="2400" dirty="0"/>
              <a:t>The U.S. Census Bureau’s Population Estimates Program produces annual population estimates.</a:t>
            </a:r>
          </a:p>
          <a:p>
            <a:r>
              <a:rPr lang="en-US" sz="2400" dirty="0"/>
              <a:t>A simple index can show how a place has grown relative to the nation or their respective state.</a:t>
            </a:r>
          </a:p>
          <a:p>
            <a:r>
              <a:rPr lang="en-US" sz="2400" dirty="0"/>
              <a:t>Population Estimates are useful in intercensal years.</a:t>
            </a:r>
          </a:p>
          <a:p>
            <a:pPr lvl="1"/>
            <a:r>
              <a:rPr lang="en-US" dirty="0"/>
              <a:t>When counts diverge in Census years, the Census is assumed to be correct.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2946" y="1287597"/>
            <a:ext cx="7315200" cy="5308216"/>
          </a:xfrm>
          <a:prstGeom prst="rect">
            <a:avLst/>
          </a:prstGeom>
        </p:spPr>
      </p:pic>
    </p:spTree>
    <p:extLst>
      <p:ext uri="{BB962C8B-B14F-4D97-AF65-F5344CB8AC3E}">
        <p14:creationId xmlns:p14="http://schemas.microsoft.com/office/powerpoint/2010/main" val="1387038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515" y="452387"/>
            <a:ext cx="11020926" cy="517576"/>
          </a:xfrm>
        </p:spPr>
        <p:txBody>
          <a:bodyPr>
            <a:noAutofit/>
          </a:bodyPr>
          <a:lstStyle/>
          <a:p>
            <a:pPr marL="2001838" indent="-2001838"/>
            <a:r>
              <a:rPr lang="en-US" sz="3200" b="1" dirty="0">
                <a:latin typeface="+mn-lt"/>
              </a:rPr>
              <a:t>Section 1b: 	Net migration and/or natural change drives population change.</a:t>
            </a:r>
          </a:p>
        </p:txBody>
      </p:sp>
      <p:sp>
        <p:nvSpPr>
          <p:cNvPr id="4" name="Content Placeholder 2"/>
          <p:cNvSpPr>
            <a:spLocks noGrp="1"/>
          </p:cNvSpPr>
          <p:nvPr>
            <p:ph idx="4294967295"/>
          </p:nvPr>
        </p:nvSpPr>
        <p:spPr>
          <a:xfrm>
            <a:off x="404261" y="1653356"/>
            <a:ext cx="4911993" cy="5204643"/>
          </a:xfrm>
        </p:spPr>
        <p:txBody>
          <a:bodyPr>
            <a:normAutofit/>
          </a:bodyPr>
          <a:lstStyle/>
          <a:p>
            <a:r>
              <a:rPr lang="en-US" dirty="0"/>
              <a:t>Census population estimates data address the components of population change.</a:t>
            </a:r>
          </a:p>
          <a:p>
            <a:pPr lvl="1"/>
            <a:r>
              <a:rPr lang="en-US" b="1" dirty="0"/>
              <a:t>Population change </a:t>
            </a:r>
            <a:r>
              <a:rPr lang="en-US" dirty="0"/>
              <a:t>= </a:t>
            </a:r>
            <a:br>
              <a:rPr lang="en-US" dirty="0"/>
            </a:br>
            <a:r>
              <a:rPr lang="en-US" b="1" dirty="0">
                <a:solidFill>
                  <a:srgbClr val="0070C0"/>
                </a:solidFill>
              </a:rPr>
              <a:t>Natural increase </a:t>
            </a:r>
            <a:r>
              <a:rPr lang="en-US" dirty="0"/>
              <a:t>(births-deaths) + </a:t>
            </a:r>
            <a:r>
              <a:rPr lang="en-US" b="1" dirty="0">
                <a:solidFill>
                  <a:srgbClr val="00B050"/>
                </a:solidFill>
              </a:rPr>
              <a:t>net int’l migration </a:t>
            </a:r>
            <a:r>
              <a:rPr lang="en-US" dirty="0"/>
              <a:t>and </a:t>
            </a:r>
            <a:br>
              <a:rPr lang="en-US" dirty="0"/>
            </a:br>
            <a:r>
              <a:rPr lang="en-US" b="1" dirty="0">
                <a:solidFill>
                  <a:srgbClr val="C00000"/>
                </a:solidFill>
              </a:rPr>
              <a:t>net domestic migration </a:t>
            </a:r>
            <a:br>
              <a:rPr lang="en-US" b="1" dirty="0">
                <a:solidFill>
                  <a:srgbClr val="C00000"/>
                </a:solidFill>
              </a:rPr>
            </a:br>
            <a:r>
              <a:rPr lang="en-US" dirty="0"/>
              <a:t>(in-migrants – out-migrants)</a:t>
            </a:r>
          </a:p>
          <a:p>
            <a:pPr>
              <a:spcBef>
                <a:spcPts val="1800"/>
              </a:spcBef>
            </a:pPr>
            <a:r>
              <a:rPr lang="en-US" dirty="0"/>
              <a:t>These data can show if the region is attracting people, or if people are leaving to find better opportunities.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5360" y="1653357"/>
            <a:ext cx="6215290" cy="4516437"/>
          </a:xfrm>
          <a:prstGeom prst="rect">
            <a:avLst/>
          </a:prstGeom>
        </p:spPr>
      </p:pic>
    </p:spTree>
    <p:extLst>
      <p:ext uri="{BB962C8B-B14F-4D97-AF65-F5344CB8AC3E}">
        <p14:creationId xmlns:p14="http://schemas.microsoft.com/office/powerpoint/2010/main" val="125371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515" y="548639"/>
            <a:ext cx="10995543" cy="972152"/>
          </a:xfrm>
        </p:spPr>
        <p:txBody>
          <a:bodyPr>
            <a:noAutofit/>
          </a:bodyPr>
          <a:lstStyle/>
          <a:p>
            <a:pPr marL="2511425" indent="-2511425"/>
            <a:r>
              <a:rPr lang="en-US" sz="3200" b="1" dirty="0">
                <a:latin typeface="+mn-lt"/>
              </a:rPr>
              <a:t>Section 1c, 1d:	A population’s age &amp; gender distribution can have significant implications on the availability of workers.</a:t>
            </a:r>
          </a:p>
        </p:txBody>
      </p:sp>
      <p:sp>
        <p:nvSpPr>
          <p:cNvPr id="4" name="Content Placeholder 2"/>
          <p:cNvSpPr>
            <a:spLocks noGrp="1"/>
          </p:cNvSpPr>
          <p:nvPr>
            <p:ph idx="4294967295"/>
          </p:nvPr>
        </p:nvSpPr>
        <p:spPr>
          <a:xfrm>
            <a:off x="673768" y="2088687"/>
            <a:ext cx="4966635" cy="4057049"/>
          </a:xfrm>
        </p:spPr>
        <p:txBody>
          <a:bodyPr>
            <a:normAutofit/>
          </a:bodyPr>
          <a:lstStyle/>
          <a:p>
            <a:r>
              <a:rPr lang="en-US" sz="2400" dirty="0"/>
              <a:t>Population pyramids are effective for showing:</a:t>
            </a:r>
          </a:p>
          <a:p>
            <a:pPr lvl="1"/>
            <a:r>
              <a:rPr lang="en-US" dirty="0"/>
              <a:t>Potential new workers entering the workforce</a:t>
            </a:r>
          </a:p>
          <a:p>
            <a:pPr lvl="1"/>
            <a:r>
              <a:rPr lang="en-US" dirty="0"/>
              <a:t>Prime age workers leaving the workforce</a:t>
            </a:r>
          </a:p>
          <a:p>
            <a:pPr>
              <a:spcBef>
                <a:spcPts val="1800"/>
              </a:spcBef>
            </a:pPr>
            <a:r>
              <a:rPr lang="en-US" sz="2400" dirty="0"/>
              <a:t>Gender composition may reflect the types of available jobs.</a:t>
            </a:r>
          </a:p>
          <a:p>
            <a:pPr lvl="1"/>
            <a:r>
              <a:rPr lang="en-US" dirty="0"/>
              <a:t>e.g., mining attracts more male workers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5832" y="1771941"/>
            <a:ext cx="6027484" cy="4373795"/>
          </a:xfrm>
          <a:prstGeom prst="rect">
            <a:avLst/>
          </a:prstGeom>
        </p:spPr>
      </p:pic>
      <p:sp>
        <p:nvSpPr>
          <p:cNvPr id="3" name="Rectangle 2">
            <a:extLst>
              <a:ext uri="{FF2B5EF4-FFF2-40B4-BE49-F238E27FC236}">
                <a16:creationId xmlns:a16="http://schemas.microsoft.com/office/drawing/2014/main" id="{01622511-84DF-8085-1A88-1CE18634830B}"/>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67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394" y="379413"/>
            <a:ext cx="11053295" cy="828675"/>
          </a:xfrm>
        </p:spPr>
        <p:txBody>
          <a:bodyPr>
            <a:noAutofit/>
          </a:bodyPr>
          <a:lstStyle/>
          <a:p>
            <a:pPr marL="1963738" indent="-1963738"/>
            <a:r>
              <a:rPr lang="en-US" sz="3200" b="1" dirty="0">
                <a:latin typeface="+mn-lt"/>
              </a:rPr>
              <a:t>Section 1e:	A region’s racial and ethnic composition can influence workplace strategies and cultures</a:t>
            </a:r>
          </a:p>
        </p:txBody>
      </p:sp>
      <p:sp>
        <p:nvSpPr>
          <p:cNvPr id="4" name="Content Placeholder 2"/>
          <p:cNvSpPr>
            <a:spLocks noGrp="1"/>
          </p:cNvSpPr>
          <p:nvPr>
            <p:ph idx="4294967295"/>
          </p:nvPr>
        </p:nvSpPr>
        <p:spPr>
          <a:xfrm>
            <a:off x="683394" y="1817735"/>
            <a:ext cx="4494998" cy="3707166"/>
          </a:xfrm>
        </p:spPr>
        <p:txBody>
          <a:bodyPr>
            <a:normAutofit/>
          </a:bodyPr>
          <a:lstStyle/>
          <a:p>
            <a:r>
              <a:rPr lang="en-US" dirty="0"/>
              <a:t>Both the Census Population Estimates and the ACS provide data about race and ethnicity.</a:t>
            </a:r>
          </a:p>
          <a:p>
            <a:pPr>
              <a:spcBef>
                <a:spcPts val="1800"/>
              </a:spcBef>
            </a:pPr>
            <a:r>
              <a:rPr lang="en-US" dirty="0"/>
              <a:t>These considerations can influence communication and outreach strategies</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0522" y="1513743"/>
            <a:ext cx="6566498" cy="4764926"/>
          </a:xfrm>
          <a:prstGeom prst="rect">
            <a:avLst/>
          </a:prstGeom>
        </p:spPr>
      </p:pic>
      <p:sp>
        <p:nvSpPr>
          <p:cNvPr id="3" name="Rectangle 2">
            <a:extLst>
              <a:ext uri="{FF2B5EF4-FFF2-40B4-BE49-F238E27FC236}">
                <a16:creationId xmlns:a16="http://schemas.microsoft.com/office/drawing/2014/main" id="{01EF364D-DC2F-9BE3-8FCA-79EF1BBE216F}"/>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070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4143" y="623491"/>
            <a:ext cx="10818796" cy="828675"/>
          </a:xfrm>
        </p:spPr>
        <p:txBody>
          <a:bodyPr>
            <a:noAutofit/>
          </a:bodyPr>
          <a:lstStyle/>
          <a:p>
            <a:pPr marL="1885950" indent="-1885950"/>
            <a:r>
              <a:rPr lang="en-US" sz="3200" b="1" dirty="0">
                <a:latin typeface="+mn-lt"/>
              </a:rPr>
              <a:t>Section 1f: Per capita income represents a measure of regional wealth</a:t>
            </a:r>
          </a:p>
        </p:txBody>
      </p:sp>
      <p:sp>
        <p:nvSpPr>
          <p:cNvPr id="5" name="Content Placeholder 2"/>
          <p:cNvSpPr>
            <a:spLocks noGrp="1"/>
          </p:cNvSpPr>
          <p:nvPr>
            <p:ph idx="4294967295"/>
          </p:nvPr>
        </p:nvSpPr>
        <p:spPr>
          <a:xfrm>
            <a:off x="664143" y="1721504"/>
            <a:ext cx="4905961" cy="4528569"/>
          </a:xfrm>
        </p:spPr>
        <p:txBody>
          <a:bodyPr>
            <a:normAutofit/>
          </a:bodyPr>
          <a:lstStyle/>
          <a:p>
            <a:r>
              <a:rPr lang="en-US" dirty="0"/>
              <a:t>Rising incomes reflect a strengthening economy</a:t>
            </a:r>
          </a:p>
          <a:p>
            <a:pPr lvl="1">
              <a:spcBef>
                <a:spcPts val="900"/>
              </a:spcBef>
            </a:pPr>
            <a:r>
              <a:rPr lang="en-US" dirty="0"/>
              <a:t>Best to benchmark to state/nation</a:t>
            </a:r>
          </a:p>
          <a:p>
            <a:pPr>
              <a:spcBef>
                <a:spcPts val="2400"/>
              </a:spcBef>
            </a:pPr>
            <a:r>
              <a:rPr lang="en-US" dirty="0"/>
              <a:t>PCI available through BEA</a:t>
            </a:r>
          </a:p>
          <a:p>
            <a:pPr lvl="1">
              <a:spcBef>
                <a:spcPts val="900"/>
              </a:spcBef>
            </a:pPr>
            <a:r>
              <a:rPr lang="en-US" dirty="0"/>
              <a:t>Census SAIPE published median household income (MHI)</a:t>
            </a:r>
          </a:p>
          <a:p>
            <a:pPr lvl="1">
              <a:spcBef>
                <a:spcPts val="900"/>
              </a:spcBef>
            </a:pPr>
            <a:r>
              <a:rPr lang="en-US" dirty="0"/>
              <a:t>ACS also provides MHI by demographic characteristics or household type.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0286" y="1721504"/>
            <a:ext cx="5707781" cy="4142647"/>
          </a:xfrm>
          <a:prstGeom prst="rect">
            <a:avLst/>
          </a:prstGeom>
        </p:spPr>
      </p:pic>
      <p:sp>
        <p:nvSpPr>
          <p:cNvPr id="3" name="Rectangle 2">
            <a:extLst>
              <a:ext uri="{FF2B5EF4-FFF2-40B4-BE49-F238E27FC236}">
                <a16:creationId xmlns:a16="http://schemas.microsoft.com/office/drawing/2014/main" id="{27E1E80B-DDC4-6B91-72C5-79E730084847}"/>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024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516" y="632176"/>
            <a:ext cx="11372390" cy="828675"/>
          </a:xfrm>
        </p:spPr>
        <p:txBody>
          <a:bodyPr>
            <a:noAutofit/>
          </a:bodyPr>
          <a:lstStyle/>
          <a:p>
            <a:pPr marL="1885950" indent="-1885950"/>
            <a:r>
              <a:rPr lang="en-US" sz="3200" b="1" dirty="0">
                <a:latin typeface="+mn-lt"/>
              </a:rPr>
              <a:t>Section 1g:	Regional poverty rates reflect how well the economy works for the entire population</a:t>
            </a:r>
          </a:p>
        </p:txBody>
      </p:sp>
      <p:sp>
        <p:nvSpPr>
          <p:cNvPr id="4" name="Content Placeholder 2"/>
          <p:cNvSpPr>
            <a:spLocks noGrp="1"/>
          </p:cNvSpPr>
          <p:nvPr>
            <p:ph idx="4294967295"/>
          </p:nvPr>
        </p:nvSpPr>
        <p:spPr>
          <a:xfrm>
            <a:off x="577516" y="1824105"/>
            <a:ext cx="4235116" cy="3779338"/>
          </a:xfrm>
        </p:spPr>
        <p:txBody>
          <a:bodyPr>
            <a:normAutofit/>
          </a:bodyPr>
          <a:lstStyle/>
          <a:p>
            <a:r>
              <a:rPr lang="en-US" dirty="0"/>
              <a:t>Poverty rates indicate how communities need public assistance or are eligible for state and federal assistance.</a:t>
            </a:r>
          </a:p>
          <a:p>
            <a:pPr>
              <a:spcBef>
                <a:spcPts val="1800"/>
              </a:spcBef>
            </a:pPr>
            <a:r>
              <a:rPr lang="en-US" dirty="0"/>
              <a:t>SAIPE data covers overall poverty and child poverty.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392" y="1674795"/>
            <a:ext cx="6376592" cy="4628063"/>
          </a:xfrm>
          <a:prstGeom prst="rect">
            <a:avLst/>
          </a:prstGeom>
        </p:spPr>
      </p:pic>
      <p:sp>
        <p:nvSpPr>
          <p:cNvPr id="3" name="Rectangle 2">
            <a:extLst>
              <a:ext uri="{FF2B5EF4-FFF2-40B4-BE49-F238E27FC236}">
                <a16:creationId xmlns:a16="http://schemas.microsoft.com/office/drawing/2014/main" id="{307F0716-C35C-1194-893E-6A185059BA76}"/>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77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Chevron 8">
            <a:extLst>
              <a:ext uri="{FF2B5EF4-FFF2-40B4-BE49-F238E27FC236}">
                <a16:creationId xmlns:a16="http://schemas.microsoft.com/office/drawing/2014/main" id="{5CA36A3C-8873-5D87-0497-575668350AB3}"/>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10" name="Arrow: Chevron 9">
            <a:extLst>
              <a:ext uri="{FF2B5EF4-FFF2-40B4-BE49-F238E27FC236}">
                <a16:creationId xmlns:a16="http://schemas.microsoft.com/office/drawing/2014/main" id="{5A64413B-2F60-4C05-670E-142AA6C13132}"/>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4" name="Title 3"/>
          <p:cNvSpPr>
            <a:spLocks noGrp="1"/>
          </p:cNvSpPr>
          <p:nvPr>
            <p:ph type="title" idx="4294967295"/>
          </p:nvPr>
        </p:nvSpPr>
        <p:spPr>
          <a:xfrm>
            <a:off x="3782731" y="1838408"/>
            <a:ext cx="5755907" cy="2233095"/>
          </a:xfrm>
        </p:spPr>
        <p:txBody>
          <a:bodyPr>
            <a:normAutofit/>
          </a:bodyPr>
          <a:lstStyle/>
          <a:p>
            <a:pPr marL="509588" indent="-509588"/>
            <a:r>
              <a:rPr lang="en-US" sz="4000" b="1" dirty="0">
                <a:latin typeface="+mn-lt"/>
              </a:rPr>
              <a:t>2. Labor force trends </a:t>
            </a:r>
            <a:br>
              <a:rPr lang="en-US" sz="4000" b="1" dirty="0">
                <a:latin typeface="+mn-lt"/>
              </a:rPr>
            </a:br>
            <a:r>
              <a:rPr lang="en-US" sz="4000" b="1" dirty="0">
                <a:latin typeface="+mn-lt"/>
              </a:rPr>
              <a:t>and characteristics</a:t>
            </a:r>
          </a:p>
        </p:txBody>
      </p:sp>
    </p:spTree>
    <p:extLst>
      <p:ext uri="{BB962C8B-B14F-4D97-AF65-F5344CB8AC3E}">
        <p14:creationId xmlns:p14="http://schemas.microsoft.com/office/powerpoint/2010/main" val="2298138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45406" y="766930"/>
            <a:ext cx="10019900" cy="828675"/>
          </a:xfrm>
        </p:spPr>
        <p:txBody>
          <a:bodyPr>
            <a:noAutofit/>
          </a:bodyPr>
          <a:lstStyle/>
          <a:p>
            <a:r>
              <a:rPr lang="en-US" sz="3200" b="1" dirty="0">
                <a:latin typeface="+mn-lt"/>
              </a:rPr>
              <a:t>This section will introduce you to resources that will help you answer questions such as:</a:t>
            </a:r>
          </a:p>
        </p:txBody>
      </p:sp>
      <p:sp>
        <p:nvSpPr>
          <p:cNvPr id="5" name="Content Placeholder 4"/>
          <p:cNvSpPr>
            <a:spLocks noGrp="1"/>
          </p:cNvSpPr>
          <p:nvPr>
            <p:ph idx="4294967295"/>
          </p:nvPr>
        </p:nvSpPr>
        <p:spPr>
          <a:xfrm>
            <a:off x="1078030" y="2117558"/>
            <a:ext cx="10087276" cy="3176337"/>
          </a:xfrm>
        </p:spPr>
        <p:txBody>
          <a:bodyPr>
            <a:normAutofit/>
          </a:bodyPr>
          <a:lstStyle/>
          <a:p>
            <a:pPr>
              <a:spcBef>
                <a:spcPts val="1200"/>
              </a:spcBef>
            </a:pPr>
            <a:r>
              <a:rPr lang="en-US" dirty="0"/>
              <a:t>How many potential workers are there overall? </a:t>
            </a:r>
          </a:p>
          <a:p>
            <a:pPr>
              <a:spcBef>
                <a:spcPts val="1200"/>
              </a:spcBef>
            </a:pPr>
            <a:r>
              <a:rPr lang="en-US" dirty="0"/>
              <a:t>How many workers are able to find work? </a:t>
            </a:r>
          </a:p>
          <a:p>
            <a:pPr>
              <a:spcBef>
                <a:spcPts val="1200"/>
              </a:spcBef>
            </a:pPr>
            <a:r>
              <a:rPr lang="en-US" dirty="0"/>
              <a:t>How well educated is the workforce? </a:t>
            </a:r>
          </a:p>
          <a:p>
            <a:pPr>
              <a:spcBef>
                <a:spcPts val="1200"/>
              </a:spcBef>
            </a:pPr>
            <a:r>
              <a:rPr lang="en-US" dirty="0"/>
              <a:t>Where do people work relative to where they live, or how far are people willing to go to find work? </a:t>
            </a:r>
          </a:p>
        </p:txBody>
      </p:sp>
    </p:spTree>
    <p:extLst>
      <p:ext uri="{BB962C8B-B14F-4D97-AF65-F5344CB8AC3E}">
        <p14:creationId xmlns:p14="http://schemas.microsoft.com/office/powerpoint/2010/main" val="1467104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0396" y="373134"/>
            <a:ext cx="10838046" cy="1285875"/>
          </a:xfrm>
        </p:spPr>
        <p:txBody>
          <a:bodyPr>
            <a:normAutofit/>
          </a:bodyPr>
          <a:lstStyle/>
          <a:p>
            <a:pPr marL="1944688" indent="-1944688"/>
            <a:r>
              <a:rPr lang="en-US" sz="3200" b="1" dirty="0">
                <a:latin typeface="+mn-lt"/>
              </a:rPr>
              <a:t>Section 2a:	An area’s labor force represents everyone age 16+ that is currently employed or seeking employment.</a:t>
            </a:r>
          </a:p>
        </p:txBody>
      </p:sp>
      <p:sp>
        <p:nvSpPr>
          <p:cNvPr id="6" name="Content Placeholder 2"/>
          <p:cNvSpPr>
            <a:spLocks noGrp="1"/>
          </p:cNvSpPr>
          <p:nvPr>
            <p:ph idx="4294967295"/>
          </p:nvPr>
        </p:nvSpPr>
        <p:spPr>
          <a:xfrm>
            <a:off x="760396" y="2233061"/>
            <a:ext cx="4402740" cy="3628725"/>
          </a:xfrm>
        </p:spPr>
        <p:txBody>
          <a:bodyPr>
            <a:normAutofit/>
          </a:bodyPr>
          <a:lstStyle/>
          <a:p>
            <a:r>
              <a:rPr lang="en-US" dirty="0"/>
              <a:t>Comparing labor force trends to other labor markets can highlight its relative strength.</a:t>
            </a:r>
          </a:p>
          <a:p>
            <a:pPr>
              <a:spcBef>
                <a:spcPts val="1800"/>
              </a:spcBef>
            </a:pPr>
            <a:r>
              <a:rPr lang="en-US" dirty="0"/>
              <a:t>The BLS LAUS program counts people where they live (place of residence).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399" y="1828378"/>
            <a:ext cx="6460621" cy="4689051"/>
          </a:xfrm>
          <a:prstGeom prst="rect">
            <a:avLst/>
          </a:prstGeom>
        </p:spPr>
      </p:pic>
    </p:spTree>
    <p:extLst>
      <p:ext uri="{BB962C8B-B14F-4D97-AF65-F5344CB8AC3E}">
        <p14:creationId xmlns:p14="http://schemas.microsoft.com/office/powerpoint/2010/main" val="262257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29389" y="285667"/>
            <a:ext cx="11178424" cy="1427630"/>
          </a:xfrm>
        </p:spPr>
        <p:txBody>
          <a:bodyPr>
            <a:normAutofit/>
          </a:bodyPr>
          <a:lstStyle/>
          <a:p>
            <a:pPr marL="1944688" indent="-1944688"/>
            <a:r>
              <a:rPr lang="en-US" sz="3200" b="1" dirty="0">
                <a:latin typeface="+mn-lt"/>
              </a:rPr>
              <a:t>Section 2b:	The unemployment rate is a common indictor of the regional workforce’s relative health and strength.</a:t>
            </a:r>
          </a:p>
        </p:txBody>
      </p:sp>
      <p:sp>
        <p:nvSpPr>
          <p:cNvPr id="6" name="Content Placeholder 2"/>
          <p:cNvSpPr>
            <a:spLocks noGrp="1"/>
          </p:cNvSpPr>
          <p:nvPr>
            <p:ph idx="4294967295"/>
          </p:nvPr>
        </p:nvSpPr>
        <p:spPr>
          <a:xfrm>
            <a:off x="529389" y="1900404"/>
            <a:ext cx="3957638" cy="3711124"/>
          </a:xfrm>
        </p:spPr>
        <p:txBody>
          <a:bodyPr>
            <a:normAutofit/>
          </a:bodyPr>
          <a:lstStyle/>
          <a:p>
            <a:r>
              <a:rPr lang="en-US" dirty="0"/>
              <a:t>The unemployment rate is the share of people without a job but are actively pursuing work.</a:t>
            </a:r>
          </a:p>
          <a:p>
            <a:pPr>
              <a:spcBef>
                <a:spcPts val="1800"/>
              </a:spcBef>
            </a:pPr>
            <a:r>
              <a:rPr lang="en-US" dirty="0"/>
              <a:t>The BLS LAUS program counts people where they live (place of residence).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9558" y="1607418"/>
            <a:ext cx="6778255" cy="4919586"/>
          </a:xfrm>
          <a:prstGeom prst="rect">
            <a:avLst/>
          </a:prstGeom>
        </p:spPr>
      </p:pic>
    </p:spTree>
    <p:extLst>
      <p:ext uri="{BB962C8B-B14F-4D97-AF65-F5344CB8AC3E}">
        <p14:creationId xmlns:p14="http://schemas.microsoft.com/office/powerpoint/2010/main" val="115606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5A70DB7-8359-D782-0647-B108BC719EB3}"/>
              </a:ext>
            </a:extLst>
          </p:cNvPr>
          <p:cNvSpPr txBox="1">
            <a:spLocks/>
          </p:cNvSpPr>
          <p:nvPr/>
        </p:nvSpPr>
        <p:spPr>
          <a:xfrm>
            <a:off x="838200" y="2514411"/>
            <a:ext cx="10515600" cy="12346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ABOUT LABOR MARKET INFORMATION</a:t>
            </a:r>
          </a:p>
        </p:txBody>
      </p:sp>
    </p:spTree>
    <p:extLst>
      <p:ext uri="{BB962C8B-B14F-4D97-AF65-F5344CB8AC3E}">
        <p14:creationId xmlns:p14="http://schemas.microsoft.com/office/powerpoint/2010/main" val="424847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458921"/>
            <a:ext cx="10972800" cy="828675"/>
          </a:xfrm>
        </p:spPr>
        <p:txBody>
          <a:bodyPr>
            <a:noAutofit/>
          </a:bodyPr>
          <a:lstStyle/>
          <a:p>
            <a:pPr marL="1944688" indent="-1944688"/>
            <a:r>
              <a:rPr lang="en-US" sz="3200" b="1" dirty="0">
                <a:latin typeface="+mn-lt"/>
              </a:rPr>
              <a:t>Section 2c:	Labor force participation rates reflect the region’s capacity to meet the demand for labor.</a:t>
            </a:r>
          </a:p>
        </p:txBody>
      </p:sp>
      <p:sp>
        <p:nvSpPr>
          <p:cNvPr id="6" name="Content Placeholder 2"/>
          <p:cNvSpPr>
            <a:spLocks noGrp="1"/>
          </p:cNvSpPr>
          <p:nvPr>
            <p:ph idx="4294967295"/>
          </p:nvPr>
        </p:nvSpPr>
        <p:spPr>
          <a:xfrm>
            <a:off x="609600" y="1873970"/>
            <a:ext cx="4251158" cy="4473445"/>
          </a:xfrm>
          <a:solidFill>
            <a:schemeClr val="bg1"/>
          </a:solidFill>
        </p:spPr>
        <p:txBody>
          <a:bodyPr>
            <a:normAutofit/>
          </a:bodyPr>
          <a:lstStyle/>
          <a:p>
            <a:r>
              <a:rPr lang="en-US" dirty="0"/>
              <a:t>Places with high LF Participation rates tend to have younger labor forces.</a:t>
            </a:r>
          </a:p>
          <a:p>
            <a:pPr>
              <a:spcBef>
                <a:spcPts val="1800"/>
              </a:spcBef>
            </a:pPr>
            <a:r>
              <a:rPr lang="en-US" dirty="0"/>
              <a:t>Places with lower rates may have older populations, greater disability rates, or a large institutionalized population.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519" y="1552799"/>
            <a:ext cx="6672377" cy="4842741"/>
          </a:xfrm>
          <a:prstGeom prst="rect">
            <a:avLst/>
          </a:prstGeom>
        </p:spPr>
      </p:pic>
    </p:spTree>
    <p:extLst>
      <p:ext uri="{BB962C8B-B14F-4D97-AF65-F5344CB8AC3E}">
        <p14:creationId xmlns:p14="http://schemas.microsoft.com/office/powerpoint/2010/main" val="410343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7726" y="538516"/>
            <a:ext cx="10876547" cy="828675"/>
          </a:xfrm>
        </p:spPr>
        <p:txBody>
          <a:bodyPr>
            <a:noAutofit/>
          </a:bodyPr>
          <a:lstStyle/>
          <a:p>
            <a:pPr marL="2001838" indent="-2001838"/>
            <a:r>
              <a:rPr lang="en-US" sz="3200" b="1" dirty="0">
                <a:latin typeface="+mn-lt"/>
              </a:rPr>
              <a:t>Section 2d:	Educational attainment rates are often used as a proxy for workforce quality.</a:t>
            </a:r>
          </a:p>
        </p:txBody>
      </p:sp>
      <p:sp>
        <p:nvSpPr>
          <p:cNvPr id="4" name="Content Placeholder 2"/>
          <p:cNvSpPr>
            <a:spLocks noGrp="1"/>
          </p:cNvSpPr>
          <p:nvPr>
            <p:ph idx="4294967295"/>
          </p:nvPr>
        </p:nvSpPr>
        <p:spPr>
          <a:xfrm>
            <a:off x="657725" y="1881056"/>
            <a:ext cx="4318535" cy="4221361"/>
          </a:xfrm>
        </p:spPr>
        <p:txBody>
          <a:bodyPr>
            <a:normAutofit/>
          </a:bodyPr>
          <a:lstStyle/>
          <a:p>
            <a:r>
              <a:rPr lang="en-US" dirty="0"/>
              <a:t>Can show how the population aligns with the types of available jobs.</a:t>
            </a:r>
          </a:p>
          <a:p>
            <a:pPr>
              <a:spcBef>
                <a:spcPts val="1800"/>
              </a:spcBef>
            </a:pPr>
            <a:r>
              <a:rPr lang="en-US" dirty="0"/>
              <a:t>Can help prioritize workforce efforts</a:t>
            </a:r>
          </a:p>
          <a:p>
            <a:pPr lvl="1"/>
            <a:r>
              <a:rPr lang="en-US" dirty="0"/>
              <a:t>High percentage of people with some college may inform push toward degree completion.</a:t>
            </a:r>
          </a:p>
        </p:txBody>
      </p:sp>
      <p:pic>
        <p:nvPicPr>
          <p:cNvPr id="6" name="Picture 5">
            <a:extLst>
              <a:ext uri="{FF2B5EF4-FFF2-40B4-BE49-F238E27FC236}">
                <a16:creationId xmlns:a16="http://schemas.microsoft.com/office/drawing/2014/main" id="{93081D2F-5938-E077-3635-94581C401D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8394" y="1614086"/>
            <a:ext cx="6572486" cy="4768981"/>
          </a:xfrm>
          <a:prstGeom prst="rect">
            <a:avLst/>
          </a:prstGeom>
        </p:spPr>
      </p:pic>
    </p:spTree>
    <p:extLst>
      <p:ext uri="{BB962C8B-B14F-4D97-AF65-F5344CB8AC3E}">
        <p14:creationId xmlns:p14="http://schemas.microsoft.com/office/powerpoint/2010/main" val="2994465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172" y="468547"/>
            <a:ext cx="11001676" cy="828675"/>
          </a:xfrm>
        </p:spPr>
        <p:txBody>
          <a:bodyPr>
            <a:noAutofit/>
          </a:bodyPr>
          <a:lstStyle/>
          <a:p>
            <a:r>
              <a:rPr lang="en-US" sz="3200" b="1" dirty="0">
                <a:latin typeface="+mn-lt"/>
              </a:rPr>
              <a:t>The Longitudinal Employer-Household Dynamics program connects firms to workers to households.</a:t>
            </a: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1561" y="1612014"/>
            <a:ext cx="7625472" cy="4786842"/>
          </a:xfrm>
          <a:prstGeom prst="rect">
            <a:avLst/>
          </a:prstGeom>
        </p:spPr>
      </p:pic>
      <p:sp>
        <p:nvSpPr>
          <p:cNvPr id="9" name="Arrow: Right 8">
            <a:extLst>
              <a:ext uri="{FF2B5EF4-FFF2-40B4-BE49-F238E27FC236}">
                <a16:creationId xmlns:a16="http://schemas.microsoft.com/office/drawing/2014/main" id="{61316EB8-7AB2-B688-A494-D01C27962907}"/>
              </a:ext>
            </a:extLst>
          </p:cNvPr>
          <p:cNvSpPr/>
          <p:nvPr/>
        </p:nvSpPr>
        <p:spPr>
          <a:xfrm>
            <a:off x="856648" y="3506437"/>
            <a:ext cx="1414912" cy="218540"/>
          </a:xfrm>
          <a:prstGeom prst="rightArrow">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92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4818" y="705090"/>
            <a:ext cx="9894491" cy="825584"/>
          </a:xfrm>
        </p:spPr>
        <p:txBody>
          <a:bodyPr>
            <a:noAutofit/>
          </a:bodyPr>
          <a:lstStyle/>
          <a:p>
            <a:pPr marL="1944688" indent="-1944688"/>
            <a:r>
              <a:rPr lang="en-US" sz="3200" b="1" dirty="0">
                <a:latin typeface="+mn-lt"/>
              </a:rPr>
              <a:t>Section 2e:	Commuting patterns (Bryan, OK) can show if communities are job centers or bedroom communities.</a:t>
            </a: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4818" y="1936893"/>
            <a:ext cx="9317539" cy="4551701"/>
          </a:xfrm>
          <a:prstGeom prst="rect">
            <a:avLst/>
          </a:prstGeom>
        </p:spPr>
      </p:pic>
    </p:spTree>
    <p:extLst>
      <p:ext uri="{BB962C8B-B14F-4D97-AF65-F5344CB8AC3E}">
        <p14:creationId xmlns:p14="http://schemas.microsoft.com/office/powerpoint/2010/main" val="3581410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728913" y="558267"/>
            <a:ext cx="10734174" cy="875398"/>
          </a:xfrm>
        </p:spPr>
        <p:txBody>
          <a:bodyPr>
            <a:noAutofit/>
          </a:bodyPr>
          <a:lstStyle/>
          <a:p>
            <a:pPr marL="1885950" indent="-1885950"/>
            <a:r>
              <a:rPr lang="en-US" sz="3000" b="1" dirty="0">
                <a:latin typeface="+mn-lt"/>
              </a:rPr>
              <a:t>Section 2e:	Commuting patterns show how far workers are willing to travel, and how broadly employers can recruit.</a:t>
            </a:r>
          </a:p>
        </p:txBody>
      </p:sp>
      <p:pic>
        <p:nvPicPr>
          <p:cNvPr id="3" name="Picture 2" descr="Map&#10;&#10;Description automatically generated">
            <a:extLst>
              <a:ext uri="{FF2B5EF4-FFF2-40B4-BE49-F238E27FC236}">
                <a16:creationId xmlns:a16="http://schemas.microsoft.com/office/drawing/2014/main" id="{708B4166-026E-42BD-579F-3B8FCC724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024" y="1685037"/>
            <a:ext cx="10039952" cy="4762136"/>
          </a:xfrm>
          <a:prstGeom prst="rect">
            <a:avLst/>
          </a:prstGeom>
        </p:spPr>
      </p:pic>
    </p:spTree>
    <p:extLst>
      <p:ext uri="{BB962C8B-B14F-4D97-AF65-F5344CB8AC3E}">
        <p14:creationId xmlns:p14="http://schemas.microsoft.com/office/powerpoint/2010/main" val="2669687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7655" y="528487"/>
            <a:ext cx="10087276" cy="828675"/>
          </a:xfrm>
        </p:spPr>
        <p:txBody>
          <a:bodyPr>
            <a:normAutofit/>
          </a:bodyPr>
          <a:lstStyle/>
          <a:p>
            <a:r>
              <a:rPr lang="en-US" sz="3200" b="1" dirty="0">
                <a:latin typeface="+mn-lt"/>
              </a:rPr>
              <a:t>Telling the story of labor supply</a:t>
            </a:r>
          </a:p>
        </p:txBody>
      </p:sp>
      <p:sp>
        <p:nvSpPr>
          <p:cNvPr id="3" name="Content Placeholder 2"/>
          <p:cNvSpPr>
            <a:spLocks noGrp="1"/>
          </p:cNvSpPr>
          <p:nvPr>
            <p:ph idx="4294967295"/>
          </p:nvPr>
        </p:nvSpPr>
        <p:spPr>
          <a:xfrm>
            <a:off x="1087655" y="1357162"/>
            <a:ext cx="10087276" cy="4819801"/>
          </a:xfrm>
        </p:spPr>
        <p:txBody>
          <a:bodyPr>
            <a:normAutofit/>
          </a:bodyPr>
          <a:lstStyle/>
          <a:p>
            <a:pPr>
              <a:spcBef>
                <a:spcPts val="1800"/>
              </a:spcBef>
            </a:pPr>
            <a:r>
              <a:rPr lang="en-US" dirty="0"/>
              <a:t>These data help set expectations, identify broader challenges and gauge the overall health of the regional labor force. </a:t>
            </a:r>
          </a:p>
          <a:p>
            <a:pPr>
              <a:spcBef>
                <a:spcPts val="1800"/>
              </a:spcBef>
            </a:pPr>
            <a:r>
              <a:rPr lang="en-US" dirty="0"/>
              <a:t>They will not answer every labor market question, but they will allow you to ask better questions.</a:t>
            </a:r>
          </a:p>
          <a:p>
            <a:pPr>
              <a:spcBef>
                <a:spcPts val="1800"/>
              </a:spcBef>
            </a:pPr>
            <a:r>
              <a:rPr lang="en-US" dirty="0"/>
              <a:t>These data also only tell part of the story—the next section highlights the data sources that will allow you to better understand:</a:t>
            </a:r>
          </a:p>
          <a:p>
            <a:pPr lvl="1"/>
            <a:r>
              <a:rPr lang="en-US" dirty="0"/>
              <a:t>The needs of local employers, and </a:t>
            </a:r>
          </a:p>
          <a:p>
            <a:pPr lvl="1"/>
            <a:r>
              <a:rPr lang="en-US" dirty="0"/>
              <a:t>Where workers may find career opportunities.</a:t>
            </a:r>
          </a:p>
        </p:txBody>
      </p:sp>
    </p:spTree>
    <p:extLst>
      <p:ext uri="{BB962C8B-B14F-4D97-AF65-F5344CB8AC3E}">
        <p14:creationId xmlns:p14="http://schemas.microsoft.com/office/powerpoint/2010/main" val="3480687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38200" y="1651986"/>
            <a:ext cx="10515600" cy="2852737"/>
          </a:xfrm>
        </p:spPr>
        <p:txBody>
          <a:bodyPr>
            <a:normAutofit/>
          </a:bodyPr>
          <a:lstStyle/>
          <a:p>
            <a:pPr algn="ctr"/>
            <a:r>
              <a:rPr lang="en-US" sz="4000" b="1" dirty="0">
                <a:latin typeface="+mn-lt"/>
              </a:rPr>
              <a:t>SOURCES OF LABOR DEMAND</a:t>
            </a:r>
          </a:p>
        </p:txBody>
      </p:sp>
    </p:spTree>
    <p:extLst>
      <p:ext uri="{BB962C8B-B14F-4D97-AF65-F5344CB8AC3E}">
        <p14:creationId xmlns:p14="http://schemas.microsoft.com/office/powerpoint/2010/main" val="279030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244E071D-6DE3-E92F-1137-07AC7D53BB42}"/>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3" name="Arrow: Chevron 2">
            <a:extLst>
              <a:ext uri="{FF2B5EF4-FFF2-40B4-BE49-F238E27FC236}">
                <a16:creationId xmlns:a16="http://schemas.microsoft.com/office/drawing/2014/main" id="{89AC656B-E546-AD3E-21D1-F7AE6BC42309}"/>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6" name="Title 3">
            <a:extLst>
              <a:ext uri="{FF2B5EF4-FFF2-40B4-BE49-F238E27FC236}">
                <a16:creationId xmlns:a16="http://schemas.microsoft.com/office/drawing/2014/main" id="{D06064DB-5D53-906F-63C9-2193CF715E08}"/>
              </a:ext>
            </a:extLst>
          </p:cNvPr>
          <p:cNvSpPr txBox="1">
            <a:spLocks/>
          </p:cNvSpPr>
          <p:nvPr/>
        </p:nvSpPr>
        <p:spPr>
          <a:xfrm>
            <a:off x="3869357" y="1838408"/>
            <a:ext cx="5467148" cy="2233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09588" indent="-509588"/>
            <a:r>
              <a:rPr lang="en-US" sz="4000" b="1" dirty="0">
                <a:latin typeface="+mn-lt"/>
              </a:rPr>
              <a:t>3. Employment Drivers</a:t>
            </a:r>
          </a:p>
        </p:txBody>
      </p:sp>
    </p:spTree>
    <p:extLst>
      <p:ext uri="{BB962C8B-B14F-4D97-AF65-F5344CB8AC3E}">
        <p14:creationId xmlns:p14="http://schemas.microsoft.com/office/powerpoint/2010/main" val="3965160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52362" y="786183"/>
            <a:ext cx="10087276" cy="828675"/>
          </a:xfrm>
        </p:spPr>
        <p:txBody>
          <a:bodyPr>
            <a:noAutofit/>
          </a:bodyPr>
          <a:lstStyle/>
          <a:p>
            <a:r>
              <a:rPr lang="en-US" sz="3200" b="1" dirty="0">
                <a:latin typeface="+mn-lt"/>
              </a:rPr>
              <a:t>This section will introduce you to resources that will help you answer questions such as:</a:t>
            </a:r>
          </a:p>
        </p:txBody>
      </p:sp>
      <p:sp>
        <p:nvSpPr>
          <p:cNvPr id="5" name="Content Placeholder 4"/>
          <p:cNvSpPr>
            <a:spLocks noGrp="1"/>
          </p:cNvSpPr>
          <p:nvPr>
            <p:ph idx="4294967295"/>
          </p:nvPr>
        </p:nvSpPr>
        <p:spPr>
          <a:xfrm>
            <a:off x="1052362" y="2008975"/>
            <a:ext cx="10087276" cy="3228073"/>
          </a:xfrm>
        </p:spPr>
        <p:txBody>
          <a:bodyPr>
            <a:normAutofit lnSpcReduction="10000"/>
          </a:bodyPr>
          <a:lstStyle/>
          <a:p>
            <a:pPr>
              <a:spcBef>
                <a:spcPts val="1800"/>
              </a:spcBef>
            </a:pPr>
            <a:r>
              <a:rPr lang="en-US" dirty="0"/>
              <a:t>What industries employ workers in my region? </a:t>
            </a:r>
          </a:p>
          <a:p>
            <a:pPr>
              <a:spcBef>
                <a:spcPts val="1800"/>
              </a:spcBef>
            </a:pPr>
            <a:r>
              <a:rPr lang="en-US" dirty="0"/>
              <a:t>What wages do they pay? </a:t>
            </a:r>
          </a:p>
          <a:p>
            <a:pPr>
              <a:spcBef>
                <a:spcPts val="1800"/>
              </a:spcBef>
            </a:pPr>
            <a:r>
              <a:rPr lang="en-US" dirty="0"/>
              <a:t>How has industry employment changed over time? </a:t>
            </a:r>
          </a:p>
          <a:p>
            <a:pPr>
              <a:spcBef>
                <a:spcPts val="1800"/>
              </a:spcBef>
            </a:pPr>
            <a:r>
              <a:rPr lang="en-US" dirty="0"/>
              <a:t>What industries employ younger people or people of color?</a:t>
            </a:r>
          </a:p>
          <a:p>
            <a:pPr>
              <a:spcBef>
                <a:spcPts val="1800"/>
              </a:spcBef>
            </a:pPr>
            <a:r>
              <a:rPr lang="en-US" dirty="0"/>
              <a:t>How many people in my region “make their own job?,” and what kind of business are they in? </a:t>
            </a:r>
          </a:p>
        </p:txBody>
      </p:sp>
    </p:spTree>
    <p:extLst>
      <p:ext uri="{BB962C8B-B14F-4D97-AF65-F5344CB8AC3E}">
        <p14:creationId xmlns:p14="http://schemas.microsoft.com/office/powerpoint/2010/main" val="394689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01027" y="365126"/>
            <a:ext cx="10068023" cy="740567"/>
          </a:xfrm>
        </p:spPr>
        <p:txBody>
          <a:bodyPr>
            <a:normAutofit/>
          </a:bodyPr>
          <a:lstStyle/>
          <a:p>
            <a:r>
              <a:rPr lang="en-US" sz="3200" b="1" dirty="0">
                <a:latin typeface="+mn-lt"/>
              </a:rPr>
              <a:t>Basic v. Non-Basic industries</a:t>
            </a:r>
          </a:p>
        </p:txBody>
      </p:sp>
      <p:sp>
        <p:nvSpPr>
          <p:cNvPr id="3" name="Rectangle 3"/>
          <p:cNvSpPr>
            <a:spLocks noChangeArrowheads="1"/>
          </p:cNvSpPr>
          <p:nvPr/>
        </p:nvSpPr>
        <p:spPr bwMode="auto">
          <a:xfrm>
            <a:off x="2515418" y="1328681"/>
            <a:ext cx="3124200" cy="1524000"/>
          </a:xfrm>
          <a:prstGeom prst="rect">
            <a:avLst/>
          </a:prstGeom>
          <a:noFill/>
          <a:ln w="50800">
            <a:solidFill>
              <a:srgbClr val="81953A"/>
            </a:solidFill>
            <a:miter lim="800000"/>
            <a:headEnd type="none" w="sm" len="sm"/>
            <a:tailEnd type="none" w="sm" len="sm"/>
          </a:ln>
          <a:effectLst/>
        </p:spPr>
        <p:txBody>
          <a:bodyPr wrap="none" anchor="ctr"/>
          <a:lstStyle/>
          <a:p>
            <a:endParaRPr lang="en-US">
              <a:solidFill>
                <a:prstClr val="black"/>
              </a:solidFill>
            </a:endParaRPr>
          </a:p>
        </p:txBody>
      </p:sp>
      <p:sp>
        <p:nvSpPr>
          <p:cNvPr id="5" name="Rectangle 4"/>
          <p:cNvSpPr>
            <a:spLocks noChangeArrowheads="1"/>
          </p:cNvSpPr>
          <p:nvPr/>
        </p:nvSpPr>
        <p:spPr bwMode="auto">
          <a:xfrm>
            <a:off x="6629411" y="1328681"/>
            <a:ext cx="3200400" cy="1524000"/>
          </a:xfrm>
          <a:prstGeom prst="rect">
            <a:avLst/>
          </a:prstGeom>
          <a:noFill/>
          <a:ln w="50800">
            <a:solidFill>
              <a:srgbClr val="81953A"/>
            </a:solidFill>
            <a:miter lim="800000"/>
            <a:headEnd type="none" w="sm" len="sm"/>
            <a:tailEnd type="none" w="sm" len="sm"/>
          </a:ln>
          <a:effectLst/>
        </p:spPr>
        <p:txBody>
          <a:bodyPr wrap="none" anchor="ctr"/>
          <a:lstStyle/>
          <a:p>
            <a:endParaRPr lang="en-US">
              <a:solidFill>
                <a:prstClr val="black"/>
              </a:solidFill>
            </a:endParaRPr>
          </a:p>
        </p:txBody>
      </p:sp>
      <p:sp>
        <p:nvSpPr>
          <p:cNvPr id="6" name="Text Box 6"/>
          <p:cNvSpPr txBox="1">
            <a:spLocks noChangeArrowheads="1"/>
          </p:cNvSpPr>
          <p:nvPr/>
        </p:nvSpPr>
        <p:spPr bwMode="auto">
          <a:xfrm>
            <a:off x="2514611" y="1640685"/>
            <a:ext cx="2895600" cy="830997"/>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400" b="1" dirty="0">
                <a:solidFill>
                  <a:prstClr val="black"/>
                </a:solidFill>
                <a:latin typeface="Arial" charset="0"/>
              </a:rPr>
              <a:t>Export or ‘base’ activity (new $s)</a:t>
            </a:r>
          </a:p>
        </p:txBody>
      </p:sp>
      <p:sp>
        <p:nvSpPr>
          <p:cNvPr id="7" name="Text Box 7"/>
          <p:cNvSpPr txBox="1">
            <a:spLocks noChangeArrowheads="1"/>
          </p:cNvSpPr>
          <p:nvPr/>
        </p:nvSpPr>
        <p:spPr bwMode="auto">
          <a:xfrm>
            <a:off x="6629411" y="1453117"/>
            <a:ext cx="3200400" cy="1200329"/>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2400" b="1" dirty="0">
                <a:solidFill>
                  <a:prstClr val="black"/>
                </a:solidFill>
                <a:latin typeface="Arial" charset="0"/>
              </a:rPr>
              <a:t>Non-basic or locally-serving activity (recycled $s)</a:t>
            </a:r>
          </a:p>
        </p:txBody>
      </p:sp>
      <p:sp>
        <p:nvSpPr>
          <p:cNvPr id="8" name="Text Box 8"/>
          <p:cNvSpPr txBox="1">
            <a:spLocks noChangeArrowheads="1"/>
          </p:cNvSpPr>
          <p:nvPr/>
        </p:nvSpPr>
        <p:spPr bwMode="auto">
          <a:xfrm>
            <a:off x="2514611" y="3820437"/>
            <a:ext cx="3429000" cy="1769715"/>
          </a:xfrm>
          <a:prstGeom prst="rect">
            <a:avLst/>
          </a:prstGeom>
          <a:noFill/>
          <a:ln w="12700">
            <a:noFill/>
            <a:miter lim="800000"/>
            <a:headEnd type="none" w="sm" len="sm"/>
            <a:tailEnd type="none" w="sm" len="sm"/>
          </a:ln>
          <a:effectLst/>
        </p:spPr>
        <p:txBody>
          <a:bodyPr>
            <a:spAutoFit/>
          </a:bodyPr>
          <a:lstStyle/>
          <a:p>
            <a:pPr>
              <a:spcBef>
                <a:spcPct val="50000"/>
              </a:spcBef>
            </a:pPr>
            <a:r>
              <a:rPr lang="en-US" sz="1400" b="1" dirty="0">
                <a:solidFill>
                  <a:prstClr val="black"/>
                </a:solidFill>
                <a:latin typeface="Arial" charset="0"/>
              </a:rPr>
              <a:t>Examples:</a:t>
            </a:r>
          </a:p>
          <a:p>
            <a:pPr>
              <a:spcBef>
                <a:spcPts val="600"/>
              </a:spcBef>
              <a:buFontTx/>
              <a:buChar char="•"/>
            </a:pPr>
            <a:r>
              <a:rPr lang="en-US" sz="1400" dirty="0">
                <a:solidFill>
                  <a:prstClr val="black"/>
                </a:solidFill>
                <a:latin typeface="Arial" charset="0"/>
              </a:rPr>
              <a:t> Manufacturing</a:t>
            </a:r>
          </a:p>
          <a:p>
            <a:pPr>
              <a:spcBef>
                <a:spcPts val="600"/>
              </a:spcBef>
              <a:buFontTx/>
              <a:buChar char="•"/>
            </a:pPr>
            <a:r>
              <a:rPr lang="en-US" sz="1400" dirty="0">
                <a:solidFill>
                  <a:prstClr val="black"/>
                </a:solidFill>
                <a:latin typeface="Arial" charset="0"/>
              </a:rPr>
              <a:t> Tourism</a:t>
            </a:r>
          </a:p>
          <a:p>
            <a:pPr>
              <a:spcBef>
                <a:spcPts val="600"/>
              </a:spcBef>
              <a:buFontTx/>
              <a:buChar char="•"/>
            </a:pPr>
            <a:r>
              <a:rPr lang="en-US" sz="1400" dirty="0">
                <a:solidFill>
                  <a:prstClr val="black"/>
                </a:solidFill>
                <a:latin typeface="Arial" charset="0"/>
              </a:rPr>
              <a:t> Hospitals that provide specialized care</a:t>
            </a:r>
          </a:p>
          <a:p>
            <a:pPr>
              <a:spcBef>
                <a:spcPts val="600"/>
              </a:spcBef>
              <a:buFontTx/>
              <a:buChar char="•"/>
            </a:pPr>
            <a:r>
              <a:rPr lang="en-US" sz="1400" dirty="0">
                <a:solidFill>
                  <a:prstClr val="black"/>
                </a:solidFill>
                <a:latin typeface="Arial" charset="0"/>
              </a:rPr>
              <a:t> Regional shopping malls</a:t>
            </a:r>
          </a:p>
          <a:p>
            <a:pPr>
              <a:spcBef>
                <a:spcPts val="600"/>
              </a:spcBef>
              <a:buFontTx/>
              <a:buChar char="•"/>
            </a:pPr>
            <a:r>
              <a:rPr lang="en-US" sz="1400" dirty="0">
                <a:solidFill>
                  <a:prstClr val="black"/>
                </a:solidFill>
                <a:latin typeface="Arial" charset="0"/>
              </a:rPr>
              <a:t> Social Security income</a:t>
            </a:r>
          </a:p>
        </p:txBody>
      </p:sp>
      <p:sp>
        <p:nvSpPr>
          <p:cNvPr id="9" name="Text Box 9"/>
          <p:cNvSpPr txBox="1">
            <a:spLocks noChangeArrowheads="1"/>
          </p:cNvSpPr>
          <p:nvPr/>
        </p:nvSpPr>
        <p:spPr bwMode="auto">
          <a:xfrm>
            <a:off x="6813894" y="3820437"/>
            <a:ext cx="3581400" cy="1769715"/>
          </a:xfrm>
          <a:prstGeom prst="rect">
            <a:avLst/>
          </a:prstGeom>
          <a:noFill/>
          <a:ln w="12700">
            <a:noFill/>
            <a:miter lim="800000"/>
            <a:headEnd type="none" w="sm" len="sm"/>
            <a:tailEnd type="none" w="sm" len="sm"/>
          </a:ln>
          <a:effectLst/>
        </p:spPr>
        <p:txBody>
          <a:bodyPr>
            <a:spAutoFit/>
          </a:bodyPr>
          <a:lstStyle/>
          <a:p>
            <a:pPr>
              <a:spcBef>
                <a:spcPct val="50000"/>
              </a:spcBef>
            </a:pPr>
            <a:r>
              <a:rPr lang="en-US" sz="1400" b="1" dirty="0">
                <a:solidFill>
                  <a:prstClr val="black"/>
                </a:solidFill>
                <a:latin typeface="Arial" charset="0"/>
              </a:rPr>
              <a:t>Examples:</a:t>
            </a:r>
          </a:p>
          <a:p>
            <a:pPr>
              <a:spcBef>
                <a:spcPts val="600"/>
              </a:spcBef>
              <a:buFontTx/>
              <a:buChar char="•"/>
            </a:pPr>
            <a:r>
              <a:rPr lang="en-US" sz="1400" dirty="0">
                <a:solidFill>
                  <a:prstClr val="black"/>
                </a:solidFill>
                <a:latin typeface="Arial" charset="0"/>
              </a:rPr>
              <a:t> Auto repair services</a:t>
            </a:r>
          </a:p>
          <a:p>
            <a:pPr>
              <a:spcBef>
                <a:spcPts val="600"/>
              </a:spcBef>
              <a:buFontTx/>
              <a:buChar char="•"/>
            </a:pPr>
            <a:r>
              <a:rPr lang="en-US" sz="1400" dirty="0">
                <a:solidFill>
                  <a:prstClr val="black"/>
                </a:solidFill>
                <a:latin typeface="Arial" charset="0"/>
              </a:rPr>
              <a:t> Small convenience retail</a:t>
            </a:r>
          </a:p>
          <a:p>
            <a:pPr>
              <a:spcBef>
                <a:spcPts val="600"/>
              </a:spcBef>
              <a:buFontTx/>
              <a:buChar char="•"/>
            </a:pPr>
            <a:r>
              <a:rPr lang="en-US" sz="1400" dirty="0">
                <a:solidFill>
                  <a:prstClr val="black"/>
                </a:solidFill>
                <a:latin typeface="Arial" charset="0"/>
              </a:rPr>
              <a:t> General doctor’s and dentist’s offices</a:t>
            </a:r>
          </a:p>
          <a:p>
            <a:pPr>
              <a:spcBef>
                <a:spcPts val="600"/>
              </a:spcBef>
              <a:buFontTx/>
              <a:buChar char="•"/>
            </a:pPr>
            <a:r>
              <a:rPr lang="en-US" sz="1400" dirty="0">
                <a:solidFill>
                  <a:prstClr val="black"/>
                </a:solidFill>
                <a:latin typeface="Arial" charset="0"/>
              </a:rPr>
              <a:t> Personal services like barber shops</a:t>
            </a:r>
          </a:p>
          <a:p>
            <a:pPr>
              <a:spcBef>
                <a:spcPts val="600"/>
              </a:spcBef>
              <a:buFontTx/>
              <a:buChar char="•"/>
            </a:pPr>
            <a:r>
              <a:rPr lang="en-US" sz="1400" dirty="0">
                <a:solidFill>
                  <a:prstClr val="black"/>
                </a:solidFill>
                <a:latin typeface="Arial" charset="0"/>
              </a:rPr>
              <a:t> Local restaurants</a:t>
            </a:r>
          </a:p>
        </p:txBody>
      </p:sp>
      <p:sp>
        <p:nvSpPr>
          <p:cNvPr id="10" name="AutoShape 12"/>
          <p:cNvSpPr>
            <a:spLocks noChangeArrowheads="1"/>
          </p:cNvSpPr>
          <p:nvPr/>
        </p:nvSpPr>
        <p:spPr bwMode="auto">
          <a:xfrm>
            <a:off x="5638812" y="1785882"/>
            <a:ext cx="976313" cy="485775"/>
          </a:xfrm>
          <a:prstGeom prst="rightArrow">
            <a:avLst>
              <a:gd name="adj1" fmla="val 50000"/>
              <a:gd name="adj2" fmla="val 50245"/>
            </a:avLst>
          </a:prstGeom>
          <a:solidFill>
            <a:srgbClr val="81953A"/>
          </a:solidFill>
          <a:ln w="12700">
            <a:solidFill>
              <a:schemeClr val="tx1"/>
            </a:solidFill>
            <a:miter lim="800000"/>
            <a:headEnd type="none" w="sm" len="sm"/>
            <a:tailEnd type="none" w="sm" len="sm"/>
          </a:ln>
          <a:effectLst/>
        </p:spPr>
        <p:txBody>
          <a:bodyPr wrap="none" anchor="ctr"/>
          <a:lstStyle/>
          <a:p>
            <a:endParaRPr lang="en-US">
              <a:solidFill>
                <a:prstClr val="black"/>
              </a:solidFill>
            </a:endParaRPr>
          </a:p>
        </p:txBody>
      </p:sp>
      <p:sp>
        <p:nvSpPr>
          <p:cNvPr id="11" name="AutoShape 14"/>
          <p:cNvSpPr>
            <a:spLocks noChangeArrowheads="1"/>
          </p:cNvSpPr>
          <p:nvPr/>
        </p:nvSpPr>
        <p:spPr bwMode="auto">
          <a:xfrm flipH="1">
            <a:off x="7467611" y="2900006"/>
            <a:ext cx="1452563" cy="603592"/>
          </a:xfrm>
          <a:prstGeom prst="curvedUpArrow">
            <a:avLst>
              <a:gd name="adj1" fmla="val 28072"/>
              <a:gd name="adj2" fmla="val 66229"/>
              <a:gd name="adj3" fmla="val 37819"/>
            </a:avLst>
          </a:prstGeom>
          <a:solidFill>
            <a:srgbClr val="81953A"/>
          </a:solidFill>
          <a:ln w="12700">
            <a:solidFill>
              <a:schemeClr val="tx1"/>
            </a:solidFill>
            <a:miter lim="800000"/>
            <a:headEnd type="none" w="sm" len="sm"/>
            <a:tailEnd type="none" w="sm" len="sm"/>
          </a:ln>
          <a:effectLst/>
        </p:spPr>
        <p:txBody>
          <a:bodyPr wrap="none" anchor="ctr"/>
          <a:lstStyle/>
          <a:p>
            <a:endParaRPr lang="en-US">
              <a:solidFill>
                <a:prstClr val="black"/>
              </a:solidFill>
            </a:endParaRPr>
          </a:p>
        </p:txBody>
      </p:sp>
      <p:sp>
        <p:nvSpPr>
          <p:cNvPr id="12" name="AutoShape 15"/>
          <p:cNvSpPr>
            <a:spLocks noChangeArrowheads="1"/>
          </p:cNvSpPr>
          <p:nvPr/>
        </p:nvSpPr>
        <p:spPr bwMode="auto">
          <a:xfrm>
            <a:off x="7467612" y="664144"/>
            <a:ext cx="1618636" cy="635964"/>
          </a:xfrm>
          <a:prstGeom prst="curvedDownArrow">
            <a:avLst>
              <a:gd name="adj1" fmla="val 33117"/>
              <a:gd name="adj2" fmla="val 66234"/>
              <a:gd name="adj3" fmla="val 33333"/>
            </a:avLst>
          </a:prstGeom>
          <a:solidFill>
            <a:srgbClr val="81953A"/>
          </a:solidFill>
          <a:ln w="12700">
            <a:solidFill>
              <a:schemeClr val="tx1"/>
            </a:solidFill>
            <a:miter lim="800000"/>
            <a:headEnd type="none" w="sm" len="sm"/>
            <a:tailEnd type="none" w="sm" len="sm"/>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57424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DC51-72D1-1447-19A1-FD257C529407}"/>
              </a:ext>
            </a:extLst>
          </p:cNvPr>
          <p:cNvSpPr txBox="1">
            <a:spLocks/>
          </p:cNvSpPr>
          <p:nvPr/>
        </p:nvSpPr>
        <p:spPr>
          <a:xfrm>
            <a:off x="698191" y="507099"/>
            <a:ext cx="10789921" cy="8290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LMI – Workforce Information</a:t>
            </a:r>
          </a:p>
        </p:txBody>
      </p:sp>
      <p:sp>
        <p:nvSpPr>
          <p:cNvPr id="3" name="Content Placeholder 2">
            <a:extLst>
              <a:ext uri="{FF2B5EF4-FFF2-40B4-BE49-F238E27FC236}">
                <a16:creationId xmlns:a16="http://schemas.microsoft.com/office/drawing/2014/main" id="{968EFD24-4821-0A44-048A-0FB5627DF9A1}"/>
              </a:ext>
            </a:extLst>
          </p:cNvPr>
          <p:cNvSpPr txBox="1">
            <a:spLocks/>
          </p:cNvSpPr>
          <p:nvPr/>
        </p:nvSpPr>
        <p:spPr>
          <a:xfrm>
            <a:off x="698191" y="1244711"/>
            <a:ext cx="10789921" cy="446114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The body of information that deals with the functioning of labor markets and the determination of the demand for, and supply of, labor. </a:t>
            </a:r>
          </a:p>
          <a:p>
            <a:pPr>
              <a:lnSpc>
                <a:spcPct val="110000"/>
              </a:lnSpc>
            </a:pPr>
            <a:r>
              <a:rPr lang="en-US" dirty="0"/>
              <a:t>Includes but not limited to information on:</a:t>
            </a:r>
          </a:p>
          <a:p>
            <a:pPr lvl="1">
              <a:lnSpc>
                <a:spcPct val="100000"/>
              </a:lnSpc>
            </a:pPr>
            <a:r>
              <a:rPr lang="en-US" dirty="0"/>
              <a:t>The number of people employed or unemployed, </a:t>
            </a:r>
          </a:p>
          <a:p>
            <a:pPr lvl="1">
              <a:lnSpc>
                <a:spcPct val="100000"/>
              </a:lnSpc>
            </a:pPr>
            <a:r>
              <a:rPr lang="en-US" dirty="0"/>
              <a:t>Unemployment rates, </a:t>
            </a:r>
          </a:p>
          <a:p>
            <a:pPr lvl="1">
              <a:lnSpc>
                <a:spcPct val="100000"/>
              </a:lnSpc>
            </a:pPr>
            <a:r>
              <a:rPr lang="en-US" dirty="0"/>
              <a:t>Average wages and income, </a:t>
            </a:r>
          </a:p>
          <a:p>
            <a:pPr lvl="1">
              <a:lnSpc>
                <a:spcPct val="100000"/>
              </a:lnSpc>
            </a:pPr>
            <a:r>
              <a:rPr lang="en-US" dirty="0"/>
              <a:t>Population and demographics characteristics</a:t>
            </a:r>
          </a:p>
          <a:p>
            <a:pPr lvl="1">
              <a:lnSpc>
                <a:spcPct val="100000"/>
              </a:lnSpc>
            </a:pPr>
            <a:r>
              <a:rPr lang="en-US" dirty="0"/>
              <a:t>Employment projections</a:t>
            </a:r>
          </a:p>
          <a:p>
            <a:pPr lvl="1">
              <a:lnSpc>
                <a:spcPct val="100000"/>
              </a:lnSpc>
            </a:pPr>
            <a:r>
              <a:rPr lang="en-US" dirty="0"/>
              <a:t>Other economic variables.</a:t>
            </a:r>
          </a:p>
          <a:p>
            <a:pPr>
              <a:lnSpc>
                <a:spcPct val="110000"/>
              </a:lnSpc>
            </a:pPr>
            <a:endParaRPr lang="en-US" dirty="0"/>
          </a:p>
        </p:txBody>
      </p:sp>
    </p:spTree>
    <p:extLst>
      <p:ext uri="{BB962C8B-B14F-4D97-AF65-F5344CB8AC3E}">
        <p14:creationId xmlns:p14="http://schemas.microsoft.com/office/powerpoint/2010/main" val="4242707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5044" y="420421"/>
            <a:ext cx="10310262" cy="828675"/>
          </a:xfrm>
        </p:spPr>
        <p:txBody>
          <a:bodyPr>
            <a:noAutofit/>
          </a:bodyPr>
          <a:lstStyle/>
          <a:p>
            <a:r>
              <a:rPr lang="en-US" sz="3200" dirty="0">
                <a:latin typeface="+mn-lt"/>
              </a:rPr>
              <a:t>The </a:t>
            </a:r>
            <a:r>
              <a:rPr lang="en-US" sz="3200" b="1" i="1" dirty="0">
                <a:latin typeface="+mn-lt"/>
              </a:rPr>
              <a:t>Quarterly Census of Employment &amp; Wages (QCEW)</a:t>
            </a:r>
            <a:r>
              <a:rPr lang="en-US" sz="3200" dirty="0">
                <a:latin typeface="+mn-lt"/>
              </a:rPr>
              <a:t> is the cornerstone of most BLS programs</a:t>
            </a:r>
          </a:p>
        </p:txBody>
      </p:sp>
      <p:sp>
        <p:nvSpPr>
          <p:cNvPr id="3" name="Content Placeholder 2"/>
          <p:cNvSpPr>
            <a:spLocks noGrp="1"/>
          </p:cNvSpPr>
          <p:nvPr>
            <p:ph idx="4294967295"/>
          </p:nvPr>
        </p:nvSpPr>
        <p:spPr>
          <a:xfrm>
            <a:off x="981778" y="1597795"/>
            <a:ext cx="10183528" cy="3994484"/>
          </a:xfrm>
        </p:spPr>
        <p:txBody>
          <a:bodyPr>
            <a:normAutofit fontScale="85000" lnSpcReduction="10000"/>
          </a:bodyPr>
          <a:lstStyle/>
          <a:p>
            <a:r>
              <a:rPr lang="en-US" sz="2600" dirty="0">
                <a:hlinkClick r:id="rId3"/>
              </a:rPr>
              <a:t>QCEW</a:t>
            </a:r>
            <a:r>
              <a:rPr lang="en-US" sz="2600" dirty="0"/>
              <a:t> data are considered the “universe,” not sample data</a:t>
            </a:r>
          </a:p>
          <a:p>
            <a:pPr>
              <a:spcBef>
                <a:spcPts val="1800"/>
              </a:spcBef>
            </a:pPr>
            <a:r>
              <a:rPr lang="en-US" sz="2600" dirty="0"/>
              <a:t>Covers all employers subject to state Unemployment Insurance (UI) laws, as well as Federal employees</a:t>
            </a:r>
          </a:p>
          <a:p>
            <a:pPr lvl="1"/>
            <a:r>
              <a:rPr lang="en-US" dirty="0"/>
              <a:t>Covers 98% of all nonfarm wage and salary workers and 45% of agricultural workers</a:t>
            </a:r>
          </a:p>
          <a:p>
            <a:pPr lvl="1"/>
            <a:r>
              <a:rPr lang="en-US" dirty="0"/>
              <a:t>Used to be called ES-202 data</a:t>
            </a:r>
          </a:p>
          <a:p>
            <a:pPr lvl="1"/>
            <a:r>
              <a:rPr lang="en-US" dirty="0"/>
              <a:t>Annual estimates are available in September</a:t>
            </a:r>
          </a:p>
          <a:p>
            <a:pPr>
              <a:spcBef>
                <a:spcPts val="1800"/>
              </a:spcBef>
            </a:pPr>
            <a:r>
              <a:rPr lang="en-US" sz="2600" dirty="0"/>
              <a:t>QCEW produces detailed geographic data on employment &amp; wages.</a:t>
            </a:r>
          </a:p>
          <a:p>
            <a:pPr lvl="1"/>
            <a:r>
              <a:rPr lang="en-US" dirty="0"/>
              <a:t>Jobs, payroll, and establishments</a:t>
            </a:r>
          </a:p>
          <a:p>
            <a:pPr lvl="1"/>
            <a:r>
              <a:rPr lang="en-US" dirty="0"/>
              <a:t>Organized by ownership and NAICS</a:t>
            </a:r>
          </a:p>
          <a:p>
            <a:pPr lvl="1"/>
            <a:r>
              <a:rPr lang="en-US" dirty="0"/>
              <a:t>Available for all counties, MSAs, states, and the U.S.</a:t>
            </a:r>
          </a:p>
          <a:p>
            <a:pPr>
              <a:spcBef>
                <a:spcPts val="1800"/>
              </a:spcBef>
            </a:pPr>
            <a:r>
              <a:rPr lang="en-US" sz="2600" dirty="0"/>
              <a:t>Employment measured by </a:t>
            </a:r>
            <a:r>
              <a:rPr lang="en-US" sz="2600" b="1" dirty="0"/>
              <a:t>place of work</a:t>
            </a:r>
            <a:r>
              <a:rPr lang="en-US" sz="2600" dirty="0"/>
              <a:t>.</a:t>
            </a:r>
          </a:p>
          <a:p>
            <a:endParaRPr lang="en-US" dirty="0"/>
          </a:p>
          <a:p>
            <a:endParaRPr lang="en-US" dirty="0"/>
          </a:p>
        </p:txBody>
      </p:sp>
    </p:spTree>
    <p:extLst>
      <p:ext uri="{BB962C8B-B14F-4D97-AF65-F5344CB8AC3E}">
        <p14:creationId xmlns:p14="http://schemas.microsoft.com/office/powerpoint/2010/main" val="121287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644894" y="510139"/>
            <a:ext cx="10915048" cy="459824"/>
          </a:xfrm>
        </p:spPr>
        <p:txBody>
          <a:bodyPr>
            <a:normAutofit fontScale="90000"/>
          </a:bodyPr>
          <a:lstStyle/>
          <a:p>
            <a:r>
              <a:rPr lang="en-US" sz="3200" b="1" dirty="0">
                <a:latin typeface="+mn-lt"/>
              </a:rPr>
              <a:t>Data challenges &amp; issues</a:t>
            </a:r>
          </a:p>
        </p:txBody>
      </p:sp>
      <p:sp>
        <p:nvSpPr>
          <p:cNvPr id="113667" name="Content Placeholder 2"/>
          <p:cNvSpPr>
            <a:spLocks noGrp="1"/>
          </p:cNvSpPr>
          <p:nvPr>
            <p:ph idx="4294967295"/>
          </p:nvPr>
        </p:nvSpPr>
        <p:spPr>
          <a:xfrm>
            <a:off x="638765" y="1188838"/>
            <a:ext cx="10915048" cy="4968875"/>
          </a:xfrm>
        </p:spPr>
        <p:txBody>
          <a:bodyPr>
            <a:normAutofit/>
          </a:bodyPr>
          <a:lstStyle/>
          <a:p>
            <a:r>
              <a:rPr lang="en-US" sz="2400" b="1" i="1" dirty="0">
                <a:solidFill>
                  <a:srgbClr val="81953A"/>
                </a:solidFill>
              </a:rPr>
              <a:t>Time lag: </a:t>
            </a:r>
            <a:r>
              <a:rPr lang="en-US" sz="2400" dirty="0"/>
              <a:t>Data availability takes about 6 months</a:t>
            </a:r>
          </a:p>
          <a:p>
            <a:pPr lvl="1"/>
            <a:r>
              <a:rPr lang="en-US" dirty="0"/>
              <a:t>Annual estimates for the previous year released in September.</a:t>
            </a:r>
          </a:p>
          <a:p>
            <a:pPr>
              <a:spcBef>
                <a:spcPts val="1800"/>
              </a:spcBef>
            </a:pPr>
            <a:r>
              <a:rPr lang="en-US" sz="2400" b="1" i="1" dirty="0">
                <a:solidFill>
                  <a:srgbClr val="81953A"/>
                </a:solidFill>
              </a:rPr>
              <a:t>Data suppression:</a:t>
            </a:r>
            <a:r>
              <a:rPr lang="en-US" sz="2400" dirty="0">
                <a:solidFill>
                  <a:srgbClr val="0070C0"/>
                </a:solidFill>
              </a:rPr>
              <a:t> </a:t>
            </a:r>
            <a:r>
              <a:rPr lang="en-US" sz="2400" dirty="0"/>
              <a:t>Some industries are suppressed to protect employer confidentiality (the 80/3 rule).</a:t>
            </a:r>
          </a:p>
          <a:p>
            <a:pPr lvl="1"/>
            <a:r>
              <a:rPr lang="en-US" dirty="0"/>
              <a:t>Data are suppressed when:</a:t>
            </a:r>
          </a:p>
          <a:p>
            <a:pPr lvl="2"/>
            <a:r>
              <a:rPr lang="en-US" b="1" i="1" dirty="0"/>
              <a:t>Fewer than three establishments </a:t>
            </a:r>
            <a:r>
              <a:rPr lang="en-US" dirty="0"/>
              <a:t>in the given industry for a geographic area.</a:t>
            </a:r>
          </a:p>
          <a:p>
            <a:pPr lvl="2"/>
            <a:r>
              <a:rPr lang="en-US" b="1" i="1" dirty="0"/>
              <a:t>One firm constitutes more than 80 percent </a:t>
            </a:r>
            <a:r>
              <a:rPr lang="en-US" dirty="0"/>
              <a:t>of area employment in a given industry.</a:t>
            </a:r>
          </a:p>
          <a:p>
            <a:pPr>
              <a:spcBef>
                <a:spcPts val="1800"/>
              </a:spcBef>
            </a:pPr>
            <a:r>
              <a:rPr lang="en-US" sz="2400" b="1" i="1" dirty="0">
                <a:solidFill>
                  <a:srgbClr val="81953A"/>
                </a:solidFill>
              </a:rPr>
              <a:t>State by state consistency: </a:t>
            </a:r>
            <a:r>
              <a:rPr lang="en-US" sz="2400" dirty="0"/>
              <a:t>Laws affecting unemployment insurance coverage vary by state</a:t>
            </a:r>
          </a:p>
          <a:p>
            <a:pPr lvl="1"/>
            <a:r>
              <a:rPr lang="en-US" dirty="0"/>
              <a:t>Place of work v. Place of Business</a:t>
            </a:r>
          </a:p>
          <a:p>
            <a:pPr lvl="1"/>
            <a:r>
              <a:rPr lang="en-US" dirty="0"/>
              <a:t>Multiple worksite reporting is optional in Missouri</a:t>
            </a:r>
          </a:p>
        </p:txBody>
      </p:sp>
      <p:sp>
        <p:nvSpPr>
          <p:cNvPr id="2" name="Rectangle 1"/>
          <p:cNvSpPr/>
          <p:nvPr/>
        </p:nvSpPr>
        <p:spPr>
          <a:xfrm>
            <a:off x="644893" y="2088683"/>
            <a:ext cx="10915047" cy="1934678"/>
          </a:xfrm>
          <a:prstGeom prst="rect">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88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06392" y="516672"/>
            <a:ext cx="10934299" cy="828675"/>
          </a:xfrm>
        </p:spPr>
        <p:txBody>
          <a:bodyPr>
            <a:noAutofit/>
          </a:bodyPr>
          <a:lstStyle/>
          <a:p>
            <a:r>
              <a:rPr lang="en-US" sz="3200" dirty="0">
                <a:latin typeface="+mn-lt"/>
              </a:rPr>
              <a:t>Industry employment data are organized using the </a:t>
            </a:r>
            <a:r>
              <a:rPr lang="en-US" sz="3200" b="1" i="1" dirty="0">
                <a:latin typeface="+mn-lt"/>
              </a:rPr>
              <a:t>North American Industry Classification System (NAICS)</a:t>
            </a:r>
          </a:p>
        </p:txBody>
      </p:sp>
      <p:sp>
        <p:nvSpPr>
          <p:cNvPr id="86019" name="Content Placeholder 2"/>
          <p:cNvSpPr>
            <a:spLocks noGrp="1"/>
          </p:cNvSpPr>
          <p:nvPr>
            <p:ph idx="4294967295"/>
          </p:nvPr>
        </p:nvSpPr>
        <p:spPr>
          <a:xfrm>
            <a:off x="606392" y="1628170"/>
            <a:ext cx="10934299" cy="4021860"/>
          </a:xfrm>
        </p:spPr>
        <p:txBody>
          <a:bodyPr>
            <a:normAutofit fontScale="92500" lnSpcReduction="20000"/>
          </a:bodyPr>
          <a:lstStyle/>
          <a:p>
            <a:r>
              <a:rPr lang="en-US" dirty="0"/>
              <a:t>Pronounced “</a:t>
            </a:r>
            <a:r>
              <a:rPr lang="en-US" dirty="0" err="1"/>
              <a:t>nakes</a:t>
            </a:r>
            <a:r>
              <a:rPr lang="en-US" dirty="0"/>
              <a:t>”</a:t>
            </a:r>
          </a:p>
          <a:p>
            <a:pPr lvl="1"/>
            <a:r>
              <a:rPr lang="en-US" dirty="0">
                <a:hlinkClick r:id="rId3"/>
              </a:rPr>
              <a:t>www.census.gov/eos/www/naics/</a:t>
            </a:r>
            <a:endParaRPr lang="en-US" dirty="0"/>
          </a:p>
          <a:p>
            <a:pPr>
              <a:spcBef>
                <a:spcPts val="1800"/>
              </a:spcBef>
            </a:pPr>
            <a:r>
              <a:rPr lang="en-US" dirty="0"/>
              <a:t>Groups establishments into industries based on the similarity of their production processes.</a:t>
            </a:r>
          </a:p>
          <a:p>
            <a:pPr lvl="1"/>
            <a:r>
              <a:rPr lang="en-US" dirty="0"/>
              <a:t>20 sectors</a:t>
            </a:r>
          </a:p>
          <a:p>
            <a:pPr lvl="1"/>
            <a:r>
              <a:rPr lang="en-US" dirty="0"/>
              <a:t>1,069 industries</a:t>
            </a:r>
          </a:p>
          <a:p>
            <a:pPr>
              <a:spcBef>
                <a:spcPts val="1800"/>
              </a:spcBef>
            </a:pPr>
            <a:r>
              <a:rPr lang="en-US" dirty="0"/>
              <a:t>Revised every 5 years to keep up with changing economy</a:t>
            </a:r>
          </a:p>
          <a:p>
            <a:pPr lvl="1"/>
            <a:r>
              <a:rPr lang="en-US" b="0" i="0" u="none" strike="noStrike">
                <a:solidFill>
                  <a:srgbClr val="000000"/>
                </a:solidFill>
                <a:effectLst/>
                <a:latin typeface="Calibri" panose="020F0502020204030204" pitchFamily="34" charset="0"/>
              </a:rPr>
              <a:t>Newest version is 2022</a:t>
            </a:r>
            <a:endParaRPr lang="en-US" dirty="0"/>
          </a:p>
          <a:p>
            <a:pPr>
              <a:spcBef>
                <a:spcPts val="1800"/>
              </a:spcBef>
            </a:pPr>
            <a:r>
              <a:rPr lang="en-US" dirty="0"/>
              <a:t>Jointly developed across North America</a:t>
            </a:r>
          </a:p>
          <a:p>
            <a:pPr>
              <a:spcBef>
                <a:spcPts val="1800"/>
              </a:spcBef>
            </a:pPr>
            <a:r>
              <a:rPr lang="en-US" dirty="0"/>
              <a:t>Replaced the Standard Industrial Classification (SIC)</a:t>
            </a:r>
          </a:p>
          <a:p>
            <a:endParaRPr lang="en-US" dirty="0"/>
          </a:p>
        </p:txBody>
      </p:sp>
    </p:spTree>
    <p:extLst>
      <p:ext uri="{BB962C8B-B14F-4D97-AF65-F5344CB8AC3E}">
        <p14:creationId xmlns:p14="http://schemas.microsoft.com/office/powerpoint/2010/main" val="3155127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92" name="Rectangle 51"/>
          <p:cNvSpPr>
            <a:spLocks noGrp="1" noChangeArrowheads="1"/>
          </p:cNvSpPr>
          <p:nvPr>
            <p:ph type="title" idx="4294967295"/>
          </p:nvPr>
        </p:nvSpPr>
        <p:spPr>
          <a:xfrm>
            <a:off x="0" y="152400"/>
            <a:ext cx="12192000" cy="990600"/>
          </a:xfrm>
        </p:spPr>
        <p:txBody>
          <a:bodyPr>
            <a:normAutofit/>
          </a:bodyPr>
          <a:lstStyle/>
          <a:p>
            <a:pPr algn="ctr"/>
            <a:r>
              <a:rPr lang="en-US" sz="3200" b="1" dirty="0">
                <a:latin typeface="+mn-lt"/>
              </a:rPr>
              <a:t>North American Industry Classification System (NAICS) - 2017</a:t>
            </a:r>
            <a:endParaRPr lang="en-US" sz="3200" b="1" i="1" dirty="0">
              <a:latin typeface="+mn-lt"/>
            </a:endParaRPr>
          </a:p>
        </p:txBody>
      </p:sp>
      <p:graphicFrame>
        <p:nvGraphicFramePr>
          <p:cNvPr id="113666" name="Group 2"/>
          <p:cNvGraphicFramePr>
            <a:graphicFrameLocks noGrp="1"/>
          </p:cNvGraphicFramePr>
          <p:nvPr>
            <p:extLst>
              <p:ext uri="{D42A27DB-BD31-4B8C-83A1-F6EECF244321}">
                <p14:modId xmlns:p14="http://schemas.microsoft.com/office/powerpoint/2010/main" val="230502233"/>
              </p:ext>
            </p:extLst>
          </p:nvPr>
        </p:nvGraphicFramePr>
        <p:xfrm>
          <a:off x="2743199" y="1456214"/>
          <a:ext cx="6718432" cy="4153978"/>
        </p:xfrm>
        <a:graphic>
          <a:graphicData uri="http://schemas.openxmlformats.org/drawingml/2006/table">
            <a:tbl>
              <a:tblPr/>
              <a:tblGrid>
                <a:gridCol w="1811826">
                  <a:extLst>
                    <a:ext uri="{9D8B030D-6E8A-4147-A177-3AD203B41FA5}">
                      <a16:colId xmlns:a16="http://schemas.microsoft.com/office/drawing/2014/main" val="20000"/>
                    </a:ext>
                  </a:extLst>
                </a:gridCol>
                <a:gridCol w="2240147">
                  <a:extLst>
                    <a:ext uri="{9D8B030D-6E8A-4147-A177-3AD203B41FA5}">
                      <a16:colId xmlns:a16="http://schemas.microsoft.com/office/drawing/2014/main" val="20001"/>
                    </a:ext>
                  </a:extLst>
                </a:gridCol>
                <a:gridCol w="2666459">
                  <a:extLst>
                    <a:ext uri="{9D8B030D-6E8A-4147-A177-3AD203B41FA5}">
                      <a16:colId xmlns:a16="http://schemas.microsoft.com/office/drawing/2014/main" val="20002"/>
                    </a:ext>
                  </a:extLst>
                </a:gridCol>
              </a:tblGrid>
              <a:tr h="38155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NAICS level</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6051" marR="86051" marT="43026" marB="4302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86051" marR="86051" marT="43026" marB="4302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37349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NAICS code</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Description</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73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Sector</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31-33</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Manufacturing</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73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Subsector</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311</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Food Manufacturing </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963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Industry group</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3115</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Dairy Product Manufacturing</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96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Industry</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31151</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Dairy Product (except Frozen) Manufacturing </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506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 Industry</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311513</a:t>
                      </a: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Cheese Manufacturing </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312" marR="72312" marT="36156" marB="36156"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87091" name="Text Box 50"/>
          <p:cNvSpPr txBox="1">
            <a:spLocks noChangeArrowheads="1"/>
          </p:cNvSpPr>
          <p:nvPr/>
        </p:nvSpPr>
        <p:spPr bwMode="auto">
          <a:xfrm>
            <a:off x="136502" y="5842044"/>
            <a:ext cx="4202891" cy="646331"/>
          </a:xfrm>
          <a:prstGeom prst="rect">
            <a:avLst/>
          </a:prstGeom>
          <a:noFill/>
          <a:ln w="9525">
            <a:noFill/>
            <a:miter lim="800000"/>
            <a:headEnd/>
            <a:tailEnd/>
          </a:ln>
        </p:spPr>
        <p:txBody>
          <a:bodyPr wrap="square">
            <a:spAutoFit/>
          </a:bodyPr>
          <a:lstStyle/>
          <a:p>
            <a:pPr eaLnBrk="0" hangingPunct="0"/>
            <a:r>
              <a:rPr lang="en-US" dirty="0">
                <a:latin typeface="Arial" panose="020B0604020202020204" pitchFamily="34" charset="0"/>
                <a:cs typeface="Arial" panose="020B0604020202020204" pitchFamily="34" charset="0"/>
              </a:rPr>
              <a:t>Unique to country; standardization ends at 5-digit code.</a:t>
            </a:r>
          </a:p>
        </p:txBody>
      </p:sp>
      <p:sp>
        <p:nvSpPr>
          <p:cNvPr id="2" name="Arrow: Bent-Up 1">
            <a:extLst>
              <a:ext uri="{FF2B5EF4-FFF2-40B4-BE49-F238E27FC236}">
                <a16:creationId xmlns:a16="http://schemas.microsoft.com/office/drawing/2014/main" id="{BDE79916-335F-47F7-36D0-AC1E821CAC50}"/>
              </a:ext>
            </a:extLst>
          </p:cNvPr>
          <p:cNvSpPr/>
          <p:nvPr/>
        </p:nvSpPr>
        <p:spPr>
          <a:xfrm>
            <a:off x="3936733" y="5401786"/>
            <a:ext cx="1511166" cy="793394"/>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938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731521" y="141288"/>
            <a:ext cx="10818796" cy="828675"/>
          </a:xfrm>
        </p:spPr>
        <p:txBody>
          <a:bodyPr>
            <a:normAutofit/>
          </a:bodyPr>
          <a:lstStyle/>
          <a:p>
            <a:r>
              <a:rPr lang="en-US" sz="3200" b="1" dirty="0">
                <a:latin typeface="+mn-lt"/>
              </a:rPr>
              <a:t>NAICS Sectors</a:t>
            </a:r>
          </a:p>
        </p:txBody>
      </p:sp>
      <p:sp>
        <p:nvSpPr>
          <p:cNvPr id="2052" name="Rectangle 33"/>
          <p:cNvSpPr>
            <a:spLocks noChangeArrowheads="1"/>
          </p:cNvSpPr>
          <p:nvPr/>
        </p:nvSpPr>
        <p:spPr bwMode="auto">
          <a:xfrm>
            <a:off x="2286000" y="5715001"/>
            <a:ext cx="184150" cy="366713"/>
          </a:xfrm>
          <a:prstGeom prst="rect">
            <a:avLst/>
          </a:prstGeom>
          <a:noFill/>
          <a:ln w="12700">
            <a:noFill/>
            <a:miter lim="800000"/>
            <a:headEnd/>
            <a:tailEnd/>
          </a:ln>
        </p:spPr>
        <p:txBody>
          <a:bodyPr wrap="none">
            <a:spAutoFit/>
          </a:bodyPr>
          <a:lstStyle/>
          <a:p>
            <a:pPr eaLnBrk="0" fontAlgn="t" hangingPunct="0"/>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79413319"/>
              </p:ext>
            </p:extLst>
          </p:nvPr>
        </p:nvGraphicFramePr>
        <p:xfrm>
          <a:off x="760396" y="1058779"/>
          <a:ext cx="10655166" cy="4262701"/>
        </p:xfrm>
        <a:graphic>
          <a:graphicData uri="http://schemas.openxmlformats.org/drawingml/2006/table">
            <a:tbl>
              <a:tblPr firstRow="1" bandRow="1">
                <a:tableStyleId>{5940675A-B579-460E-94D1-54222C63F5DA}</a:tableStyleId>
              </a:tblPr>
              <a:tblGrid>
                <a:gridCol w="4586179">
                  <a:extLst>
                    <a:ext uri="{9D8B030D-6E8A-4147-A177-3AD203B41FA5}">
                      <a16:colId xmlns:a16="http://schemas.microsoft.com/office/drawing/2014/main" val="1833838304"/>
                    </a:ext>
                  </a:extLst>
                </a:gridCol>
                <a:gridCol w="6068987">
                  <a:extLst>
                    <a:ext uri="{9D8B030D-6E8A-4147-A177-3AD203B41FA5}">
                      <a16:colId xmlns:a16="http://schemas.microsoft.com/office/drawing/2014/main" val="1739258829"/>
                    </a:ext>
                  </a:extLst>
                </a:gridCol>
              </a:tblGrid>
              <a:tr h="408300">
                <a:tc>
                  <a:txBody>
                    <a:bodyPr/>
                    <a:lstStyle/>
                    <a:p>
                      <a:pPr marL="117475" indent="0" algn="l" fontAlgn="ctr"/>
                      <a:r>
                        <a:rPr lang="en-US" sz="1800" u="none" strike="noStrike" dirty="0">
                          <a:effectLst/>
                        </a:rPr>
                        <a:t>(11) Agriculture, Forestry, Fishing &amp; Hunting</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tc>
                  <a:txBody>
                    <a:bodyPr/>
                    <a:lstStyle/>
                    <a:p>
                      <a:pPr marL="117475" indent="0" algn="l" fontAlgn="ctr"/>
                      <a:r>
                        <a:rPr lang="en-US" sz="1800" u="none" strike="noStrike" dirty="0">
                          <a:effectLst/>
                        </a:rPr>
                        <a:t>(53) Real Estate &amp; Rental &amp; Leasing</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extLst>
                  <a:ext uri="{0D108BD9-81ED-4DB2-BD59-A6C34878D82A}">
                    <a16:rowId xmlns:a16="http://schemas.microsoft.com/office/drawing/2014/main" val="2817628835"/>
                  </a:ext>
                </a:extLst>
              </a:tr>
              <a:tr h="408300">
                <a:tc>
                  <a:txBody>
                    <a:bodyPr/>
                    <a:lstStyle/>
                    <a:p>
                      <a:pPr marL="117475" indent="0" algn="l" fontAlgn="ctr"/>
                      <a:r>
                        <a:rPr lang="en-US" sz="1800" u="none" strike="noStrike" dirty="0">
                          <a:effectLst/>
                        </a:rPr>
                        <a:t>(21) Mining, Quarrying, &amp; Oil &amp; Gas Extraction</a:t>
                      </a:r>
                      <a:endParaRPr lang="en-US" sz="1800" b="0" i="0" u="none" strike="noStrike" dirty="0">
                        <a:solidFill>
                          <a:srgbClr val="000000"/>
                        </a:solidFill>
                        <a:effectLst/>
                        <a:latin typeface="+mn-lt"/>
                      </a:endParaRPr>
                    </a:p>
                  </a:txBody>
                  <a:tcPr marL="0" marR="0" marT="0" marB="0" anchor="ctr"/>
                </a:tc>
                <a:tc>
                  <a:txBody>
                    <a:bodyPr/>
                    <a:lstStyle/>
                    <a:p>
                      <a:pPr marL="117475" indent="0" algn="l" fontAlgn="ctr"/>
                      <a:r>
                        <a:rPr lang="en-US" sz="1800" u="none" strike="noStrike" dirty="0">
                          <a:effectLst/>
                        </a:rPr>
                        <a:t>(54) Professional, Scientific, &amp; Technical Services</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7199490"/>
                  </a:ext>
                </a:extLst>
              </a:tr>
              <a:tr h="408300">
                <a:tc>
                  <a:txBody>
                    <a:bodyPr/>
                    <a:lstStyle/>
                    <a:p>
                      <a:pPr marL="117475" indent="0" algn="l" fontAlgn="ctr"/>
                      <a:r>
                        <a:rPr lang="en-US" sz="1800" u="none" strike="noStrike" dirty="0">
                          <a:effectLst/>
                        </a:rPr>
                        <a:t>(22) Utilities</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tc>
                  <a:txBody>
                    <a:bodyPr/>
                    <a:lstStyle/>
                    <a:p>
                      <a:pPr marL="117475" indent="0" algn="l" fontAlgn="ctr"/>
                      <a:r>
                        <a:rPr lang="en-US" sz="1800" u="none" strike="noStrike" dirty="0">
                          <a:effectLst/>
                        </a:rPr>
                        <a:t>(55) Management of Companies &amp; Enterprises</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extLst>
                  <a:ext uri="{0D108BD9-81ED-4DB2-BD59-A6C34878D82A}">
                    <a16:rowId xmlns:a16="http://schemas.microsoft.com/office/drawing/2014/main" val="3750703508"/>
                  </a:ext>
                </a:extLst>
              </a:tr>
              <a:tr h="560036">
                <a:tc>
                  <a:txBody>
                    <a:bodyPr/>
                    <a:lstStyle/>
                    <a:p>
                      <a:pPr marL="117475" indent="0" algn="l" fontAlgn="ctr"/>
                      <a:r>
                        <a:rPr lang="en-US" sz="1800" u="none" strike="noStrike" dirty="0">
                          <a:effectLst/>
                        </a:rPr>
                        <a:t>(23)</a:t>
                      </a:r>
                      <a:r>
                        <a:rPr lang="en-US" sz="1800" u="none" strike="noStrike" baseline="0" dirty="0">
                          <a:effectLst/>
                        </a:rPr>
                        <a:t> </a:t>
                      </a:r>
                      <a:r>
                        <a:rPr lang="en-US" sz="1800" u="none" strike="noStrike" dirty="0">
                          <a:effectLst/>
                        </a:rPr>
                        <a:t>Construction</a:t>
                      </a:r>
                      <a:endParaRPr lang="en-US" sz="1800" b="0" i="0" u="none" strike="noStrike" dirty="0">
                        <a:solidFill>
                          <a:srgbClr val="000000"/>
                        </a:solidFill>
                        <a:effectLst/>
                        <a:latin typeface="+mn-lt"/>
                      </a:endParaRPr>
                    </a:p>
                  </a:txBody>
                  <a:tcPr marL="0" marR="0" marT="0" marB="0" anchor="ctr"/>
                </a:tc>
                <a:tc>
                  <a:txBody>
                    <a:bodyPr/>
                    <a:lstStyle/>
                    <a:p>
                      <a:pPr marL="117475" indent="0" algn="l" fontAlgn="ctr"/>
                      <a:r>
                        <a:rPr lang="en-US" sz="1800" u="none" strike="noStrike" dirty="0">
                          <a:effectLst/>
                        </a:rPr>
                        <a:t>(56) Admin. &amp; Support &amp; Waste Mgmt. &amp; Remediation Services</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174239956"/>
                  </a:ext>
                </a:extLst>
              </a:tr>
              <a:tr h="408300">
                <a:tc>
                  <a:txBody>
                    <a:bodyPr/>
                    <a:lstStyle/>
                    <a:p>
                      <a:pPr marL="117475" indent="0" algn="l" fontAlgn="ctr"/>
                      <a:r>
                        <a:rPr lang="en-US" sz="1800" u="none" strike="noStrike" dirty="0">
                          <a:effectLst/>
                        </a:rPr>
                        <a:t>(31-33) Manufacturing</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tc>
                  <a:txBody>
                    <a:bodyPr/>
                    <a:lstStyle/>
                    <a:p>
                      <a:pPr marL="117475" indent="0" algn="l" fontAlgn="ctr"/>
                      <a:r>
                        <a:rPr lang="en-US" sz="1800" u="none" strike="noStrike" dirty="0">
                          <a:effectLst/>
                        </a:rPr>
                        <a:t>(61)</a:t>
                      </a:r>
                      <a:r>
                        <a:rPr lang="en-US" sz="1800" u="none" strike="noStrike" baseline="0" dirty="0">
                          <a:effectLst/>
                        </a:rPr>
                        <a:t> </a:t>
                      </a:r>
                      <a:r>
                        <a:rPr lang="en-US" sz="1800" u="none" strike="noStrike" dirty="0">
                          <a:effectLst/>
                        </a:rPr>
                        <a:t>Educational Services</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extLst>
                  <a:ext uri="{0D108BD9-81ED-4DB2-BD59-A6C34878D82A}">
                    <a16:rowId xmlns:a16="http://schemas.microsoft.com/office/drawing/2014/main" val="2024476854"/>
                  </a:ext>
                </a:extLst>
              </a:tr>
              <a:tr h="408300">
                <a:tc>
                  <a:txBody>
                    <a:bodyPr/>
                    <a:lstStyle/>
                    <a:p>
                      <a:pPr marL="117475" indent="0" algn="l" fontAlgn="ctr"/>
                      <a:r>
                        <a:rPr lang="en-US" sz="1800" u="none" strike="noStrike" dirty="0">
                          <a:effectLst/>
                        </a:rPr>
                        <a:t>(42) Wholesale Trade</a:t>
                      </a:r>
                      <a:endParaRPr lang="en-US" sz="1800" b="0" i="0" u="none" strike="noStrike" dirty="0">
                        <a:solidFill>
                          <a:srgbClr val="000000"/>
                        </a:solidFill>
                        <a:effectLst/>
                        <a:latin typeface="+mn-lt"/>
                      </a:endParaRPr>
                    </a:p>
                  </a:txBody>
                  <a:tcPr marL="0" marR="0" marT="0" marB="0" anchor="ctr"/>
                </a:tc>
                <a:tc>
                  <a:txBody>
                    <a:bodyPr/>
                    <a:lstStyle/>
                    <a:p>
                      <a:pPr marL="117475" indent="0" algn="l" fontAlgn="ctr"/>
                      <a:r>
                        <a:rPr lang="en-US" sz="1800" u="none" strike="noStrike" dirty="0">
                          <a:effectLst/>
                        </a:rPr>
                        <a:t>(62) Health Care &amp; Social Assistance</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63062666"/>
                  </a:ext>
                </a:extLst>
              </a:tr>
              <a:tr h="408300">
                <a:tc>
                  <a:txBody>
                    <a:bodyPr/>
                    <a:lstStyle/>
                    <a:p>
                      <a:pPr marL="117475" indent="0" algn="l" fontAlgn="ctr"/>
                      <a:r>
                        <a:rPr lang="en-US" sz="1800" u="none" strike="noStrike" dirty="0">
                          <a:effectLst/>
                        </a:rPr>
                        <a:t>(44-45) Retail Trade</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tc>
                  <a:txBody>
                    <a:bodyPr/>
                    <a:lstStyle/>
                    <a:p>
                      <a:pPr marL="117475" indent="0" algn="l" fontAlgn="ctr"/>
                      <a:r>
                        <a:rPr lang="en-US" sz="1800" u="none" strike="noStrike" dirty="0">
                          <a:effectLst/>
                        </a:rPr>
                        <a:t>(71) Arts, Entertainment, &amp; Recreation</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extLst>
                  <a:ext uri="{0D108BD9-81ED-4DB2-BD59-A6C34878D82A}">
                    <a16:rowId xmlns:a16="http://schemas.microsoft.com/office/drawing/2014/main" val="178544126"/>
                  </a:ext>
                </a:extLst>
              </a:tr>
              <a:tr h="408300">
                <a:tc>
                  <a:txBody>
                    <a:bodyPr/>
                    <a:lstStyle/>
                    <a:p>
                      <a:pPr marL="117475" indent="0" algn="l" fontAlgn="ctr"/>
                      <a:r>
                        <a:rPr lang="en-US" sz="1800" u="none" strike="noStrike" dirty="0">
                          <a:effectLst/>
                        </a:rPr>
                        <a:t>(48-49) Transportation &amp; Warehousing</a:t>
                      </a:r>
                      <a:endParaRPr lang="en-US" sz="1800" b="0" i="0" u="none" strike="noStrike" dirty="0">
                        <a:solidFill>
                          <a:srgbClr val="000000"/>
                        </a:solidFill>
                        <a:effectLst/>
                        <a:latin typeface="+mn-lt"/>
                      </a:endParaRPr>
                    </a:p>
                  </a:txBody>
                  <a:tcPr marL="0" marR="0" marT="0" marB="0" anchor="ctr"/>
                </a:tc>
                <a:tc>
                  <a:txBody>
                    <a:bodyPr/>
                    <a:lstStyle/>
                    <a:p>
                      <a:pPr marL="117475" indent="0" algn="l" fontAlgn="ctr"/>
                      <a:r>
                        <a:rPr lang="en-US" sz="1800" u="none" strike="noStrike" dirty="0">
                          <a:effectLst/>
                        </a:rPr>
                        <a:t>(72) Accommodation &amp; Food Services</a:t>
                      </a:r>
                      <a:endParaRPr lang="en-US" sz="18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793641906"/>
                  </a:ext>
                </a:extLst>
              </a:tr>
              <a:tr h="408300">
                <a:tc>
                  <a:txBody>
                    <a:bodyPr/>
                    <a:lstStyle/>
                    <a:p>
                      <a:pPr marL="117475" indent="0" algn="l" fontAlgn="ctr"/>
                      <a:r>
                        <a:rPr lang="en-US" sz="1800" u="none" strike="noStrike" dirty="0">
                          <a:effectLst/>
                        </a:rPr>
                        <a:t>(51) Information</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tc>
                  <a:txBody>
                    <a:bodyPr/>
                    <a:lstStyle/>
                    <a:p>
                      <a:pPr marL="117475" indent="0" algn="l" fontAlgn="ctr"/>
                      <a:r>
                        <a:rPr lang="en-US" sz="1800" u="none" strike="noStrike" dirty="0">
                          <a:effectLst/>
                        </a:rPr>
                        <a:t>(81)</a:t>
                      </a:r>
                      <a:r>
                        <a:rPr lang="en-US" sz="1800" u="none" strike="noStrike" baseline="0" dirty="0">
                          <a:effectLst/>
                        </a:rPr>
                        <a:t> </a:t>
                      </a:r>
                      <a:r>
                        <a:rPr lang="en-US" sz="1800" u="none" strike="noStrike" dirty="0">
                          <a:effectLst/>
                        </a:rPr>
                        <a:t>Other Services</a:t>
                      </a:r>
                      <a:endParaRPr lang="en-US" sz="1800" b="0" i="0" u="none" strike="noStrike" dirty="0">
                        <a:solidFill>
                          <a:srgbClr val="000000"/>
                        </a:solidFill>
                        <a:effectLst/>
                        <a:latin typeface="+mn-lt"/>
                      </a:endParaRPr>
                    </a:p>
                  </a:txBody>
                  <a:tcPr marL="0" marR="0" marT="0" marB="0" anchor="ctr">
                    <a:solidFill>
                      <a:schemeClr val="bg1">
                        <a:lumMod val="95000"/>
                      </a:schemeClr>
                    </a:solidFill>
                  </a:tcPr>
                </a:tc>
                <a:extLst>
                  <a:ext uri="{0D108BD9-81ED-4DB2-BD59-A6C34878D82A}">
                    <a16:rowId xmlns:a16="http://schemas.microsoft.com/office/drawing/2014/main" val="3437242042"/>
                  </a:ext>
                </a:extLst>
              </a:tr>
              <a:tr h="436265">
                <a:tc>
                  <a:txBody>
                    <a:bodyPr/>
                    <a:lstStyle/>
                    <a:p>
                      <a:pPr marL="117475" indent="0" algn="l" fontAlgn="ctr"/>
                      <a:r>
                        <a:rPr lang="en-US" sz="1800" u="none" strike="noStrike" dirty="0">
                          <a:effectLst/>
                        </a:rPr>
                        <a:t>(52) Finance &amp; Insurance</a:t>
                      </a:r>
                      <a:endParaRPr lang="en-US" sz="1800" b="0" i="0" u="none" strike="noStrike" dirty="0">
                        <a:solidFill>
                          <a:srgbClr val="000000"/>
                        </a:solidFill>
                        <a:effectLst/>
                        <a:latin typeface="+mn-lt"/>
                      </a:endParaRPr>
                    </a:p>
                  </a:txBody>
                  <a:tcPr marL="0" marR="0" marT="0" marB="0" anchor="ctr"/>
                </a:tc>
                <a:tc>
                  <a:txBody>
                    <a:bodyPr/>
                    <a:lstStyle/>
                    <a:p>
                      <a:pPr marL="0" indent="0" algn="l" defTabSz="914400" rtl="0" eaLnBrk="1" fontAlgn="ctr" latinLnBrk="0" hangingPunct="1"/>
                      <a:r>
                        <a:rPr lang="en-US" sz="1800" u="none" strike="noStrike" kern="1200" dirty="0">
                          <a:effectLst/>
                        </a:rPr>
                        <a:t>(92) Public Administration</a:t>
                      </a:r>
                      <a:endParaRPr lang="en-US" sz="1800" b="0" i="0" u="none" strike="noStrike" kern="1200" dirty="0">
                        <a:solidFill>
                          <a:srgbClr val="000000"/>
                        </a:solidFill>
                        <a:effectLst/>
                        <a:latin typeface="+mn-lt"/>
                        <a:ea typeface="+mn-ea"/>
                        <a:cs typeface="+mn-cs"/>
                      </a:endParaRPr>
                    </a:p>
                  </a:txBody>
                  <a:tcPr marL="83219" marR="83219" marT="41610" marB="41610"/>
                </a:tc>
                <a:extLst>
                  <a:ext uri="{0D108BD9-81ED-4DB2-BD59-A6C34878D82A}">
                    <a16:rowId xmlns:a16="http://schemas.microsoft.com/office/drawing/2014/main" val="3846955207"/>
                  </a:ext>
                </a:extLst>
              </a:tr>
            </a:tbl>
          </a:graphicData>
        </a:graphic>
      </p:graphicFrame>
    </p:spTree>
    <p:extLst>
      <p:ext uri="{BB962C8B-B14F-4D97-AF65-F5344CB8AC3E}">
        <p14:creationId xmlns:p14="http://schemas.microsoft.com/office/powerpoint/2010/main" val="1126900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09600" y="681037"/>
            <a:ext cx="10972800" cy="828675"/>
          </a:xfrm>
        </p:spPr>
        <p:txBody>
          <a:bodyPr>
            <a:normAutofit/>
          </a:bodyPr>
          <a:lstStyle/>
          <a:p>
            <a:r>
              <a:rPr lang="en-US" sz="3200" b="1" dirty="0">
                <a:latin typeface="+mn-lt"/>
              </a:rPr>
              <a:t>NAICS – Things to watch out for</a:t>
            </a:r>
          </a:p>
        </p:txBody>
      </p:sp>
      <p:sp>
        <p:nvSpPr>
          <p:cNvPr id="86019" name="Content Placeholder 2"/>
          <p:cNvSpPr>
            <a:spLocks noGrp="1"/>
          </p:cNvSpPr>
          <p:nvPr>
            <p:ph idx="4294967295"/>
          </p:nvPr>
        </p:nvSpPr>
        <p:spPr>
          <a:xfrm>
            <a:off x="609601" y="1509712"/>
            <a:ext cx="10972800" cy="4667251"/>
          </a:xfrm>
        </p:spPr>
        <p:txBody>
          <a:bodyPr>
            <a:normAutofit/>
          </a:bodyPr>
          <a:lstStyle/>
          <a:p>
            <a:r>
              <a:rPr lang="en-US" dirty="0">
                <a:latin typeface="+mn-lt"/>
              </a:rPr>
              <a:t>NAICS revisions when comparing data over time</a:t>
            </a:r>
          </a:p>
          <a:p>
            <a:pPr lvl="1"/>
            <a:r>
              <a:rPr lang="en-US" dirty="0">
                <a:solidFill>
                  <a:srgbClr val="000000"/>
                </a:solidFill>
                <a:latin typeface="+mn-lt"/>
              </a:rPr>
              <a:t>Crude Petroleum &amp; Natural Gas Extraction (2012 NAICS Code 211111) broken into two new codes in 2017. </a:t>
            </a:r>
          </a:p>
          <a:p>
            <a:pPr lvl="2"/>
            <a:r>
              <a:rPr lang="en-US" dirty="0">
                <a:solidFill>
                  <a:srgbClr val="000000"/>
                </a:solidFill>
                <a:latin typeface="+mn-lt"/>
              </a:rPr>
              <a:t>Crude Petroleum Extraction (211120)</a:t>
            </a:r>
          </a:p>
          <a:p>
            <a:pPr lvl="2"/>
            <a:r>
              <a:rPr lang="en-US" dirty="0">
                <a:solidFill>
                  <a:srgbClr val="000000"/>
                </a:solidFill>
                <a:latin typeface="+mn-lt"/>
              </a:rPr>
              <a:t>Natural Gas Extraction (211130)</a:t>
            </a:r>
            <a:endParaRPr lang="en-US" dirty="0">
              <a:latin typeface="+mn-lt"/>
            </a:endParaRPr>
          </a:p>
          <a:p>
            <a:pPr>
              <a:spcBef>
                <a:spcPts val="2400"/>
              </a:spcBef>
            </a:pPr>
            <a:r>
              <a:rPr lang="en-US" dirty="0">
                <a:latin typeface="+mn-lt"/>
              </a:rPr>
              <a:t>Educational services often does not include all education.</a:t>
            </a:r>
          </a:p>
          <a:p>
            <a:pPr lvl="1"/>
            <a:r>
              <a:rPr lang="en-US" dirty="0">
                <a:latin typeface="+mn-lt"/>
              </a:rPr>
              <a:t>State schools fall under state government</a:t>
            </a:r>
          </a:p>
          <a:p>
            <a:pPr lvl="1"/>
            <a:r>
              <a:rPr lang="en-US" dirty="0">
                <a:latin typeface="+mn-lt"/>
              </a:rPr>
              <a:t>Local public schools fall under local government</a:t>
            </a:r>
          </a:p>
          <a:p>
            <a:pPr lvl="1"/>
            <a:r>
              <a:rPr lang="en-US" dirty="0">
                <a:latin typeface="+mn-lt"/>
              </a:rPr>
              <a:t>Private schools fall under educational services</a:t>
            </a:r>
          </a:p>
        </p:txBody>
      </p:sp>
    </p:spTree>
    <p:extLst>
      <p:ext uri="{BB962C8B-B14F-4D97-AF65-F5344CB8AC3E}">
        <p14:creationId xmlns:p14="http://schemas.microsoft.com/office/powerpoint/2010/main" val="2511966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517" y="482550"/>
            <a:ext cx="10691862" cy="682108"/>
          </a:xfrm>
        </p:spPr>
        <p:txBody>
          <a:bodyPr>
            <a:normAutofit/>
          </a:bodyPr>
          <a:lstStyle/>
          <a:p>
            <a:r>
              <a:rPr lang="en-US" sz="3200" b="1" dirty="0">
                <a:latin typeface="+mn-lt"/>
              </a:rPr>
              <a:t>Section 3a: Industry employment</a:t>
            </a:r>
          </a:p>
        </p:txBody>
      </p:sp>
      <p:sp>
        <p:nvSpPr>
          <p:cNvPr id="3" name="Content Placeholder 2"/>
          <p:cNvSpPr>
            <a:spLocks noGrp="1"/>
          </p:cNvSpPr>
          <p:nvPr>
            <p:ph idx="4294967295"/>
          </p:nvPr>
        </p:nvSpPr>
        <p:spPr>
          <a:xfrm>
            <a:off x="6487427" y="1327150"/>
            <a:ext cx="5226518" cy="4197751"/>
          </a:xfrm>
          <a:solidFill>
            <a:schemeClr val="bg1"/>
          </a:solidFill>
        </p:spPr>
        <p:txBody>
          <a:bodyPr>
            <a:normAutofit/>
          </a:bodyPr>
          <a:lstStyle/>
          <a:p>
            <a:r>
              <a:rPr lang="en-US" sz="2400" dirty="0"/>
              <a:t>BLS’ Quarterly Census of Employment and Wages (QCEW) is our primary source of industry employment.</a:t>
            </a:r>
          </a:p>
          <a:p>
            <a:pPr lvl="1"/>
            <a:r>
              <a:rPr lang="en-US" sz="2200" dirty="0"/>
              <a:t>Data based on the administrative records from the Unemployment Insurance program.</a:t>
            </a:r>
          </a:p>
          <a:p>
            <a:pPr lvl="1"/>
            <a:r>
              <a:rPr lang="en-US" sz="2200" dirty="0"/>
              <a:t>Does not include self-employed.</a:t>
            </a:r>
          </a:p>
          <a:p>
            <a:pPr>
              <a:spcBef>
                <a:spcPts val="1800"/>
              </a:spcBef>
            </a:pPr>
            <a:r>
              <a:rPr lang="en-US" sz="2400" dirty="0"/>
              <a:t>Released Quarterly 6-7 months after the reference period. </a:t>
            </a:r>
          </a:p>
          <a:p>
            <a:pPr lvl="1"/>
            <a:r>
              <a:rPr lang="en-US" sz="2200" dirty="0"/>
              <a:t>Final annual averages released in September.</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517" y="1327150"/>
            <a:ext cx="5546118" cy="4024496"/>
          </a:xfrm>
          <a:prstGeom prst="rect">
            <a:avLst/>
          </a:prstGeom>
        </p:spPr>
      </p:pic>
    </p:spTree>
    <p:extLst>
      <p:ext uri="{BB962C8B-B14F-4D97-AF65-F5344CB8AC3E}">
        <p14:creationId xmlns:p14="http://schemas.microsoft.com/office/powerpoint/2010/main" val="3071062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7141" y="141288"/>
            <a:ext cx="11120672" cy="828675"/>
          </a:xfrm>
        </p:spPr>
        <p:txBody>
          <a:bodyPr>
            <a:normAutofit/>
          </a:bodyPr>
          <a:lstStyle/>
          <a:p>
            <a:r>
              <a:rPr lang="en-US" sz="3200" b="1" dirty="0">
                <a:latin typeface="+mn-lt"/>
              </a:rPr>
              <a:t>Section 3a: </a:t>
            </a:r>
            <a:r>
              <a:rPr lang="en-US" sz="3200" dirty="0">
                <a:latin typeface="+mn-lt"/>
              </a:rPr>
              <a:t>Industry employment</a:t>
            </a:r>
          </a:p>
        </p:txBody>
      </p:sp>
      <p:sp>
        <p:nvSpPr>
          <p:cNvPr id="3" name="Content Placeholder 2"/>
          <p:cNvSpPr>
            <a:spLocks noGrp="1"/>
          </p:cNvSpPr>
          <p:nvPr>
            <p:ph idx="4294967295"/>
          </p:nvPr>
        </p:nvSpPr>
        <p:spPr>
          <a:xfrm>
            <a:off x="6660682" y="1200975"/>
            <a:ext cx="4908885" cy="4161405"/>
          </a:xfrm>
          <a:solidFill>
            <a:schemeClr val="bg1"/>
          </a:solidFill>
        </p:spPr>
        <p:txBody>
          <a:bodyPr>
            <a:normAutofit/>
          </a:bodyPr>
          <a:lstStyle/>
          <a:p>
            <a:r>
              <a:rPr lang="en-US" sz="2600" dirty="0"/>
              <a:t>QCEW also publishes detailed NAICS data.</a:t>
            </a:r>
          </a:p>
          <a:p>
            <a:pPr>
              <a:spcBef>
                <a:spcPts val="1200"/>
              </a:spcBef>
            </a:pPr>
            <a:r>
              <a:rPr lang="en-US" sz="2600" dirty="0"/>
              <a:t>Data are often suppressed to protect employer privacy concerns.</a:t>
            </a:r>
          </a:p>
          <a:p>
            <a:pPr>
              <a:spcBef>
                <a:spcPts val="1200"/>
              </a:spcBef>
            </a:pPr>
            <a:r>
              <a:rPr lang="en-US" sz="2600" dirty="0"/>
              <a:t>Data suppressions most common when seeking information about:</a:t>
            </a:r>
          </a:p>
          <a:p>
            <a:pPr lvl="1"/>
            <a:r>
              <a:rPr lang="en-US" sz="2200" dirty="0"/>
              <a:t>Smaller counties and regions</a:t>
            </a:r>
          </a:p>
          <a:p>
            <a:pPr lvl="1"/>
            <a:r>
              <a:rPr lang="en-US" sz="2200" dirty="0"/>
              <a:t>More detailed industries</a:t>
            </a:r>
          </a:p>
          <a:p>
            <a:pPr lvl="2"/>
            <a:endParaRPr lang="en-US" dirty="0"/>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631" y="1074578"/>
            <a:ext cx="6083166" cy="4414200"/>
          </a:xfrm>
          <a:prstGeom prst="rect">
            <a:avLst/>
          </a:prstGeom>
        </p:spPr>
      </p:pic>
    </p:spTree>
    <p:extLst>
      <p:ext uri="{BB962C8B-B14F-4D97-AF65-F5344CB8AC3E}">
        <p14:creationId xmlns:p14="http://schemas.microsoft.com/office/powerpoint/2010/main" val="1232739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267" y="141288"/>
            <a:ext cx="11072546" cy="828675"/>
          </a:xfrm>
        </p:spPr>
        <p:txBody>
          <a:bodyPr>
            <a:normAutofit/>
          </a:bodyPr>
          <a:lstStyle/>
          <a:p>
            <a:r>
              <a:rPr lang="en-US" sz="3200" b="1" dirty="0">
                <a:latin typeface="+mn-lt"/>
              </a:rPr>
              <a:t>Section 3a: Industry employment</a:t>
            </a:r>
          </a:p>
        </p:txBody>
      </p:sp>
      <p:sp>
        <p:nvSpPr>
          <p:cNvPr id="3" name="Content Placeholder 2"/>
          <p:cNvSpPr>
            <a:spLocks noGrp="1"/>
          </p:cNvSpPr>
          <p:nvPr>
            <p:ph idx="4294967295"/>
          </p:nvPr>
        </p:nvSpPr>
        <p:spPr>
          <a:xfrm>
            <a:off x="7295949" y="1263650"/>
            <a:ext cx="4260785" cy="4001369"/>
          </a:xfrm>
          <a:noFill/>
        </p:spPr>
        <p:txBody>
          <a:bodyPr>
            <a:normAutofit/>
          </a:bodyPr>
          <a:lstStyle/>
          <a:p>
            <a:r>
              <a:rPr lang="en-US" dirty="0"/>
              <a:t>There are multiple ways to access QCEW data.</a:t>
            </a:r>
          </a:p>
          <a:p>
            <a:pPr lvl="1"/>
            <a:r>
              <a:rPr lang="en-US" dirty="0">
                <a:hlinkClick r:id="rId3"/>
              </a:rPr>
              <a:t>QCEW data viewer </a:t>
            </a:r>
            <a:r>
              <a:rPr lang="en-US" dirty="0"/>
              <a:t>provides relatively easy access to data (2017-2021)</a:t>
            </a:r>
          </a:p>
          <a:p>
            <a:pPr lvl="1"/>
            <a:r>
              <a:rPr lang="en-US" dirty="0">
                <a:hlinkClick r:id="rId4"/>
              </a:rPr>
              <a:t>QCEW searchable databases</a:t>
            </a:r>
            <a:r>
              <a:rPr lang="en-US" dirty="0"/>
              <a:t> give access to NAICS data back to 2001.</a:t>
            </a:r>
          </a:p>
          <a:p>
            <a:pPr lvl="1"/>
            <a:r>
              <a:rPr lang="en-US" dirty="0"/>
              <a:t>State LMI agencies also publish these data.</a:t>
            </a:r>
          </a:p>
          <a:p>
            <a:pPr lvl="1"/>
            <a:endParaRPr lang="en-US" dirty="0"/>
          </a:p>
          <a:p>
            <a:pPr lvl="2"/>
            <a:endParaRPr lang="en-US" dirty="0"/>
          </a:p>
          <a:p>
            <a:pPr lvl="1"/>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7889" y="1074579"/>
            <a:ext cx="6477803" cy="4700566"/>
          </a:xfrm>
          <a:prstGeom prst="rect">
            <a:avLst/>
          </a:prstGeom>
        </p:spPr>
      </p:pic>
    </p:spTree>
    <p:extLst>
      <p:ext uri="{BB962C8B-B14F-4D97-AF65-F5344CB8AC3E}">
        <p14:creationId xmlns:p14="http://schemas.microsoft.com/office/powerpoint/2010/main" val="3958402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517" y="298383"/>
            <a:ext cx="11011302" cy="673769"/>
          </a:xfrm>
        </p:spPr>
        <p:txBody>
          <a:bodyPr>
            <a:normAutofit/>
          </a:bodyPr>
          <a:lstStyle/>
          <a:p>
            <a:r>
              <a:rPr lang="en-US" sz="3200" b="1" dirty="0">
                <a:latin typeface="+mn-lt"/>
              </a:rPr>
              <a:t>Section 3b: Industry demographics</a:t>
            </a:r>
          </a:p>
        </p:txBody>
      </p:sp>
      <p:sp>
        <p:nvSpPr>
          <p:cNvPr id="3" name="Content Placeholder 2"/>
          <p:cNvSpPr>
            <a:spLocks noGrp="1"/>
          </p:cNvSpPr>
          <p:nvPr>
            <p:ph idx="4294967295"/>
          </p:nvPr>
        </p:nvSpPr>
        <p:spPr>
          <a:xfrm>
            <a:off x="7960094" y="1214749"/>
            <a:ext cx="3734604" cy="5005137"/>
          </a:xfrm>
          <a:solidFill>
            <a:schemeClr val="bg1"/>
          </a:solidFill>
        </p:spPr>
        <p:txBody>
          <a:bodyPr>
            <a:normAutofit fontScale="85000" lnSpcReduction="20000"/>
          </a:bodyPr>
          <a:lstStyle/>
          <a:p>
            <a:r>
              <a:rPr lang="en-US" dirty="0"/>
              <a:t>Certain activities lend themselves to specific types of workers.</a:t>
            </a:r>
          </a:p>
          <a:p>
            <a:pPr lvl="1"/>
            <a:r>
              <a:rPr lang="en-US" dirty="0"/>
              <a:t>Gender a big distinction in some sectors (e.g., Men in construction or MFG, Women in Healthcare)</a:t>
            </a:r>
          </a:p>
          <a:p>
            <a:pPr lvl="1"/>
            <a:r>
              <a:rPr lang="en-US" dirty="0"/>
              <a:t>Age (e.g., youth workers are found primarily in retail, food service)</a:t>
            </a:r>
          </a:p>
          <a:p>
            <a:pPr>
              <a:spcBef>
                <a:spcPts val="1800"/>
              </a:spcBef>
            </a:pPr>
            <a:r>
              <a:rPr lang="en-US" dirty="0"/>
              <a:t>Do our choices lead to different levels of participation and engagement?</a:t>
            </a:r>
          </a:p>
          <a:p>
            <a:pPr>
              <a:spcBef>
                <a:spcPts val="1800"/>
              </a:spcBef>
            </a:pPr>
            <a:r>
              <a:rPr lang="en-US" dirty="0"/>
              <a:t>What steps can be taken to ensure a broader audience?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512" y="1087656"/>
            <a:ext cx="7247823" cy="5259324"/>
          </a:xfrm>
          <a:prstGeom prst="rect">
            <a:avLst/>
          </a:prstGeom>
        </p:spPr>
      </p:pic>
    </p:spTree>
    <p:extLst>
      <p:ext uri="{BB962C8B-B14F-4D97-AF65-F5344CB8AC3E}">
        <p14:creationId xmlns:p14="http://schemas.microsoft.com/office/powerpoint/2010/main" val="259012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FDF8-8278-7DE6-F74D-8EDE5CDEEF2B}"/>
              </a:ext>
            </a:extLst>
          </p:cNvPr>
          <p:cNvSpPr txBox="1">
            <a:spLocks/>
          </p:cNvSpPr>
          <p:nvPr/>
        </p:nvSpPr>
        <p:spPr>
          <a:xfrm>
            <a:off x="974317" y="500514"/>
            <a:ext cx="10243366" cy="7064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Main Suppliers of Labor Market Information</a:t>
            </a:r>
          </a:p>
        </p:txBody>
      </p:sp>
      <p:graphicFrame>
        <p:nvGraphicFramePr>
          <p:cNvPr id="3" name="Content Placeholder 12">
            <a:extLst>
              <a:ext uri="{FF2B5EF4-FFF2-40B4-BE49-F238E27FC236}">
                <a16:creationId xmlns:a16="http://schemas.microsoft.com/office/drawing/2014/main" id="{6D70F769-B725-D92D-D0B7-FF7C3A17B730}"/>
              </a:ext>
            </a:extLst>
          </p:cNvPr>
          <p:cNvGraphicFramePr>
            <a:graphicFrameLocks/>
          </p:cNvGraphicFramePr>
          <p:nvPr>
            <p:extLst>
              <p:ext uri="{D42A27DB-BD31-4B8C-83A1-F6EECF244321}">
                <p14:modId xmlns:p14="http://schemas.microsoft.com/office/powerpoint/2010/main" val="2566483231"/>
              </p:ext>
            </p:extLst>
          </p:nvPr>
        </p:nvGraphicFramePr>
        <p:xfrm>
          <a:off x="974317" y="1057005"/>
          <a:ext cx="10243366" cy="468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7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4412" y="555871"/>
            <a:ext cx="10963175" cy="829166"/>
          </a:xfrm>
        </p:spPr>
        <p:txBody>
          <a:bodyPr>
            <a:noAutofit/>
          </a:bodyPr>
          <a:lstStyle/>
          <a:p>
            <a:r>
              <a:rPr lang="en-US" sz="3200" b="1" dirty="0">
                <a:latin typeface="+mn-lt"/>
              </a:rPr>
              <a:t>Section 3c: How many workers are involved in Entrepreneurial ventures?</a:t>
            </a:r>
          </a:p>
        </p:txBody>
      </p:sp>
      <p:sp>
        <p:nvSpPr>
          <p:cNvPr id="4" name="Content Placeholder 2"/>
          <p:cNvSpPr>
            <a:spLocks noGrp="1"/>
          </p:cNvSpPr>
          <p:nvPr>
            <p:ph idx="4294967295"/>
          </p:nvPr>
        </p:nvSpPr>
        <p:spPr>
          <a:xfrm>
            <a:off x="614411" y="1597794"/>
            <a:ext cx="4573605" cy="4090737"/>
          </a:xfrm>
          <a:noFill/>
        </p:spPr>
        <p:txBody>
          <a:bodyPr>
            <a:normAutofit fontScale="92500" lnSpcReduction="10000"/>
          </a:bodyPr>
          <a:lstStyle/>
          <a:p>
            <a:r>
              <a:rPr lang="en-US" dirty="0"/>
              <a:t>U.S. BEA provides data on sole proprietorships.</a:t>
            </a:r>
          </a:p>
          <a:p>
            <a:pPr lvl="1"/>
            <a:r>
              <a:rPr lang="en-US" dirty="0"/>
              <a:t>Sole proprietors are businesses w/o employees and who file IRS Schedule C/F. </a:t>
            </a:r>
          </a:p>
          <a:p>
            <a:pPr>
              <a:spcBef>
                <a:spcPts val="1800"/>
              </a:spcBef>
            </a:pPr>
            <a:r>
              <a:rPr lang="en-US" dirty="0"/>
              <a:t>Sole proprietors often comprise a greater share of employment in more rural areas.</a:t>
            </a:r>
          </a:p>
          <a:p>
            <a:pPr lvl="1"/>
            <a:r>
              <a:rPr lang="en-US" dirty="0"/>
              <a:t>Source of supplemental income</a:t>
            </a:r>
          </a:p>
          <a:p>
            <a:pPr lvl="1"/>
            <a:r>
              <a:rPr lang="en-US" dirty="0"/>
              <a:t>Entrepreneurship out of necessity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8004" y="1269674"/>
            <a:ext cx="6089583" cy="4418857"/>
          </a:xfrm>
          <a:prstGeom prst="rect">
            <a:avLst/>
          </a:prstGeom>
        </p:spPr>
      </p:pic>
    </p:spTree>
    <p:extLst>
      <p:ext uri="{BB962C8B-B14F-4D97-AF65-F5344CB8AC3E}">
        <p14:creationId xmlns:p14="http://schemas.microsoft.com/office/powerpoint/2010/main" val="1153294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3765" y="411464"/>
            <a:ext cx="10651796" cy="828675"/>
          </a:xfrm>
        </p:spPr>
        <p:txBody>
          <a:bodyPr>
            <a:normAutofit/>
          </a:bodyPr>
          <a:lstStyle/>
          <a:p>
            <a:r>
              <a:rPr lang="en-US" sz="3200" b="1" dirty="0">
                <a:latin typeface="+mn-lt"/>
              </a:rPr>
              <a:t>Section 3c: What entrepreneurial opportunities are available?</a:t>
            </a:r>
          </a:p>
        </p:txBody>
      </p:sp>
      <p:sp>
        <p:nvSpPr>
          <p:cNvPr id="4" name="Content Placeholder 2"/>
          <p:cNvSpPr>
            <a:spLocks noGrp="1"/>
          </p:cNvSpPr>
          <p:nvPr>
            <p:ph idx="4294967295"/>
          </p:nvPr>
        </p:nvSpPr>
        <p:spPr>
          <a:xfrm>
            <a:off x="7428531" y="1660859"/>
            <a:ext cx="4060825" cy="4413250"/>
          </a:xfrm>
          <a:noFill/>
        </p:spPr>
        <p:txBody>
          <a:bodyPr>
            <a:normAutofit/>
          </a:bodyPr>
          <a:lstStyle/>
          <a:p>
            <a:pPr>
              <a:spcBef>
                <a:spcPts val="1800"/>
              </a:spcBef>
            </a:pPr>
            <a:r>
              <a:rPr lang="en-US" sz="2400" dirty="0"/>
              <a:t>Nonemployers are businesses with no paid employees and receipts greater than $1,000 per year.</a:t>
            </a:r>
          </a:p>
          <a:p>
            <a:pPr>
              <a:spcBef>
                <a:spcPts val="1800"/>
              </a:spcBef>
            </a:pPr>
            <a:r>
              <a:rPr lang="en-US" sz="2400" dirty="0"/>
              <a:t>Trends in nonemployer establishments show where individuals find opportunities to earn extra income or create their own jobs.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44" y="1333601"/>
            <a:ext cx="6302968" cy="4573698"/>
          </a:xfrm>
          <a:prstGeom prst="rect">
            <a:avLst/>
          </a:prstGeom>
        </p:spPr>
      </p:pic>
      <p:sp>
        <p:nvSpPr>
          <p:cNvPr id="3" name="Rectangle 2">
            <a:extLst>
              <a:ext uri="{FF2B5EF4-FFF2-40B4-BE49-F238E27FC236}">
                <a16:creationId xmlns:a16="http://schemas.microsoft.com/office/drawing/2014/main" id="{1E8D9C18-D4D5-8F8E-4232-6F8C313797B8}"/>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720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4143" y="384924"/>
            <a:ext cx="10870130" cy="828675"/>
          </a:xfrm>
        </p:spPr>
        <p:txBody>
          <a:bodyPr>
            <a:normAutofit/>
          </a:bodyPr>
          <a:lstStyle/>
          <a:p>
            <a:r>
              <a:rPr lang="en-US" sz="3200" b="1" dirty="0">
                <a:latin typeface="+mn-lt"/>
              </a:rPr>
              <a:t>Section 3c: What entrepreneurial opportunities are available?</a:t>
            </a:r>
          </a:p>
        </p:txBody>
      </p:sp>
      <p:sp>
        <p:nvSpPr>
          <p:cNvPr id="4" name="Content Placeholder 2"/>
          <p:cNvSpPr>
            <a:spLocks noGrp="1"/>
          </p:cNvSpPr>
          <p:nvPr>
            <p:ph idx="4294967295"/>
          </p:nvPr>
        </p:nvSpPr>
        <p:spPr>
          <a:xfrm>
            <a:off x="625643" y="1491917"/>
            <a:ext cx="4186990" cy="2935705"/>
          </a:xfrm>
          <a:noFill/>
        </p:spPr>
        <p:txBody>
          <a:bodyPr>
            <a:normAutofit/>
          </a:bodyPr>
          <a:lstStyle/>
          <a:p>
            <a:r>
              <a:rPr lang="en-US" dirty="0"/>
              <a:t>Nonemployer establishments may represent:</a:t>
            </a:r>
          </a:p>
          <a:p>
            <a:pPr lvl="1"/>
            <a:r>
              <a:rPr lang="en-US" dirty="0"/>
              <a:t>Gig workers</a:t>
            </a:r>
          </a:p>
          <a:p>
            <a:pPr lvl="1"/>
            <a:r>
              <a:rPr lang="en-US" dirty="0"/>
              <a:t>Lifestyle entrepreneurs</a:t>
            </a:r>
          </a:p>
          <a:p>
            <a:pPr lvl="1"/>
            <a:r>
              <a:rPr lang="en-US" dirty="0"/>
              <a:t>Sources of supplemental </a:t>
            </a:r>
            <a:br>
              <a:rPr lang="en-US" dirty="0"/>
            </a:br>
            <a:r>
              <a:rPr lang="en-US" dirty="0"/>
              <a:t>income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578" y="1372865"/>
            <a:ext cx="6753960" cy="4900957"/>
          </a:xfrm>
          <a:prstGeom prst="rect">
            <a:avLst/>
          </a:prstGeom>
        </p:spPr>
      </p:pic>
      <p:sp>
        <p:nvSpPr>
          <p:cNvPr id="5" name="Rectangle 4">
            <a:extLst>
              <a:ext uri="{FF2B5EF4-FFF2-40B4-BE49-F238E27FC236}">
                <a16:creationId xmlns:a16="http://schemas.microsoft.com/office/drawing/2014/main" id="{F72C6D42-A4F6-A179-C191-71AE3FC5A0B3}"/>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396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F266FF9-6234-4B23-09B9-2D528D412728}"/>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3" name="Arrow: Chevron 2">
            <a:extLst>
              <a:ext uri="{FF2B5EF4-FFF2-40B4-BE49-F238E27FC236}">
                <a16:creationId xmlns:a16="http://schemas.microsoft.com/office/drawing/2014/main" id="{2C3821C7-CC1E-776E-880D-FC22A9DBD024}"/>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6" name="Title 3">
            <a:extLst>
              <a:ext uri="{FF2B5EF4-FFF2-40B4-BE49-F238E27FC236}">
                <a16:creationId xmlns:a16="http://schemas.microsoft.com/office/drawing/2014/main" id="{3B40DB57-8A64-0D6D-819E-9C3955405093}"/>
              </a:ext>
            </a:extLst>
          </p:cNvPr>
          <p:cNvSpPr txBox="1">
            <a:spLocks/>
          </p:cNvSpPr>
          <p:nvPr/>
        </p:nvSpPr>
        <p:spPr>
          <a:xfrm>
            <a:off x="3481136" y="1838408"/>
            <a:ext cx="5961247" cy="2233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09588" indent="-509588"/>
            <a:r>
              <a:rPr lang="en-US" sz="4000" b="1" dirty="0">
                <a:latin typeface="+mn-lt"/>
              </a:rPr>
              <a:t>4. Occupational demand</a:t>
            </a:r>
          </a:p>
        </p:txBody>
      </p:sp>
    </p:spTree>
    <p:extLst>
      <p:ext uri="{BB962C8B-B14F-4D97-AF65-F5344CB8AC3E}">
        <p14:creationId xmlns:p14="http://schemas.microsoft.com/office/powerpoint/2010/main" val="3272338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2164" y="651427"/>
            <a:ext cx="10847672" cy="828675"/>
          </a:xfrm>
        </p:spPr>
        <p:txBody>
          <a:bodyPr>
            <a:noAutofit/>
          </a:bodyPr>
          <a:lstStyle/>
          <a:p>
            <a:r>
              <a:rPr lang="en-US" sz="3200" b="1">
                <a:latin typeface="+mn-lt"/>
              </a:rPr>
              <a:t>This section will introduce you to resources that will help you answer questions such as:</a:t>
            </a:r>
            <a:endParaRPr lang="en-US" sz="3200" b="1" dirty="0">
              <a:latin typeface="+mn-lt"/>
            </a:endParaRPr>
          </a:p>
        </p:txBody>
      </p:sp>
      <p:sp>
        <p:nvSpPr>
          <p:cNvPr id="3" name="Content Placeholder 2"/>
          <p:cNvSpPr>
            <a:spLocks noGrp="1"/>
          </p:cNvSpPr>
          <p:nvPr>
            <p:ph idx="4294967295"/>
          </p:nvPr>
        </p:nvSpPr>
        <p:spPr>
          <a:xfrm>
            <a:off x="672165" y="1790298"/>
            <a:ext cx="10847672" cy="3118586"/>
          </a:xfrm>
        </p:spPr>
        <p:txBody>
          <a:bodyPr>
            <a:normAutofit/>
          </a:bodyPr>
          <a:lstStyle/>
          <a:p>
            <a:pPr>
              <a:spcBef>
                <a:spcPts val="1800"/>
              </a:spcBef>
            </a:pPr>
            <a:r>
              <a:rPr lang="en-US" dirty="0"/>
              <a:t>What are the most common occupations in my region? </a:t>
            </a:r>
          </a:p>
          <a:p>
            <a:pPr>
              <a:spcBef>
                <a:spcPts val="1800"/>
              </a:spcBef>
            </a:pPr>
            <a:r>
              <a:rPr lang="en-US" dirty="0"/>
              <a:t>What do these different occupations pay?</a:t>
            </a:r>
          </a:p>
          <a:p>
            <a:pPr>
              <a:spcBef>
                <a:spcPts val="1800"/>
              </a:spcBef>
            </a:pPr>
            <a:r>
              <a:rPr lang="en-US" dirty="0"/>
              <a:t>What industries are most likely to employ workers in these occupations? </a:t>
            </a:r>
          </a:p>
          <a:p>
            <a:pPr>
              <a:spcBef>
                <a:spcPts val="1800"/>
              </a:spcBef>
            </a:pPr>
            <a:r>
              <a:rPr lang="en-US" dirty="0"/>
              <a:t>Which occupations are projected to grow in the future?</a:t>
            </a:r>
          </a:p>
        </p:txBody>
      </p:sp>
    </p:spTree>
    <p:extLst>
      <p:ext uri="{BB962C8B-B14F-4D97-AF65-F5344CB8AC3E}">
        <p14:creationId xmlns:p14="http://schemas.microsoft.com/office/powerpoint/2010/main" val="2120337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5642" y="403225"/>
            <a:ext cx="10924674" cy="831850"/>
          </a:xfrm>
        </p:spPr>
        <p:txBody>
          <a:bodyPr>
            <a:normAutofit/>
          </a:bodyPr>
          <a:lstStyle/>
          <a:p>
            <a:r>
              <a:rPr lang="en-US" sz="3200" b="1" dirty="0">
                <a:latin typeface="+mn-lt"/>
              </a:rPr>
              <a:t>Job titles and occupations are not always the same</a:t>
            </a:r>
          </a:p>
        </p:txBody>
      </p:sp>
      <p:sp>
        <p:nvSpPr>
          <p:cNvPr id="4" name="Content Placeholder 3"/>
          <p:cNvSpPr>
            <a:spLocks noGrp="1"/>
          </p:cNvSpPr>
          <p:nvPr>
            <p:ph sz="half" idx="4294967295"/>
          </p:nvPr>
        </p:nvSpPr>
        <p:spPr>
          <a:xfrm>
            <a:off x="625642" y="1272865"/>
            <a:ext cx="5214771" cy="4312269"/>
          </a:xfrm>
        </p:spPr>
        <p:txBody>
          <a:bodyPr>
            <a:normAutofit/>
          </a:bodyPr>
          <a:lstStyle/>
          <a:p>
            <a:pPr>
              <a:spcBef>
                <a:spcPts val="1800"/>
              </a:spcBef>
            </a:pPr>
            <a:r>
              <a:rPr lang="en-US" sz="2400" dirty="0"/>
              <a:t>Job titles can vary widely between industries, even if they require similar activities</a:t>
            </a:r>
          </a:p>
          <a:p>
            <a:pPr>
              <a:spcBef>
                <a:spcPts val="1800"/>
              </a:spcBef>
            </a:pPr>
            <a:r>
              <a:rPr lang="en-US" sz="2400" dirty="0"/>
              <a:t>Occupations describe a set of tasks that are standard across industries </a:t>
            </a:r>
          </a:p>
          <a:p>
            <a:pPr>
              <a:spcBef>
                <a:spcPts val="1800"/>
              </a:spcBef>
            </a:pPr>
            <a:r>
              <a:rPr lang="en-US" sz="2400" dirty="0"/>
              <a:t>Our data are organized by occupations, so we must convert job titles to occupations</a:t>
            </a:r>
          </a:p>
          <a:p>
            <a:pPr>
              <a:spcBef>
                <a:spcPts val="1800"/>
              </a:spcBef>
            </a:pPr>
            <a:r>
              <a:rPr lang="en-US" sz="2400" dirty="0"/>
              <a:t>O*Net </a:t>
            </a:r>
            <a:r>
              <a:rPr lang="en-US" sz="2400" dirty="0" err="1"/>
              <a:t>Autocoder</a:t>
            </a:r>
            <a:br>
              <a:rPr lang="en-US" dirty="0"/>
            </a:br>
            <a:r>
              <a:rPr lang="en-US" sz="1900" dirty="0">
                <a:hlinkClick r:id="rId3"/>
              </a:rPr>
              <a:t>http://onetsocautocoder.com/plus/onetmatch</a:t>
            </a:r>
            <a:endParaRPr lang="en-US" sz="2400" dirty="0"/>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9202" y="1439302"/>
            <a:ext cx="5317156" cy="3510685"/>
          </a:xfrm>
          <a:prstGeom prst="rect">
            <a:avLst/>
          </a:prstGeom>
          <a:noFill/>
          <a:ln w="9525">
            <a:noFill/>
            <a:miter lim="800000"/>
            <a:headEnd/>
            <a:tailEnd/>
          </a:ln>
        </p:spPr>
      </p:pic>
    </p:spTree>
    <p:extLst>
      <p:ext uri="{BB962C8B-B14F-4D97-AF65-F5344CB8AC3E}">
        <p14:creationId xmlns:p14="http://schemas.microsoft.com/office/powerpoint/2010/main" val="1999390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6463381" y="1496061"/>
            <a:ext cx="5183187" cy="823913"/>
          </a:xfrm>
        </p:spPr>
        <p:txBody>
          <a:bodyPr/>
          <a:lstStyle/>
          <a:p>
            <a:r>
              <a:rPr lang="en-US" dirty="0"/>
              <a:t>SOC hierarchy</a:t>
            </a:r>
          </a:p>
        </p:txBody>
      </p:sp>
      <p:graphicFrame>
        <p:nvGraphicFramePr>
          <p:cNvPr id="7" name="Content Placeholder 9"/>
          <p:cNvGraphicFramePr>
            <a:graphicFrameLocks noGrp="1"/>
          </p:cNvGraphicFramePr>
          <p:nvPr>
            <p:ph sz="quarter" idx="4294967295"/>
            <p:extLst>
              <p:ext uri="{D42A27DB-BD31-4B8C-83A1-F6EECF244321}">
                <p14:modId xmlns:p14="http://schemas.microsoft.com/office/powerpoint/2010/main" val="3481742056"/>
              </p:ext>
            </p:extLst>
          </p:nvPr>
        </p:nvGraphicFramePr>
        <p:xfrm>
          <a:off x="8247712" y="1745466"/>
          <a:ext cx="3113087"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702644" y="469732"/>
            <a:ext cx="10943924" cy="831850"/>
          </a:xfrm>
        </p:spPr>
        <p:txBody>
          <a:bodyPr>
            <a:noAutofit/>
          </a:bodyPr>
          <a:lstStyle/>
          <a:p>
            <a:r>
              <a:rPr lang="en-US" sz="3200" b="1" dirty="0">
                <a:latin typeface="+mn-lt"/>
              </a:rPr>
              <a:t>Organizing Occupations: The Standard Occupational Classification (SOC) System</a:t>
            </a:r>
          </a:p>
        </p:txBody>
      </p:sp>
      <p:sp>
        <p:nvSpPr>
          <p:cNvPr id="3" name="Text Placeholder 2"/>
          <p:cNvSpPr>
            <a:spLocks noGrp="1"/>
          </p:cNvSpPr>
          <p:nvPr>
            <p:ph sz="half" idx="4294967295"/>
          </p:nvPr>
        </p:nvSpPr>
        <p:spPr>
          <a:xfrm>
            <a:off x="702644" y="1551448"/>
            <a:ext cx="5137769" cy="3587207"/>
          </a:xfrm>
        </p:spPr>
        <p:txBody>
          <a:bodyPr>
            <a:normAutofit/>
          </a:bodyPr>
          <a:lstStyle/>
          <a:p>
            <a:r>
              <a:rPr lang="en-US" dirty="0"/>
              <a:t>What is it?</a:t>
            </a:r>
          </a:p>
          <a:p>
            <a:pPr lvl="1"/>
            <a:r>
              <a:rPr lang="en-US" dirty="0">
                <a:solidFill>
                  <a:srgbClr val="2C3716"/>
                </a:solidFill>
              </a:rPr>
              <a:t>Classify all occupations in the economy, including private, public, and military occupations.</a:t>
            </a:r>
            <a:endParaRPr lang="en-US" dirty="0">
              <a:cs typeface="Arial" panose="020B0604020202020204" pitchFamily="34" charset="0"/>
            </a:endParaRPr>
          </a:p>
          <a:p>
            <a:pPr lvl="1">
              <a:spcBef>
                <a:spcPts val="1800"/>
              </a:spcBef>
            </a:pPr>
            <a:r>
              <a:rPr lang="en-US" dirty="0">
                <a:cs typeface="Arial" panose="020B0604020202020204" pitchFamily="34" charset="0"/>
              </a:rPr>
              <a:t>Based on job duties, skills, education and/or training.</a:t>
            </a:r>
          </a:p>
          <a:p>
            <a:pPr lvl="1">
              <a:spcBef>
                <a:spcPts val="1800"/>
              </a:spcBef>
            </a:pPr>
            <a:r>
              <a:rPr lang="en-US" dirty="0">
                <a:cs typeface="Arial" panose="020B0604020202020204" pitchFamily="34" charset="0"/>
              </a:rPr>
              <a:t>Find SOC Data here:</a:t>
            </a:r>
            <a:br>
              <a:rPr lang="en-US" dirty="0">
                <a:cs typeface="Arial" panose="020B0604020202020204" pitchFamily="34" charset="0"/>
              </a:rPr>
            </a:br>
            <a:r>
              <a:rPr lang="en-US" u="sng" dirty="0">
                <a:hlinkClick r:id="rId8"/>
              </a:rPr>
              <a:t>http://www.bls.gov/soc/</a:t>
            </a:r>
            <a:endParaRPr lang="en-US" dirty="0"/>
          </a:p>
        </p:txBody>
      </p:sp>
      <p:sp>
        <p:nvSpPr>
          <p:cNvPr id="4" name="Content Placeholder 3"/>
          <p:cNvSpPr>
            <a:spLocks noGrp="1"/>
          </p:cNvSpPr>
          <p:nvPr>
            <p:ph sz="half" idx="4294967295"/>
          </p:nvPr>
        </p:nvSpPr>
        <p:spPr>
          <a:xfrm>
            <a:off x="7359393" y="1551448"/>
            <a:ext cx="5867400" cy="4683125"/>
          </a:xfrm>
        </p:spPr>
        <p:txBody>
          <a:bodyPr>
            <a:normAutofit/>
          </a:bodyPr>
          <a:lstStyle/>
          <a:p>
            <a:pPr marL="457200" indent="-457200"/>
            <a:endParaRPr lang="en-US" sz="1800" dirty="0"/>
          </a:p>
          <a:p>
            <a:pPr marL="914400" lvl="1" indent="-457200"/>
            <a:endParaRPr lang="en-US" sz="1600" dirty="0">
              <a:cs typeface="Arial" panose="020B0604020202020204" pitchFamily="34" charset="0"/>
            </a:endParaRPr>
          </a:p>
          <a:p>
            <a:endParaRPr lang="en-US" dirty="0"/>
          </a:p>
        </p:txBody>
      </p:sp>
      <p:sp>
        <p:nvSpPr>
          <p:cNvPr id="6" name="Slide Number Placeholder 5"/>
          <p:cNvSpPr>
            <a:spLocks noGrp="1"/>
          </p:cNvSpPr>
          <p:nvPr>
            <p:ph type="sldNum" sz="quarter" idx="4294967295"/>
          </p:nvPr>
        </p:nvSpPr>
        <p:spPr>
          <a:xfrm>
            <a:off x="9448800" y="6356350"/>
            <a:ext cx="2743200" cy="365125"/>
          </a:xfrm>
        </p:spPr>
        <p:txBody>
          <a:bodyPr/>
          <a:lstStyle/>
          <a:p>
            <a:fld id="{48F63A3B-78C7-47BE-AE5E-E10140E04643}" type="slidenum">
              <a:rPr lang="en-US" smtClean="0"/>
              <a:pPr/>
              <a:t>66</a:t>
            </a:fld>
            <a:endParaRPr lang="en-US" dirty="0"/>
          </a:p>
        </p:txBody>
      </p:sp>
      <p:sp>
        <p:nvSpPr>
          <p:cNvPr id="8" name="TextBox 7"/>
          <p:cNvSpPr txBox="1"/>
          <p:nvPr/>
        </p:nvSpPr>
        <p:spPr>
          <a:xfrm>
            <a:off x="8071541" y="2006160"/>
            <a:ext cx="133282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Major Group (23)</a:t>
            </a:r>
          </a:p>
        </p:txBody>
      </p:sp>
      <p:cxnSp>
        <p:nvCxnSpPr>
          <p:cNvPr id="9" name="Straight Connector 8"/>
          <p:cNvCxnSpPr>
            <a:cxnSpLocks/>
          </p:cNvCxnSpPr>
          <p:nvPr/>
        </p:nvCxnSpPr>
        <p:spPr>
          <a:xfrm>
            <a:off x="9211377" y="2319974"/>
            <a:ext cx="567396" cy="1062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140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4833" y="459642"/>
            <a:ext cx="10122333" cy="536575"/>
          </a:xfrm>
        </p:spPr>
        <p:txBody>
          <a:bodyPr>
            <a:normAutofit/>
          </a:bodyPr>
          <a:lstStyle/>
          <a:p>
            <a:pPr algn="ctr"/>
            <a:r>
              <a:rPr lang="en-US" sz="3200" b="1" dirty="0">
                <a:latin typeface="+mn-lt"/>
              </a:rPr>
              <a:t>SOC: example</a:t>
            </a:r>
          </a:p>
        </p:txBody>
      </p:sp>
      <p:graphicFrame>
        <p:nvGraphicFramePr>
          <p:cNvPr id="7" name="Diagram 6"/>
          <p:cNvGraphicFramePr/>
          <p:nvPr>
            <p:extLst>
              <p:ext uri="{D42A27DB-BD31-4B8C-83A1-F6EECF244321}">
                <p14:modId xmlns:p14="http://schemas.microsoft.com/office/powerpoint/2010/main" val="3807367196"/>
              </p:ext>
            </p:extLst>
          </p:nvPr>
        </p:nvGraphicFramePr>
        <p:xfrm>
          <a:off x="2956688" y="1433528"/>
          <a:ext cx="6302818" cy="442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74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A0DF-ED17-4A6A-B827-A5A99BE70DA1}"/>
              </a:ext>
            </a:extLst>
          </p:cNvPr>
          <p:cNvSpPr>
            <a:spLocks noGrp="1"/>
          </p:cNvSpPr>
          <p:nvPr>
            <p:ph type="title" idx="4294967295"/>
          </p:nvPr>
        </p:nvSpPr>
        <p:spPr>
          <a:xfrm>
            <a:off x="616017" y="385011"/>
            <a:ext cx="11020926" cy="584952"/>
          </a:xfrm>
        </p:spPr>
        <p:txBody>
          <a:bodyPr>
            <a:normAutofit/>
          </a:bodyPr>
          <a:lstStyle/>
          <a:p>
            <a:r>
              <a:rPr lang="en-US" sz="3200" b="1" dirty="0">
                <a:latin typeface="+mn-lt"/>
              </a:rPr>
              <a:t>Standard Occupational Codes</a:t>
            </a:r>
          </a:p>
        </p:txBody>
      </p:sp>
      <p:sp>
        <p:nvSpPr>
          <p:cNvPr id="3" name="Content Placeholder 2">
            <a:extLst>
              <a:ext uri="{FF2B5EF4-FFF2-40B4-BE49-F238E27FC236}">
                <a16:creationId xmlns:a16="http://schemas.microsoft.com/office/drawing/2014/main" id="{6277A8BC-D051-45CA-A685-761AC407428F}"/>
              </a:ext>
            </a:extLst>
          </p:cNvPr>
          <p:cNvSpPr>
            <a:spLocks noGrp="1"/>
          </p:cNvSpPr>
          <p:nvPr>
            <p:ph idx="4294967295"/>
          </p:nvPr>
        </p:nvSpPr>
        <p:spPr>
          <a:xfrm>
            <a:off x="686887" y="1111838"/>
            <a:ext cx="11020926" cy="5029083"/>
          </a:xfrm>
        </p:spPr>
        <p:txBody>
          <a:bodyPr numCol="2">
            <a:normAutofit fontScale="62500" lnSpcReduction="20000"/>
          </a:bodyPr>
          <a:lstStyle/>
          <a:p>
            <a:pPr marL="857250" indent="-857250">
              <a:buNone/>
            </a:pPr>
            <a:r>
              <a:rPr lang="en-US" dirty="0"/>
              <a:t>11-0000  </a:t>
            </a:r>
            <a:r>
              <a:rPr lang="en-US" u="sng" dirty="0">
                <a:hlinkClick r:id="rId3"/>
              </a:rPr>
              <a:t>Management Occupations</a:t>
            </a:r>
            <a:endParaRPr lang="en-US" dirty="0"/>
          </a:p>
          <a:p>
            <a:pPr marL="857250" indent="-857250">
              <a:buNone/>
            </a:pPr>
            <a:r>
              <a:rPr lang="en-US" dirty="0"/>
              <a:t>13-0000  </a:t>
            </a:r>
            <a:r>
              <a:rPr lang="en-US" u="sng" dirty="0">
                <a:hlinkClick r:id="rId4"/>
              </a:rPr>
              <a:t>Business &amp; Financial Operations Occupations</a:t>
            </a:r>
            <a:endParaRPr lang="en-US" dirty="0"/>
          </a:p>
          <a:p>
            <a:pPr marL="857250" indent="-857250">
              <a:buNone/>
            </a:pPr>
            <a:r>
              <a:rPr lang="en-US" dirty="0"/>
              <a:t>15-0000  </a:t>
            </a:r>
            <a:r>
              <a:rPr lang="en-US" u="sng" dirty="0">
                <a:hlinkClick r:id="rId5"/>
              </a:rPr>
              <a:t>Computer &amp; Mathematical Occupations</a:t>
            </a:r>
            <a:endParaRPr lang="en-US" dirty="0"/>
          </a:p>
          <a:p>
            <a:pPr marL="857250" indent="-857250">
              <a:buNone/>
            </a:pPr>
            <a:r>
              <a:rPr lang="en-US" dirty="0"/>
              <a:t>17-0000  </a:t>
            </a:r>
            <a:r>
              <a:rPr lang="en-US" u="sng" dirty="0">
                <a:hlinkClick r:id="rId6"/>
              </a:rPr>
              <a:t>Architecture &amp; Engineering Occupations</a:t>
            </a:r>
            <a:endParaRPr lang="en-US" dirty="0"/>
          </a:p>
          <a:p>
            <a:pPr marL="857250" indent="-857250">
              <a:buNone/>
            </a:pPr>
            <a:r>
              <a:rPr lang="en-US" dirty="0"/>
              <a:t>19-0000  </a:t>
            </a:r>
            <a:r>
              <a:rPr lang="en-US" u="sng" dirty="0">
                <a:hlinkClick r:id="rId7"/>
              </a:rPr>
              <a:t>Life, Physical, &amp; Social Science Occupations</a:t>
            </a:r>
            <a:endParaRPr lang="en-US" dirty="0"/>
          </a:p>
          <a:p>
            <a:pPr marL="857250" indent="-857250">
              <a:buNone/>
            </a:pPr>
            <a:r>
              <a:rPr lang="en-US" dirty="0"/>
              <a:t>21-0000  </a:t>
            </a:r>
            <a:r>
              <a:rPr lang="en-US" u="sng" dirty="0">
                <a:hlinkClick r:id="rId8"/>
              </a:rPr>
              <a:t>Community &amp; Social Service Occupations</a:t>
            </a:r>
            <a:endParaRPr lang="en-US" dirty="0"/>
          </a:p>
          <a:p>
            <a:pPr marL="857250" indent="-857250">
              <a:buNone/>
            </a:pPr>
            <a:r>
              <a:rPr lang="en-US" dirty="0"/>
              <a:t>23-0000  </a:t>
            </a:r>
            <a:r>
              <a:rPr lang="en-US" u="sng" dirty="0">
                <a:hlinkClick r:id="rId9"/>
              </a:rPr>
              <a:t>Legal Occupations</a:t>
            </a:r>
            <a:endParaRPr lang="en-US" dirty="0"/>
          </a:p>
          <a:p>
            <a:pPr marL="857250" indent="-857250">
              <a:buNone/>
            </a:pPr>
            <a:r>
              <a:rPr lang="en-US" dirty="0"/>
              <a:t>25-0000  </a:t>
            </a:r>
            <a:r>
              <a:rPr lang="en-US" u="sng" dirty="0">
                <a:hlinkClick r:id="rId10"/>
              </a:rPr>
              <a:t>Educational Instruction &amp; Library Occupations</a:t>
            </a:r>
            <a:endParaRPr lang="en-US" dirty="0"/>
          </a:p>
          <a:p>
            <a:pPr marL="857250" indent="-857250">
              <a:buNone/>
            </a:pPr>
            <a:r>
              <a:rPr lang="en-US" dirty="0"/>
              <a:t>27-0000  </a:t>
            </a:r>
            <a:r>
              <a:rPr lang="en-US" u="sng" dirty="0">
                <a:hlinkClick r:id="rId11"/>
              </a:rPr>
              <a:t>Arts, Design, Entertainment, Sports, &amp; Media Occupations</a:t>
            </a:r>
            <a:endParaRPr lang="en-US" dirty="0"/>
          </a:p>
          <a:p>
            <a:pPr marL="857250" indent="-857250">
              <a:buNone/>
            </a:pPr>
            <a:r>
              <a:rPr lang="en-US" dirty="0"/>
              <a:t>29-0000  </a:t>
            </a:r>
            <a:r>
              <a:rPr lang="en-US" u="sng" dirty="0">
                <a:hlinkClick r:id="rId12"/>
              </a:rPr>
              <a:t>Healthcare Practitioners &amp; Technical Occupations</a:t>
            </a:r>
            <a:endParaRPr lang="en-US" dirty="0"/>
          </a:p>
          <a:p>
            <a:pPr marL="857250" indent="-857250">
              <a:buNone/>
            </a:pPr>
            <a:r>
              <a:rPr lang="en-US" dirty="0"/>
              <a:t>31-0000  </a:t>
            </a:r>
            <a:r>
              <a:rPr lang="en-US" u="sng" dirty="0">
                <a:hlinkClick r:id="rId13"/>
              </a:rPr>
              <a:t>Healthcare Support Occupations</a:t>
            </a:r>
            <a:endParaRPr lang="en-US" dirty="0"/>
          </a:p>
          <a:p>
            <a:pPr marL="857250" indent="-857250">
              <a:buNone/>
            </a:pPr>
            <a:r>
              <a:rPr lang="en-US" dirty="0"/>
              <a:t>33-0000  </a:t>
            </a:r>
            <a:r>
              <a:rPr lang="en-US" u="sng" dirty="0">
                <a:hlinkClick r:id="rId14"/>
              </a:rPr>
              <a:t>Protective Service Occupations</a:t>
            </a:r>
            <a:endParaRPr lang="en-US" dirty="0"/>
          </a:p>
          <a:p>
            <a:pPr marL="857250" indent="-857250">
              <a:buNone/>
            </a:pPr>
            <a:r>
              <a:rPr lang="en-US" dirty="0"/>
              <a:t>35-0000  </a:t>
            </a:r>
            <a:r>
              <a:rPr lang="en-US" u="sng" dirty="0">
                <a:hlinkClick r:id="rId15"/>
              </a:rPr>
              <a:t>Food Preparation &amp; Serving Related Occupations</a:t>
            </a:r>
            <a:endParaRPr lang="en-US" dirty="0"/>
          </a:p>
          <a:p>
            <a:pPr marL="857250" indent="-857250">
              <a:buNone/>
            </a:pPr>
            <a:r>
              <a:rPr lang="en-US" dirty="0"/>
              <a:t>37-0000  </a:t>
            </a:r>
            <a:r>
              <a:rPr lang="en-US" u="sng" dirty="0">
                <a:hlinkClick r:id="rId16"/>
              </a:rPr>
              <a:t>Building &amp; Grounds Cleaning &amp; Maintenance Occupations</a:t>
            </a:r>
            <a:endParaRPr lang="en-US" dirty="0"/>
          </a:p>
          <a:p>
            <a:pPr marL="0" indent="0">
              <a:buNone/>
            </a:pPr>
            <a:r>
              <a:rPr lang="en-US" dirty="0"/>
              <a:t>39-0000  </a:t>
            </a:r>
            <a:r>
              <a:rPr lang="en-US" u="sng" dirty="0">
                <a:hlinkClick r:id="rId17"/>
              </a:rPr>
              <a:t>Personal Care &amp; Service Occupations</a:t>
            </a:r>
            <a:endParaRPr lang="en-US" dirty="0"/>
          </a:p>
          <a:p>
            <a:pPr marL="0" indent="0">
              <a:buNone/>
            </a:pPr>
            <a:r>
              <a:rPr lang="en-US" dirty="0"/>
              <a:t>41-0000  </a:t>
            </a:r>
            <a:r>
              <a:rPr lang="en-US" u="sng" dirty="0">
                <a:hlinkClick r:id="rId18"/>
              </a:rPr>
              <a:t>Sales &amp; Related Occupations</a:t>
            </a:r>
            <a:endParaRPr lang="en-US" dirty="0"/>
          </a:p>
          <a:p>
            <a:pPr marL="0" indent="0">
              <a:buNone/>
            </a:pPr>
            <a:r>
              <a:rPr lang="en-US" dirty="0"/>
              <a:t>43-0000  </a:t>
            </a:r>
            <a:r>
              <a:rPr lang="en-US" u="sng" dirty="0">
                <a:hlinkClick r:id="rId19"/>
              </a:rPr>
              <a:t>Office &amp; Administrative Support Occupations</a:t>
            </a:r>
            <a:endParaRPr lang="en-US" dirty="0"/>
          </a:p>
          <a:p>
            <a:pPr marL="0" indent="0">
              <a:buNone/>
            </a:pPr>
            <a:r>
              <a:rPr lang="en-US" dirty="0"/>
              <a:t>45-0000  </a:t>
            </a:r>
            <a:r>
              <a:rPr lang="en-US" u="sng" dirty="0">
                <a:hlinkClick r:id="rId20"/>
              </a:rPr>
              <a:t>Farming, Fishing, &amp; Forestry Occupations</a:t>
            </a:r>
            <a:endParaRPr lang="en-US" dirty="0"/>
          </a:p>
          <a:p>
            <a:pPr marL="0" indent="0">
              <a:buNone/>
            </a:pPr>
            <a:r>
              <a:rPr lang="en-US" dirty="0"/>
              <a:t>47-0000  </a:t>
            </a:r>
            <a:r>
              <a:rPr lang="en-US" u="sng" dirty="0">
                <a:hlinkClick r:id="rId21"/>
              </a:rPr>
              <a:t>Construction &amp; Extraction Occupations</a:t>
            </a:r>
            <a:endParaRPr lang="en-US" dirty="0"/>
          </a:p>
          <a:p>
            <a:pPr marL="0" indent="0">
              <a:buNone/>
            </a:pPr>
            <a:r>
              <a:rPr lang="en-US" dirty="0"/>
              <a:t>49-0000  </a:t>
            </a:r>
            <a:r>
              <a:rPr lang="en-US" u="sng" dirty="0">
                <a:hlinkClick r:id="rId22"/>
              </a:rPr>
              <a:t>Installation, Maintenance, &amp; Repair Occupations</a:t>
            </a:r>
            <a:endParaRPr lang="en-US" dirty="0"/>
          </a:p>
          <a:p>
            <a:pPr marL="0" indent="0">
              <a:buNone/>
            </a:pPr>
            <a:r>
              <a:rPr lang="en-US" dirty="0"/>
              <a:t>51-0000  </a:t>
            </a:r>
            <a:r>
              <a:rPr lang="en-US" u="sng" dirty="0">
                <a:hlinkClick r:id="rId23"/>
              </a:rPr>
              <a:t>Production Occupations</a:t>
            </a:r>
            <a:endParaRPr lang="en-US" dirty="0"/>
          </a:p>
          <a:p>
            <a:pPr marL="0" indent="0">
              <a:buNone/>
            </a:pPr>
            <a:r>
              <a:rPr lang="en-US" dirty="0"/>
              <a:t>53-0000  </a:t>
            </a:r>
            <a:r>
              <a:rPr lang="en-US" u="sng" dirty="0">
                <a:hlinkClick r:id="rId24"/>
              </a:rPr>
              <a:t>Transportation &amp; Material Moving Occupations</a:t>
            </a:r>
            <a:endParaRPr lang="en-US" dirty="0"/>
          </a:p>
          <a:p>
            <a:pPr marL="0" indent="0">
              <a:buNone/>
            </a:pPr>
            <a:r>
              <a:rPr lang="en-US" dirty="0"/>
              <a:t>55-0000  </a:t>
            </a:r>
            <a:r>
              <a:rPr lang="en-US" u="sng" dirty="0">
                <a:hlinkClick r:id="rId25"/>
              </a:rPr>
              <a:t>Military Specific Occupations</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6"/>
              </a:rPr>
              <a:t>https://www.bls.gov/soc/2018/major_groups.htm</a:t>
            </a:r>
            <a:endParaRPr lang="en-US" dirty="0"/>
          </a:p>
        </p:txBody>
      </p:sp>
      <p:sp>
        <p:nvSpPr>
          <p:cNvPr id="4" name="Slide Number Placeholder 3">
            <a:extLst>
              <a:ext uri="{FF2B5EF4-FFF2-40B4-BE49-F238E27FC236}">
                <a16:creationId xmlns:a16="http://schemas.microsoft.com/office/drawing/2014/main" id="{31A908DB-792A-4BF9-AFDA-2D22F32D1197}"/>
              </a:ext>
            </a:extLst>
          </p:cNvPr>
          <p:cNvSpPr>
            <a:spLocks noGrp="1"/>
          </p:cNvSpPr>
          <p:nvPr>
            <p:ph type="sldNum" sz="quarter" idx="4294967295"/>
          </p:nvPr>
        </p:nvSpPr>
        <p:spPr>
          <a:xfrm>
            <a:off x="9448800" y="6356350"/>
            <a:ext cx="2743200" cy="365125"/>
          </a:xfrm>
        </p:spPr>
        <p:txBody>
          <a:bodyPr/>
          <a:lstStyle/>
          <a:p>
            <a:pPr>
              <a:defRPr/>
            </a:pPr>
            <a:fld id="{32245989-8247-416B-92D9-69F8B030FD4C}" type="slidenum">
              <a:rPr lang="en-US" smtClean="0"/>
              <a:pPr>
                <a:defRPr/>
              </a:pPr>
              <a:t>68</a:t>
            </a:fld>
            <a:endParaRPr lang="en-US"/>
          </a:p>
        </p:txBody>
      </p:sp>
    </p:spTree>
    <p:extLst>
      <p:ext uri="{BB962C8B-B14F-4D97-AF65-F5344CB8AC3E}">
        <p14:creationId xmlns:p14="http://schemas.microsoft.com/office/powerpoint/2010/main" val="3400775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6017" y="582735"/>
            <a:ext cx="10924674" cy="831850"/>
          </a:xfrm>
        </p:spPr>
        <p:txBody>
          <a:bodyPr>
            <a:noAutofit/>
          </a:bodyPr>
          <a:lstStyle/>
          <a:p>
            <a:r>
              <a:rPr lang="en-US" sz="3200" b="1" dirty="0">
                <a:latin typeface="+mn-lt"/>
              </a:rPr>
              <a:t>SOC codes are revised periodically, and we are currently in the process of implementing the 2018 revision.</a:t>
            </a:r>
          </a:p>
        </p:txBody>
      </p:sp>
      <p:sp>
        <p:nvSpPr>
          <p:cNvPr id="3" name="Content Placeholder 2"/>
          <p:cNvSpPr>
            <a:spLocks noGrp="1"/>
          </p:cNvSpPr>
          <p:nvPr>
            <p:ph sz="half" idx="4294967295"/>
          </p:nvPr>
        </p:nvSpPr>
        <p:spPr>
          <a:xfrm>
            <a:off x="616017" y="1684757"/>
            <a:ext cx="5189104" cy="4300454"/>
          </a:xfrm>
        </p:spPr>
        <p:txBody>
          <a:bodyPr>
            <a:normAutofit fontScale="62500" lnSpcReduction="20000"/>
          </a:bodyPr>
          <a:lstStyle/>
          <a:p>
            <a:r>
              <a:rPr lang="en-US" sz="3900" dirty="0"/>
              <a:t>The 2010 SOC revision resulted in:</a:t>
            </a:r>
          </a:p>
          <a:p>
            <a:pPr lvl="1"/>
            <a:r>
              <a:rPr lang="en-US" sz="3400" dirty="0"/>
              <a:t>More detailed IT (e.g., Info. Security Analysts) &amp; Healthcare occupations (e.g., MRI Techs).</a:t>
            </a:r>
          </a:p>
          <a:p>
            <a:pPr lvl="1"/>
            <a:r>
              <a:rPr lang="en-US" sz="3400" dirty="0"/>
              <a:t>Also new ‘green’ jobs: Solar Photovoltaic Installers, Wind Turbine Techs.</a:t>
            </a:r>
          </a:p>
          <a:p>
            <a:pPr>
              <a:spcBef>
                <a:spcPts val="1800"/>
              </a:spcBef>
            </a:pPr>
            <a:r>
              <a:rPr lang="en-US" sz="3900" dirty="0"/>
              <a:t>The 2018 SOC revision added 27 detailed occupations and 1 minor group.</a:t>
            </a:r>
          </a:p>
          <a:p>
            <a:pPr>
              <a:spcBef>
                <a:spcPts val="1800"/>
              </a:spcBef>
            </a:pPr>
            <a:r>
              <a:rPr lang="en-US" sz="4000" dirty="0"/>
              <a:t>Occupation descriptions can be a bit dated, but local employers can often provide better descriptions</a:t>
            </a:r>
          </a:p>
          <a:p>
            <a:endParaRPr lang="en-US" sz="3900" dirty="0"/>
          </a:p>
          <a:p>
            <a:endParaRPr lang="en-US" sz="4000" dirty="0"/>
          </a:p>
          <a:p>
            <a:endParaRPr lang="en-US" sz="3800" dirty="0"/>
          </a:p>
        </p:txBody>
      </p:sp>
      <p:sp>
        <p:nvSpPr>
          <p:cNvPr id="5" name="Content Placeholder 4"/>
          <p:cNvSpPr>
            <a:spLocks noGrp="1"/>
          </p:cNvSpPr>
          <p:nvPr>
            <p:ph sz="half" idx="4294967295"/>
          </p:nvPr>
        </p:nvSpPr>
        <p:spPr>
          <a:xfrm>
            <a:off x="6324599" y="1684757"/>
            <a:ext cx="5418221" cy="4300454"/>
          </a:xfrm>
        </p:spPr>
        <p:txBody>
          <a:bodyPr>
            <a:normAutofit fontScale="92500" lnSpcReduction="10000"/>
          </a:bodyPr>
          <a:lstStyle/>
          <a:p>
            <a:r>
              <a:rPr lang="en-US" sz="2600" dirty="0"/>
              <a:t>The May 2021 estimates will be the first estimates using only the 2018 SOC, and will be published in the spring of 2022</a:t>
            </a:r>
          </a:p>
          <a:p>
            <a:pPr>
              <a:spcBef>
                <a:spcPts val="1800"/>
              </a:spcBef>
            </a:pPr>
            <a:r>
              <a:rPr lang="en-US" sz="2600" dirty="0"/>
              <a:t>Given the field’s fast changing nature, many of these changes were for comp and math occupations.</a:t>
            </a:r>
          </a:p>
          <a:p>
            <a:pPr lvl="1"/>
            <a:r>
              <a:rPr lang="en-US" dirty="0"/>
              <a:t>More detail: Web developer to Web Developers or Web &amp; Digital Interface Designers.</a:t>
            </a:r>
          </a:p>
          <a:p>
            <a:pPr lvl="1"/>
            <a:r>
              <a:rPr lang="en-US" dirty="0"/>
              <a:t>Breaking out ‘All Others” to add new detailed occupations.</a:t>
            </a:r>
          </a:p>
          <a:p>
            <a:pPr lvl="2"/>
            <a:r>
              <a:rPr lang="en-US" dirty="0"/>
              <a:t>e.g., Database architects, Project Management Specialists, Data Scientists</a:t>
            </a:r>
          </a:p>
          <a:p>
            <a:pPr lvl="1"/>
            <a:endParaRPr lang="en-US" dirty="0"/>
          </a:p>
        </p:txBody>
      </p:sp>
      <p:sp>
        <p:nvSpPr>
          <p:cNvPr id="6" name="TextBox 5"/>
          <p:cNvSpPr txBox="1"/>
          <p:nvPr/>
        </p:nvSpPr>
        <p:spPr>
          <a:xfrm>
            <a:off x="1285257" y="6081463"/>
            <a:ext cx="9039727" cy="523220"/>
          </a:xfrm>
          <a:prstGeom prst="rect">
            <a:avLst/>
          </a:prstGeom>
          <a:solidFill>
            <a:schemeClr val="bg1"/>
          </a:solidFill>
          <a:ln w="19050">
            <a:solidFill>
              <a:schemeClr val="accent2"/>
            </a:solidFill>
          </a:ln>
        </p:spPr>
        <p:txBody>
          <a:bodyPr wrap="square" rtlCol="0">
            <a:spAutoFit/>
          </a:bodyPr>
          <a:lstStyle/>
          <a:p>
            <a:pPr algn="ctr"/>
            <a:r>
              <a:rPr lang="en-US" sz="2800" b="1" dirty="0">
                <a:solidFill>
                  <a:srgbClr val="81953A"/>
                </a:solidFill>
              </a:rPr>
              <a:t>2018 SOC User Guide: </a:t>
            </a:r>
            <a:r>
              <a:rPr lang="en-US" dirty="0">
                <a:hlinkClick r:id="rId3"/>
              </a:rPr>
              <a:t>https://www.bls.gov/soc/2018/soc_2018_user_guide.pdf</a:t>
            </a:r>
            <a:r>
              <a:rPr lang="en-US" dirty="0"/>
              <a:t> </a:t>
            </a:r>
          </a:p>
        </p:txBody>
      </p:sp>
    </p:spTree>
    <p:extLst>
      <p:ext uri="{BB962C8B-B14F-4D97-AF65-F5344CB8AC3E}">
        <p14:creationId xmlns:p14="http://schemas.microsoft.com/office/powerpoint/2010/main" val="84718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339BD3-1762-49BD-D102-71562C6F8213}"/>
              </a:ext>
            </a:extLst>
          </p:cNvPr>
          <p:cNvSpPr txBox="1">
            <a:spLocks/>
          </p:cNvSpPr>
          <p:nvPr/>
        </p:nvSpPr>
        <p:spPr>
          <a:xfrm>
            <a:off x="852285" y="608873"/>
            <a:ext cx="10438261" cy="5901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Different LMI User groups</a:t>
            </a:r>
          </a:p>
        </p:txBody>
      </p:sp>
      <p:sp>
        <p:nvSpPr>
          <p:cNvPr id="5" name="Content Placeholder 2">
            <a:extLst>
              <a:ext uri="{FF2B5EF4-FFF2-40B4-BE49-F238E27FC236}">
                <a16:creationId xmlns:a16="http://schemas.microsoft.com/office/drawing/2014/main" id="{A27A6D3D-BF7B-AA6C-3B7A-7ED8E2A0F463}"/>
              </a:ext>
            </a:extLst>
          </p:cNvPr>
          <p:cNvSpPr txBox="1">
            <a:spLocks/>
          </p:cNvSpPr>
          <p:nvPr/>
        </p:nvSpPr>
        <p:spPr>
          <a:xfrm>
            <a:off x="852284" y="1352994"/>
            <a:ext cx="10572903" cy="52434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rgbClr val="81953A"/>
                </a:solidFill>
              </a:rPr>
              <a:t>Students and jobseekers </a:t>
            </a:r>
            <a:r>
              <a:rPr lang="en-US" sz="2600" dirty="0"/>
              <a:t>use data to find and select career and job opportunities; </a:t>
            </a:r>
          </a:p>
          <a:p>
            <a:r>
              <a:rPr lang="en-US" sz="2600" b="1" dirty="0">
                <a:solidFill>
                  <a:srgbClr val="81953A"/>
                </a:solidFill>
              </a:rPr>
              <a:t>Employers</a:t>
            </a:r>
            <a:r>
              <a:rPr lang="en-US" sz="2600" dirty="0"/>
              <a:t> use LMI to understand local prevailing wages for a given occupation;</a:t>
            </a:r>
          </a:p>
          <a:p>
            <a:r>
              <a:rPr lang="en-US" sz="2600" b="1" dirty="0">
                <a:solidFill>
                  <a:srgbClr val="81953A"/>
                </a:solidFill>
              </a:rPr>
              <a:t>Counselors</a:t>
            </a:r>
            <a:r>
              <a:rPr lang="en-US" sz="2600" dirty="0">
                <a:solidFill>
                  <a:srgbClr val="0070C0"/>
                </a:solidFill>
              </a:rPr>
              <a:t> </a:t>
            </a:r>
            <a:r>
              <a:rPr lang="en-US" sz="2600" dirty="0"/>
              <a:t>need information to place students and workers in jobs and careers; </a:t>
            </a:r>
          </a:p>
          <a:p>
            <a:r>
              <a:rPr lang="en-US" sz="2600" b="1" dirty="0">
                <a:solidFill>
                  <a:srgbClr val="81953A"/>
                </a:solidFill>
              </a:rPr>
              <a:t>Education and training providers</a:t>
            </a:r>
            <a:r>
              <a:rPr lang="en-US" sz="2600" dirty="0">
                <a:solidFill>
                  <a:srgbClr val="81953A"/>
                </a:solidFill>
              </a:rPr>
              <a:t> </a:t>
            </a:r>
            <a:r>
              <a:rPr lang="en-US" sz="2600" dirty="0"/>
              <a:t>use LMI to help determine the courses and programs they offer, and </a:t>
            </a:r>
          </a:p>
          <a:p>
            <a:r>
              <a:rPr lang="en-US" sz="2600" b="1" dirty="0">
                <a:solidFill>
                  <a:srgbClr val="81953A"/>
                </a:solidFill>
              </a:rPr>
              <a:t>Community leaders</a:t>
            </a:r>
            <a:r>
              <a:rPr lang="en-US" sz="2600" dirty="0">
                <a:solidFill>
                  <a:srgbClr val="81953A"/>
                </a:solidFill>
              </a:rPr>
              <a:t> </a:t>
            </a:r>
            <a:r>
              <a:rPr lang="en-US" sz="2600" dirty="0"/>
              <a:t>use LMI to inform workforce training and economic development investment decisions.</a:t>
            </a:r>
          </a:p>
        </p:txBody>
      </p:sp>
    </p:spTree>
    <p:extLst>
      <p:ext uri="{BB962C8B-B14F-4D97-AF65-F5344CB8AC3E}">
        <p14:creationId xmlns:p14="http://schemas.microsoft.com/office/powerpoint/2010/main" val="30542330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4517" y="436563"/>
            <a:ext cx="10828421" cy="828675"/>
          </a:xfrm>
        </p:spPr>
        <p:txBody>
          <a:bodyPr>
            <a:noAutofit/>
          </a:bodyPr>
          <a:lstStyle/>
          <a:p>
            <a:pPr marL="1944688" indent="-1944688"/>
            <a:r>
              <a:rPr lang="en-US" sz="3200" b="1" dirty="0">
                <a:latin typeface="+mn-lt"/>
              </a:rPr>
              <a:t>Section 4a: Occupational employment data show the relative demand for different occupations.</a:t>
            </a:r>
          </a:p>
        </p:txBody>
      </p:sp>
      <p:sp>
        <p:nvSpPr>
          <p:cNvPr id="6" name="Content Placeholder 2"/>
          <p:cNvSpPr>
            <a:spLocks noGrp="1"/>
          </p:cNvSpPr>
          <p:nvPr>
            <p:ph idx="4294967295"/>
          </p:nvPr>
        </p:nvSpPr>
        <p:spPr>
          <a:xfrm>
            <a:off x="7080250" y="1824038"/>
            <a:ext cx="4402688" cy="2805112"/>
          </a:xfrm>
          <a:noFill/>
        </p:spPr>
        <p:txBody>
          <a:bodyPr>
            <a:normAutofit/>
          </a:bodyPr>
          <a:lstStyle/>
          <a:p>
            <a:r>
              <a:rPr lang="en-US" sz="2400" dirty="0"/>
              <a:t>Shows areas of opportunity for jobseekers, and areas of need for local employers.</a:t>
            </a:r>
          </a:p>
          <a:p>
            <a:pPr>
              <a:spcBef>
                <a:spcPts val="1800"/>
              </a:spcBef>
            </a:pPr>
            <a:r>
              <a:rPr lang="en-US" sz="2400" dirty="0"/>
              <a:t>Change over time highlights the changing demand for workers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173" y="1386699"/>
            <a:ext cx="6676267" cy="4844581"/>
          </a:xfrm>
          <a:prstGeom prst="rect">
            <a:avLst/>
          </a:prstGeom>
          <a:solidFill>
            <a:schemeClr val="bg1"/>
          </a:solidFill>
        </p:spPr>
      </p:pic>
      <p:sp>
        <p:nvSpPr>
          <p:cNvPr id="2" name="Rectangle 1">
            <a:extLst>
              <a:ext uri="{FF2B5EF4-FFF2-40B4-BE49-F238E27FC236}">
                <a16:creationId xmlns:a16="http://schemas.microsoft.com/office/drawing/2014/main" id="{56AC954F-D2A7-4A26-BC2A-E64B804F19E7}"/>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710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851" y="391544"/>
            <a:ext cx="11130297" cy="828675"/>
          </a:xfrm>
        </p:spPr>
        <p:txBody>
          <a:bodyPr>
            <a:noAutofit/>
          </a:bodyPr>
          <a:lstStyle/>
          <a:p>
            <a:pPr marL="1944688" indent="-1944688"/>
            <a:r>
              <a:rPr lang="en-US" sz="3200" b="1" dirty="0">
                <a:latin typeface="+mn-lt"/>
              </a:rPr>
              <a:t>Section 4a: Occupational wage data can help both employers and jobseekers set wage expectations.</a:t>
            </a:r>
          </a:p>
        </p:txBody>
      </p:sp>
      <p:sp>
        <p:nvSpPr>
          <p:cNvPr id="6" name="Content Placeholder 2"/>
          <p:cNvSpPr>
            <a:spLocks noGrp="1"/>
          </p:cNvSpPr>
          <p:nvPr>
            <p:ph idx="4294967295"/>
          </p:nvPr>
        </p:nvSpPr>
        <p:spPr>
          <a:xfrm>
            <a:off x="452387" y="1471470"/>
            <a:ext cx="4241800" cy="4679073"/>
          </a:xfrm>
          <a:solidFill>
            <a:schemeClr val="bg1"/>
          </a:solidFill>
        </p:spPr>
        <p:txBody>
          <a:bodyPr>
            <a:normAutofit lnSpcReduction="10000"/>
          </a:bodyPr>
          <a:lstStyle/>
          <a:p>
            <a:r>
              <a:rPr lang="en-US" dirty="0"/>
              <a:t>Different wage levels reflect the differences between high and low paying employers.</a:t>
            </a:r>
          </a:p>
          <a:p>
            <a:pPr lvl="1"/>
            <a:r>
              <a:rPr lang="en-US" dirty="0"/>
              <a:t>Wage percentiles often used as a proxy for entry-level or experienced wages.</a:t>
            </a:r>
          </a:p>
          <a:p>
            <a:pPr>
              <a:spcBef>
                <a:spcPts val="1800"/>
              </a:spcBef>
            </a:pPr>
            <a:r>
              <a:rPr lang="en-US" dirty="0"/>
              <a:t>Wage levels can help stakeholders assess the quality of job opportunities.</a:t>
            </a:r>
          </a:p>
        </p:txBody>
      </p:sp>
      <p:pic>
        <p:nvPicPr>
          <p:cNvPr id="3" name="Picture 2">
            <a:extLst>
              <a:ext uri="{FF2B5EF4-FFF2-40B4-BE49-F238E27FC236}">
                <a16:creationId xmlns:a16="http://schemas.microsoft.com/office/drawing/2014/main" id="{136DA83E-6957-92DA-F0EA-451B448DE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671" y="1471470"/>
            <a:ext cx="6952942" cy="5045039"/>
          </a:xfrm>
          <a:prstGeom prst="rect">
            <a:avLst/>
          </a:prstGeom>
          <a:solidFill>
            <a:schemeClr val="bg1"/>
          </a:solidFill>
        </p:spPr>
      </p:pic>
    </p:spTree>
    <p:extLst>
      <p:ext uri="{BB962C8B-B14F-4D97-AF65-F5344CB8AC3E}">
        <p14:creationId xmlns:p14="http://schemas.microsoft.com/office/powerpoint/2010/main" val="3788208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014" y="288758"/>
            <a:ext cx="11344976" cy="1293980"/>
          </a:xfrm>
        </p:spPr>
        <p:txBody>
          <a:bodyPr>
            <a:normAutofit/>
          </a:bodyPr>
          <a:lstStyle/>
          <a:p>
            <a:pPr marL="1944688" indent="-1944688"/>
            <a:r>
              <a:rPr lang="en-US" sz="3200" b="1" dirty="0">
                <a:latin typeface="+mn-lt"/>
              </a:rPr>
              <a:t>Section 4b: Industry-occupation staffing patterns show the relationship between industries and occupations.</a:t>
            </a:r>
          </a:p>
        </p:txBody>
      </p:sp>
      <p:sp>
        <p:nvSpPr>
          <p:cNvPr id="5" name="Text Placeholder 4"/>
          <p:cNvSpPr>
            <a:spLocks noGrp="1"/>
          </p:cNvSpPr>
          <p:nvPr>
            <p:ph type="body" idx="4294967295"/>
          </p:nvPr>
        </p:nvSpPr>
        <p:spPr>
          <a:xfrm>
            <a:off x="462014" y="1681163"/>
            <a:ext cx="5043638" cy="823912"/>
          </a:xfrm>
        </p:spPr>
        <p:txBody>
          <a:bodyPr>
            <a:normAutofit lnSpcReduction="10000"/>
          </a:bodyPr>
          <a:lstStyle/>
          <a:p>
            <a:r>
              <a:rPr lang="en-US" dirty="0"/>
              <a:t>Common occupations in Motor Vehicle Parts MFG (NAICS 3363)</a:t>
            </a:r>
          </a:p>
        </p:txBody>
      </p:sp>
      <p:pic>
        <p:nvPicPr>
          <p:cNvPr id="9" name="Content Placeholder 8"/>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452389" y="2466575"/>
            <a:ext cx="5299075" cy="4114800"/>
          </a:xfrm>
          <a:prstGeom prst="rect">
            <a:avLst/>
          </a:prstGeom>
        </p:spPr>
      </p:pic>
      <p:sp>
        <p:nvSpPr>
          <p:cNvPr id="7" name="Text Placeholder 6"/>
          <p:cNvSpPr>
            <a:spLocks noGrp="1"/>
          </p:cNvSpPr>
          <p:nvPr>
            <p:ph type="body" sz="quarter" idx="4294967295"/>
          </p:nvPr>
        </p:nvSpPr>
        <p:spPr>
          <a:xfrm>
            <a:off x="6468177" y="1681163"/>
            <a:ext cx="5338813" cy="823912"/>
          </a:xfrm>
        </p:spPr>
        <p:txBody>
          <a:bodyPr>
            <a:normAutofit lnSpcReduction="10000"/>
          </a:bodyPr>
          <a:lstStyle/>
          <a:p>
            <a:r>
              <a:rPr lang="en-US" dirty="0"/>
              <a:t>Industries that commonly employ machinists (SOC 41-4041)</a:t>
            </a:r>
          </a:p>
        </p:txBody>
      </p:sp>
      <p:pic>
        <p:nvPicPr>
          <p:cNvPr id="10" name="Content Placeholder 9"/>
          <p:cNvPicPr>
            <a:picLocks noGrp="1" noChangeAspect="1"/>
          </p:cNvPicPr>
          <p:nvPr>
            <p:ph sz="quarter" idx="4294967295"/>
          </p:nvPr>
        </p:nvPicPr>
        <p:blipFill>
          <a:blip r:embed="rId4"/>
          <a:stretch>
            <a:fillRect/>
          </a:stretch>
        </p:blipFill>
        <p:spPr>
          <a:xfrm>
            <a:off x="6360023" y="2470351"/>
            <a:ext cx="5575151" cy="3765149"/>
          </a:xfrm>
          <a:prstGeom prst="rect">
            <a:avLst/>
          </a:prstGeom>
        </p:spPr>
      </p:pic>
    </p:spTree>
    <p:extLst>
      <p:ext uri="{BB962C8B-B14F-4D97-AF65-F5344CB8AC3E}">
        <p14:creationId xmlns:p14="http://schemas.microsoft.com/office/powerpoint/2010/main" val="2570071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6393" y="339535"/>
            <a:ext cx="11097928" cy="950250"/>
          </a:xfrm>
        </p:spPr>
        <p:txBody>
          <a:bodyPr>
            <a:normAutofit fontScale="90000"/>
          </a:bodyPr>
          <a:lstStyle/>
          <a:p>
            <a:pPr marL="1770063" indent="-1770063"/>
            <a:r>
              <a:rPr lang="en-US" sz="3200" b="1" dirty="0">
                <a:latin typeface="+mn-lt"/>
              </a:rPr>
              <a:t>Section 4c: 	Occupational projections provide some insight about the changing demand for different occupations.</a:t>
            </a:r>
          </a:p>
        </p:txBody>
      </p:sp>
      <p:sp>
        <p:nvSpPr>
          <p:cNvPr id="3" name="Content Placeholder 2"/>
          <p:cNvSpPr>
            <a:spLocks noGrp="1"/>
          </p:cNvSpPr>
          <p:nvPr>
            <p:ph idx="4294967295"/>
          </p:nvPr>
        </p:nvSpPr>
        <p:spPr>
          <a:xfrm>
            <a:off x="606393" y="1571744"/>
            <a:ext cx="3985570" cy="4472922"/>
          </a:xfrm>
        </p:spPr>
        <p:txBody>
          <a:bodyPr>
            <a:normAutofit/>
          </a:bodyPr>
          <a:lstStyle/>
          <a:p>
            <a:r>
              <a:rPr lang="en-US" dirty="0"/>
              <a:t>Forecast</a:t>
            </a:r>
          </a:p>
          <a:p>
            <a:pPr lvl="1"/>
            <a:r>
              <a:rPr lang="en-US" dirty="0"/>
              <a:t>No one has a crystal ball</a:t>
            </a:r>
          </a:p>
          <a:p>
            <a:pPr lvl="1"/>
            <a:r>
              <a:rPr lang="en-US" dirty="0"/>
              <a:t>Past trends often dictate future projections.</a:t>
            </a:r>
          </a:p>
          <a:p>
            <a:pPr>
              <a:spcBef>
                <a:spcPts val="1800"/>
              </a:spcBef>
            </a:pPr>
            <a:r>
              <a:rPr lang="en-US" dirty="0"/>
              <a:t>State LMI agencies produce 10-year projections for the state and sub-state regions.</a:t>
            </a:r>
          </a:p>
          <a:p>
            <a:pPr>
              <a:spcBef>
                <a:spcPts val="1800"/>
              </a:spcBef>
            </a:pPr>
            <a:r>
              <a:rPr lang="en-US" dirty="0"/>
              <a:t>BLS publishes national projections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2453" y="1470496"/>
            <a:ext cx="6953786" cy="5047969"/>
          </a:xfrm>
          <a:prstGeom prst="rect">
            <a:avLst/>
          </a:prstGeom>
        </p:spPr>
      </p:pic>
    </p:spTree>
    <p:extLst>
      <p:ext uri="{BB962C8B-B14F-4D97-AF65-F5344CB8AC3E}">
        <p14:creationId xmlns:p14="http://schemas.microsoft.com/office/powerpoint/2010/main" val="824098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135" y="177352"/>
            <a:ext cx="5021263" cy="1815077"/>
          </a:xfrm>
        </p:spPr>
        <p:txBody>
          <a:bodyPr>
            <a:noAutofit/>
          </a:bodyPr>
          <a:lstStyle/>
          <a:p>
            <a:r>
              <a:rPr lang="en-US" sz="3200" b="1" dirty="0">
                <a:latin typeface="+mn-lt"/>
              </a:rPr>
              <a:t>Section 4d: </a:t>
            </a:r>
            <a:br>
              <a:rPr lang="en-US" sz="3200" b="1" dirty="0">
                <a:latin typeface="+mn-lt"/>
              </a:rPr>
            </a:br>
            <a:r>
              <a:rPr lang="en-US" sz="2400" b="1" dirty="0">
                <a:latin typeface="+mn-lt"/>
              </a:rPr>
              <a:t>The resources available through O*Net provide insight into what is required to fill different occupations.</a:t>
            </a:r>
          </a:p>
        </p:txBody>
      </p:sp>
      <p:sp>
        <p:nvSpPr>
          <p:cNvPr id="3" name="Content Placeholder 2"/>
          <p:cNvSpPr>
            <a:spLocks noGrp="1"/>
          </p:cNvSpPr>
          <p:nvPr>
            <p:ph idx="4294967295"/>
          </p:nvPr>
        </p:nvSpPr>
        <p:spPr>
          <a:xfrm>
            <a:off x="356134" y="2079057"/>
            <a:ext cx="5021263" cy="4312119"/>
          </a:xfrm>
        </p:spPr>
        <p:txBody>
          <a:bodyPr>
            <a:normAutofit fontScale="77500" lnSpcReduction="20000"/>
          </a:bodyPr>
          <a:lstStyle/>
          <a:p>
            <a:r>
              <a:rPr lang="en-US" dirty="0"/>
              <a:t>O*Net covers: </a:t>
            </a:r>
          </a:p>
          <a:p>
            <a:pPr lvl="1"/>
            <a:r>
              <a:rPr lang="en-US" dirty="0"/>
              <a:t>Key data points include: </a:t>
            </a:r>
          </a:p>
          <a:p>
            <a:pPr lvl="2"/>
            <a:r>
              <a:rPr lang="en-US" dirty="0"/>
              <a:t>Knowledge, Skills &amp; Abilities (KSAs)</a:t>
            </a:r>
          </a:p>
          <a:p>
            <a:pPr lvl="2"/>
            <a:r>
              <a:rPr lang="en-US" dirty="0"/>
              <a:t>Job tasks</a:t>
            </a:r>
          </a:p>
          <a:p>
            <a:pPr lvl="2"/>
            <a:r>
              <a:rPr lang="en-US" dirty="0"/>
              <a:t>Projected growth</a:t>
            </a:r>
          </a:p>
          <a:p>
            <a:pPr lvl="2"/>
            <a:r>
              <a:rPr lang="en-US" dirty="0"/>
              <a:t>Wages</a:t>
            </a:r>
          </a:p>
          <a:p>
            <a:pPr lvl="2"/>
            <a:r>
              <a:rPr lang="en-US" dirty="0"/>
              <a:t>Education requirements</a:t>
            </a:r>
          </a:p>
          <a:p>
            <a:pPr lvl="2"/>
            <a:r>
              <a:rPr lang="en-US" dirty="0"/>
              <a:t>Related occupations</a:t>
            </a:r>
          </a:p>
          <a:p>
            <a:pPr lvl="2"/>
            <a:endParaRPr lang="en-US" dirty="0"/>
          </a:p>
          <a:p>
            <a:pPr lvl="1"/>
            <a:r>
              <a:rPr lang="en-US" dirty="0"/>
              <a:t>“Bright Outlook” Occupations:</a:t>
            </a:r>
          </a:p>
          <a:p>
            <a:pPr lvl="2"/>
            <a:r>
              <a:rPr lang="en-US" dirty="0"/>
              <a:t>Projected to grow much faster than average</a:t>
            </a:r>
          </a:p>
          <a:p>
            <a:pPr lvl="2"/>
            <a:r>
              <a:rPr lang="en-US" dirty="0"/>
              <a:t>Projected to 100,000+ openings</a:t>
            </a:r>
          </a:p>
          <a:p>
            <a:pPr lvl="2"/>
            <a:r>
              <a:rPr lang="en-US" dirty="0"/>
              <a:t>New &amp; Emerging occupation in a high growth industry</a:t>
            </a:r>
          </a:p>
          <a:p>
            <a:pPr lvl="2"/>
            <a:endParaRPr lang="en-US" dirty="0"/>
          </a:p>
          <a:p>
            <a:pPr lvl="1"/>
            <a:r>
              <a:rPr lang="en-US" dirty="0"/>
              <a:t>“Greenness”—Where do occupations fit within the green economy</a:t>
            </a:r>
          </a:p>
          <a:p>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A9B25427-DE30-ADFE-E437-5638120E9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3533" y="427609"/>
            <a:ext cx="6102332" cy="6213824"/>
          </a:xfrm>
          <a:prstGeom prst="rect">
            <a:avLst/>
          </a:prstGeom>
        </p:spPr>
      </p:pic>
    </p:spTree>
    <p:extLst>
      <p:ext uri="{BB962C8B-B14F-4D97-AF65-F5344CB8AC3E}">
        <p14:creationId xmlns:p14="http://schemas.microsoft.com/office/powerpoint/2010/main" val="3617631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017" y="178276"/>
            <a:ext cx="11513282" cy="1001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71650" indent="-1771650" algn="l"/>
            <a:r>
              <a:rPr lang="en-US" sz="2000" b="1" dirty="0">
                <a:latin typeface="+mn-lt"/>
              </a:rPr>
              <a:t>Section 4d:  Career Pathways for General Maintenance and Repair Workers in the Rocky Mount, NC MSA</a:t>
            </a:r>
          </a:p>
        </p:txBody>
      </p:sp>
      <p:grpSp>
        <p:nvGrpSpPr>
          <p:cNvPr id="29" name="Group 28"/>
          <p:cNvGrpSpPr/>
          <p:nvPr/>
        </p:nvGrpSpPr>
        <p:grpSpPr>
          <a:xfrm>
            <a:off x="1469584" y="693573"/>
            <a:ext cx="9252831" cy="5986151"/>
            <a:chOff x="-295445" y="826242"/>
            <a:chExt cx="9252831" cy="5986151"/>
          </a:xfrm>
        </p:grpSpPr>
        <p:sp>
          <p:nvSpPr>
            <p:cNvPr id="26" name="TextBox 25"/>
            <p:cNvSpPr txBox="1"/>
            <p:nvPr/>
          </p:nvSpPr>
          <p:spPr>
            <a:xfrm>
              <a:off x="55142" y="6350728"/>
              <a:ext cx="8902244" cy="461665"/>
            </a:xfrm>
            <a:prstGeom prst="rect">
              <a:avLst/>
            </a:prstGeom>
            <a:noFill/>
          </p:spPr>
          <p:txBody>
            <a:bodyPr wrap="square" rtlCol="0">
              <a:spAutoFit/>
            </a:bodyPr>
            <a:lstStyle/>
            <a:p>
              <a:r>
                <a:rPr lang="en-US" sz="1200" i="1" dirty="0"/>
                <a:t>*State Median Wage</a:t>
              </a:r>
            </a:p>
            <a:p>
              <a:r>
                <a:rPr lang="en-US" sz="1200" i="1" dirty="0"/>
                <a:t>Source: O*Net; Federal Reserve Bank of Philadelphia Occupational Mobility Explorer, BLS 2020 Occupational Employment &amp; Wage Statistics</a:t>
              </a:r>
            </a:p>
          </p:txBody>
        </p:sp>
        <p:grpSp>
          <p:nvGrpSpPr>
            <p:cNvPr id="30" name="Group 29"/>
            <p:cNvGrpSpPr/>
            <p:nvPr/>
          </p:nvGrpSpPr>
          <p:grpSpPr>
            <a:xfrm>
              <a:off x="-295445" y="826242"/>
              <a:ext cx="8552755" cy="5400073"/>
              <a:chOff x="-323155" y="956872"/>
              <a:chExt cx="8552755" cy="5400073"/>
            </a:xfrm>
          </p:grpSpPr>
          <p:cxnSp>
            <p:nvCxnSpPr>
              <p:cNvPr id="24" name="Elbow Connector 23"/>
              <p:cNvCxnSpPr>
                <a:cxnSpLocks/>
                <a:stCxn id="27" idx="3"/>
                <a:endCxn id="19" idx="2"/>
              </p:cNvCxnSpPr>
              <p:nvPr/>
            </p:nvCxnSpPr>
            <p:spPr>
              <a:xfrm flipV="1">
                <a:off x="2684725" y="3505114"/>
                <a:ext cx="2778685" cy="228033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52447" y="5213945"/>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3"/>
                  </a:rPr>
                  <a:t>Helpers, Gen. </a:t>
                </a:r>
                <a:r>
                  <a:rPr lang="en-US" sz="1200" dirty="0" err="1">
                    <a:solidFill>
                      <a:schemeClr val="tx1"/>
                    </a:solidFill>
                    <a:hlinkClick r:id="rId3"/>
                  </a:rPr>
                  <a:t>Maint</a:t>
                </a:r>
                <a:r>
                  <a:rPr lang="en-US" sz="1200" dirty="0">
                    <a:solidFill>
                      <a:schemeClr val="tx1"/>
                    </a:solidFill>
                    <a:hlinkClick r:id="rId3"/>
                  </a:rPr>
                  <a:t>. &amp; Repair Workers</a:t>
                </a:r>
                <a:endParaRPr lang="en-US" sz="1200" dirty="0">
                  <a:solidFill>
                    <a:schemeClr val="tx1"/>
                  </a:solidFill>
                </a:endParaRPr>
              </a:p>
              <a:p>
                <a:pPr algn="ctr"/>
                <a:r>
                  <a:rPr lang="en-US" sz="1050" dirty="0">
                    <a:solidFill>
                      <a:schemeClr val="tx1"/>
                    </a:solidFill>
                  </a:rPr>
                  <a:t>2020 Area Jobs: N/D</a:t>
                </a:r>
              </a:p>
              <a:p>
                <a:pPr algn="ctr"/>
                <a:r>
                  <a:rPr lang="en-US" sz="1050" dirty="0">
                    <a:solidFill>
                      <a:schemeClr val="tx1"/>
                    </a:solidFill>
                  </a:rPr>
                  <a:t>Median Wage: $14.89*</a:t>
                </a:r>
              </a:p>
            </p:txBody>
          </p:sp>
          <p:sp>
            <p:nvSpPr>
              <p:cNvPr id="4" name="Rectangle 3"/>
              <p:cNvSpPr/>
              <p:nvPr/>
            </p:nvSpPr>
            <p:spPr>
              <a:xfrm>
                <a:off x="1282730" y="2362114"/>
                <a:ext cx="143239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4"/>
                  </a:rPr>
                  <a:t>Plumbers, Pipefitters &amp; Steamfitters</a:t>
                </a:r>
                <a:endParaRPr lang="en-US" sz="1200" dirty="0">
                  <a:solidFill>
                    <a:schemeClr val="tx1"/>
                  </a:solidFill>
                </a:endParaRPr>
              </a:p>
              <a:p>
                <a:pPr algn="ctr"/>
                <a:r>
                  <a:rPr lang="en-US" sz="1050" dirty="0">
                    <a:solidFill>
                      <a:schemeClr val="tx1"/>
                    </a:solidFill>
                  </a:rPr>
                  <a:t>2020 Area Jobs: 110</a:t>
                </a:r>
              </a:p>
              <a:p>
                <a:pPr algn="ctr"/>
                <a:r>
                  <a:rPr lang="en-US" sz="1050" dirty="0">
                    <a:solidFill>
                      <a:schemeClr val="tx1"/>
                    </a:solidFill>
                  </a:rPr>
                  <a:t> Median Wage: $19.64</a:t>
                </a:r>
              </a:p>
            </p:txBody>
          </p:sp>
          <p:sp>
            <p:nvSpPr>
              <p:cNvPr id="5" name="Rectangle 4"/>
              <p:cNvSpPr/>
              <p:nvPr/>
            </p:nvSpPr>
            <p:spPr>
              <a:xfrm>
                <a:off x="2971800" y="3811955"/>
                <a:ext cx="1460909"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5"/>
                  </a:rPr>
                  <a:t>Automotive Service Technicians &amp; Mechanics</a:t>
                </a:r>
                <a:endParaRPr lang="en-US" sz="1200" dirty="0">
                  <a:solidFill>
                    <a:schemeClr val="tx1"/>
                  </a:solidFill>
                </a:endParaRPr>
              </a:p>
              <a:p>
                <a:pPr algn="ctr"/>
                <a:r>
                  <a:rPr lang="en-US" sz="1050" dirty="0">
                    <a:solidFill>
                      <a:schemeClr val="tx1"/>
                    </a:solidFill>
                  </a:rPr>
                  <a:t>2020 Area Jobs: 260</a:t>
                </a:r>
              </a:p>
              <a:p>
                <a:pPr algn="ctr"/>
                <a:r>
                  <a:rPr lang="en-US" sz="1050" dirty="0">
                    <a:solidFill>
                      <a:schemeClr val="tx1"/>
                    </a:solidFill>
                  </a:rPr>
                  <a:t>Median Wage: $18.386</a:t>
                </a:r>
              </a:p>
            </p:txBody>
          </p:sp>
          <p:cxnSp>
            <p:nvCxnSpPr>
              <p:cNvPr id="6" name="Elbow Connector 5"/>
              <p:cNvCxnSpPr>
                <a:cxnSpLocks/>
                <a:stCxn id="5" idx="3"/>
                <a:endCxn id="19" idx="2"/>
              </p:cNvCxnSpPr>
              <p:nvPr/>
            </p:nvCxnSpPr>
            <p:spPr>
              <a:xfrm flipV="1">
                <a:off x="4432709" y="3505114"/>
                <a:ext cx="1030701" cy="87834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3922" y="2230993"/>
                <a:ext cx="8001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3658534"/>
                <a:ext cx="8001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5105400"/>
                <a:ext cx="8001000" cy="0"/>
              </a:xfrm>
              <a:prstGeom prst="line">
                <a:avLst/>
              </a:prstGeom>
              <a:ln w="1905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4910" y="5631557"/>
                <a:ext cx="1321933" cy="307777"/>
              </a:xfrm>
              <a:prstGeom prst="rect">
                <a:avLst/>
              </a:prstGeom>
              <a:noFill/>
            </p:spPr>
            <p:txBody>
              <a:bodyPr wrap="square" rtlCol="0">
                <a:spAutoFit/>
              </a:bodyPr>
              <a:lstStyle/>
              <a:p>
                <a:pPr algn="ctr"/>
                <a:r>
                  <a:rPr lang="en-US" sz="1400" b="1" dirty="0"/>
                  <a:t>Short-term OJT</a:t>
                </a:r>
              </a:p>
            </p:txBody>
          </p:sp>
          <p:sp>
            <p:nvSpPr>
              <p:cNvPr id="11" name="TextBox 10"/>
              <p:cNvSpPr txBox="1"/>
              <p:nvPr/>
            </p:nvSpPr>
            <p:spPr>
              <a:xfrm>
                <a:off x="-294971" y="3953249"/>
                <a:ext cx="1479610" cy="738664"/>
              </a:xfrm>
              <a:prstGeom prst="rect">
                <a:avLst/>
              </a:prstGeom>
              <a:noFill/>
            </p:spPr>
            <p:txBody>
              <a:bodyPr wrap="square" rtlCol="0">
                <a:spAutoFit/>
              </a:bodyPr>
              <a:lstStyle/>
              <a:p>
                <a:pPr algn="ctr"/>
                <a:r>
                  <a:rPr lang="en-US" sz="1400" b="1" dirty="0"/>
                  <a:t>Moderate OJT- Post-secondary,    no degree cert.</a:t>
                </a:r>
              </a:p>
            </p:txBody>
          </p:sp>
          <p:sp>
            <p:nvSpPr>
              <p:cNvPr id="12" name="TextBox 11"/>
              <p:cNvSpPr txBox="1"/>
              <p:nvPr/>
            </p:nvSpPr>
            <p:spPr>
              <a:xfrm>
                <a:off x="-323154" y="2639696"/>
                <a:ext cx="1321933" cy="523220"/>
              </a:xfrm>
              <a:prstGeom prst="rect">
                <a:avLst/>
              </a:prstGeom>
              <a:noFill/>
            </p:spPr>
            <p:txBody>
              <a:bodyPr wrap="square" rtlCol="0">
                <a:spAutoFit/>
              </a:bodyPr>
              <a:lstStyle/>
              <a:p>
                <a:pPr algn="ctr"/>
                <a:r>
                  <a:rPr lang="en-US" sz="1400" b="1" dirty="0"/>
                  <a:t>Long-term OJT, Apprenticeship</a:t>
                </a:r>
              </a:p>
            </p:txBody>
          </p:sp>
          <p:sp>
            <p:nvSpPr>
              <p:cNvPr id="13" name="TextBox 12"/>
              <p:cNvSpPr txBox="1"/>
              <p:nvPr/>
            </p:nvSpPr>
            <p:spPr>
              <a:xfrm>
                <a:off x="-323155" y="1215787"/>
                <a:ext cx="1321933" cy="523220"/>
              </a:xfrm>
              <a:prstGeom prst="rect">
                <a:avLst/>
              </a:prstGeom>
              <a:noFill/>
            </p:spPr>
            <p:txBody>
              <a:bodyPr wrap="square" rtlCol="0">
                <a:spAutoFit/>
              </a:bodyPr>
              <a:lstStyle/>
              <a:p>
                <a:pPr algn="ctr"/>
                <a:r>
                  <a:rPr lang="en-US" sz="1400" b="1" dirty="0"/>
                  <a:t>Associate’s degree</a:t>
                </a:r>
              </a:p>
            </p:txBody>
          </p:sp>
          <p:sp>
            <p:nvSpPr>
              <p:cNvPr id="14" name="Rectangle 13"/>
              <p:cNvSpPr/>
              <p:nvPr/>
            </p:nvSpPr>
            <p:spPr>
              <a:xfrm>
                <a:off x="6597422" y="5213945"/>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6"/>
                  </a:rPr>
                  <a:t>Landscaping &amp; Grounds Keeping Workers</a:t>
                </a:r>
                <a:endParaRPr lang="en-US" sz="1200" dirty="0">
                  <a:solidFill>
                    <a:schemeClr val="tx1"/>
                  </a:solidFill>
                </a:endParaRPr>
              </a:p>
              <a:p>
                <a:pPr algn="ctr"/>
                <a:r>
                  <a:rPr lang="en-US" sz="1050" dirty="0">
                    <a:solidFill>
                      <a:schemeClr val="tx1"/>
                    </a:solidFill>
                  </a:rPr>
                  <a:t>2020 Area Jobs: 270</a:t>
                </a:r>
              </a:p>
              <a:p>
                <a:pPr algn="ctr"/>
                <a:r>
                  <a:rPr lang="en-US" sz="1050" dirty="0">
                    <a:solidFill>
                      <a:schemeClr val="tx1"/>
                    </a:solidFill>
                  </a:rPr>
                  <a:t>Median Wage: $11.34</a:t>
                </a:r>
              </a:p>
            </p:txBody>
          </p:sp>
          <p:cxnSp>
            <p:nvCxnSpPr>
              <p:cNvPr id="15" name="Straight Arrow Connector 14"/>
              <p:cNvCxnSpPr>
                <a:stCxn id="20" idx="0"/>
                <a:endCxn id="16" idx="2"/>
              </p:cNvCxnSpPr>
              <p:nvPr/>
            </p:nvCxnSpPr>
            <p:spPr>
              <a:xfrm flipV="1">
                <a:off x="7280729" y="2099872"/>
                <a:ext cx="0" cy="262242"/>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94929" y="956872"/>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7"/>
                  </a:rPr>
                  <a:t>Electrical Engineering Technicians </a:t>
                </a:r>
                <a:endParaRPr lang="en-US" sz="1200" dirty="0">
                  <a:solidFill>
                    <a:schemeClr val="tx1"/>
                  </a:solidFill>
                </a:endParaRPr>
              </a:p>
              <a:p>
                <a:pPr algn="ctr"/>
                <a:r>
                  <a:rPr lang="en-US" sz="1050" dirty="0">
                    <a:solidFill>
                      <a:schemeClr val="tx1"/>
                    </a:solidFill>
                  </a:rPr>
                  <a:t>2020 Area Jobs: 30</a:t>
                </a:r>
              </a:p>
              <a:p>
                <a:pPr algn="ctr"/>
                <a:r>
                  <a:rPr lang="en-US" sz="1050" dirty="0">
                    <a:solidFill>
                      <a:schemeClr val="tx1"/>
                    </a:solidFill>
                  </a:rPr>
                  <a:t>Median Wage: $30.76</a:t>
                </a:r>
              </a:p>
            </p:txBody>
          </p:sp>
          <p:cxnSp>
            <p:nvCxnSpPr>
              <p:cNvPr id="17" name="Straight Arrow Connector 16"/>
              <p:cNvCxnSpPr>
                <a:cxnSpLocks/>
                <a:stCxn id="19" idx="1"/>
                <a:endCxn id="4" idx="3"/>
              </p:cNvCxnSpPr>
              <p:nvPr/>
            </p:nvCxnSpPr>
            <p:spPr>
              <a:xfrm flipH="1">
                <a:off x="2715120" y="2933614"/>
                <a:ext cx="20092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stCxn id="19" idx="0"/>
                <a:endCxn id="16" idx="1"/>
              </p:cNvCxnSpPr>
              <p:nvPr/>
            </p:nvCxnSpPr>
            <p:spPr>
              <a:xfrm rot="5400000" flipH="1" flipV="1">
                <a:off x="5612298" y="1379484"/>
                <a:ext cx="833742" cy="113151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24400" y="2362114"/>
                <a:ext cx="1478019" cy="1143000"/>
              </a:xfrm>
              <a:prstGeom prst="rect">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hlinkClick r:id="rId8"/>
                  </a:rPr>
                  <a:t>General Maintenance &amp; Repair Workers</a:t>
                </a:r>
                <a:endParaRPr lang="en-US" sz="1200" b="1" dirty="0">
                  <a:solidFill>
                    <a:schemeClr val="tx1"/>
                  </a:solidFill>
                </a:endParaRPr>
              </a:p>
              <a:p>
                <a:pPr algn="ctr"/>
                <a:r>
                  <a:rPr lang="en-US" sz="1050" b="1" dirty="0">
                    <a:solidFill>
                      <a:schemeClr val="tx1"/>
                    </a:solidFill>
                  </a:rPr>
                  <a:t>2020 Area Jobs: 900</a:t>
                </a:r>
              </a:p>
              <a:p>
                <a:pPr algn="ctr"/>
                <a:r>
                  <a:rPr lang="en-US" sz="1050" b="1" dirty="0">
                    <a:solidFill>
                      <a:schemeClr val="tx1"/>
                    </a:solidFill>
                  </a:rPr>
                  <a:t>Median Wage: $18.91</a:t>
                </a:r>
              </a:p>
            </p:txBody>
          </p:sp>
          <p:sp>
            <p:nvSpPr>
              <p:cNvPr id="20" name="Rectangle 19"/>
              <p:cNvSpPr/>
              <p:nvPr/>
            </p:nvSpPr>
            <p:spPr>
              <a:xfrm>
                <a:off x="6594929" y="2362114"/>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9"/>
                  </a:rPr>
                  <a:t>Industrial Machinery Mechanics</a:t>
                </a:r>
                <a:endParaRPr lang="en-US" sz="1200" dirty="0">
                  <a:solidFill>
                    <a:schemeClr val="tx1"/>
                  </a:solidFill>
                </a:endParaRPr>
              </a:p>
              <a:p>
                <a:pPr algn="ctr"/>
                <a:r>
                  <a:rPr lang="en-US" sz="1050" dirty="0">
                    <a:solidFill>
                      <a:schemeClr val="tx1"/>
                    </a:solidFill>
                  </a:rPr>
                  <a:t>2020 Area Jobs: 190</a:t>
                </a:r>
              </a:p>
              <a:p>
                <a:pPr algn="ctr"/>
                <a:r>
                  <a:rPr lang="en-US" sz="1050" dirty="0">
                    <a:solidFill>
                      <a:schemeClr val="tx1"/>
                    </a:solidFill>
                  </a:rPr>
                  <a:t>Median Wage: $21.30</a:t>
                </a:r>
              </a:p>
            </p:txBody>
          </p:sp>
          <p:sp>
            <p:nvSpPr>
              <p:cNvPr id="21" name="Rectangle 20"/>
              <p:cNvSpPr/>
              <p:nvPr/>
            </p:nvSpPr>
            <p:spPr>
              <a:xfrm>
                <a:off x="6594929" y="3811955"/>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10"/>
                  </a:rPr>
                  <a:t>Machinery Maintenance Workers</a:t>
                </a:r>
                <a:endParaRPr lang="en-US" sz="1200" dirty="0">
                  <a:solidFill>
                    <a:schemeClr val="tx1"/>
                  </a:solidFill>
                </a:endParaRPr>
              </a:p>
              <a:p>
                <a:pPr algn="ctr"/>
                <a:r>
                  <a:rPr lang="en-US" sz="1050" dirty="0">
                    <a:solidFill>
                      <a:schemeClr val="tx1"/>
                    </a:solidFill>
                  </a:rPr>
                  <a:t>2020 Area Jobs: 140 Median Wage: $16.53</a:t>
                </a:r>
              </a:p>
            </p:txBody>
          </p:sp>
          <p:cxnSp>
            <p:nvCxnSpPr>
              <p:cNvPr id="22" name="Straight Arrow Connector 21"/>
              <p:cNvCxnSpPr>
                <a:cxnSpLocks/>
                <a:stCxn id="19" idx="3"/>
                <a:endCxn id="20" idx="1"/>
              </p:cNvCxnSpPr>
              <p:nvPr/>
            </p:nvCxnSpPr>
            <p:spPr>
              <a:xfrm>
                <a:off x="6202419" y="2933614"/>
                <a:ext cx="39251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a:endCxn id="21" idx="0"/>
              </p:cNvCxnSpPr>
              <p:nvPr/>
            </p:nvCxnSpPr>
            <p:spPr>
              <a:xfrm>
                <a:off x="7280729" y="3505114"/>
                <a:ext cx="0" cy="30684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cxnSpLocks/>
                <a:stCxn id="14" idx="1"/>
                <a:endCxn id="19" idx="2"/>
              </p:cNvCxnSpPr>
              <p:nvPr/>
            </p:nvCxnSpPr>
            <p:spPr>
              <a:xfrm rot="10800000">
                <a:off x="5463410" y="3505115"/>
                <a:ext cx="1134012" cy="228033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13125" y="5213945"/>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11"/>
                  </a:rPr>
                  <a:t>Janitors &amp; Cleaners</a:t>
                </a:r>
                <a:endParaRPr lang="en-US" sz="1200" dirty="0">
                  <a:solidFill>
                    <a:schemeClr val="tx1"/>
                  </a:solidFill>
                </a:endParaRPr>
              </a:p>
              <a:p>
                <a:pPr algn="ctr"/>
                <a:r>
                  <a:rPr lang="en-US" sz="1050" dirty="0">
                    <a:solidFill>
                      <a:schemeClr val="tx1"/>
                    </a:solidFill>
                  </a:rPr>
                  <a:t>2020 Area Jobs: 490</a:t>
                </a:r>
              </a:p>
              <a:p>
                <a:pPr algn="ctr"/>
                <a:r>
                  <a:rPr lang="en-US" sz="1050" dirty="0">
                    <a:solidFill>
                      <a:schemeClr val="tx1"/>
                    </a:solidFill>
                  </a:rPr>
                  <a:t>Median Wage: $12.43</a:t>
                </a:r>
              </a:p>
            </p:txBody>
          </p:sp>
          <p:sp>
            <p:nvSpPr>
              <p:cNvPr id="28" name="Rectangle 27"/>
              <p:cNvSpPr/>
              <p:nvPr/>
            </p:nvSpPr>
            <p:spPr>
              <a:xfrm>
                <a:off x="3026841" y="2360110"/>
                <a:ext cx="1371600" cy="114300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hlinkClick r:id="rId12"/>
                  </a:rPr>
                  <a:t>HVAC Mechanics &amp; Installers</a:t>
                </a:r>
                <a:endParaRPr lang="en-US" sz="1200" dirty="0">
                  <a:solidFill>
                    <a:schemeClr val="tx1"/>
                  </a:solidFill>
                </a:endParaRPr>
              </a:p>
              <a:p>
                <a:pPr algn="ctr"/>
                <a:r>
                  <a:rPr lang="en-US" sz="1050" dirty="0">
                    <a:solidFill>
                      <a:schemeClr val="tx1"/>
                    </a:solidFill>
                  </a:rPr>
                  <a:t>2020 Area Jobs: 140</a:t>
                </a:r>
              </a:p>
              <a:p>
                <a:pPr algn="ctr"/>
                <a:r>
                  <a:rPr lang="en-US" sz="1050" dirty="0">
                    <a:solidFill>
                      <a:schemeClr val="tx1"/>
                    </a:solidFill>
                  </a:rPr>
                  <a:t>Median Wage: $18.33</a:t>
                </a:r>
              </a:p>
            </p:txBody>
          </p:sp>
        </p:grpSp>
      </p:grpSp>
    </p:spTree>
    <p:extLst>
      <p:ext uri="{BB962C8B-B14F-4D97-AF65-F5344CB8AC3E}">
        <p14:creationId xmlns:p14="http://schemas.microsoft.com/office/powerpoint/2010/main" val="3300410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6766" y="451762"/>
            <a:ext cx="11111047" cy="828675"/>
          </a:xfrm>
        </p:spPr>
        <p:txBody>
          <a:bodyPr>
            <a:noAutofit/>
          </a:bodyPr>
          <a:lstStyle/>
          <a:p>
            <a:pPr marL="1944688" indent="-1944688"/>
            <a:r>
              <a:rPr lang="en-US" sz="3200" b="1" dirty="0">
                <a:latin typeface="+mn-lt"/>
              </a:rPr>
              <a:t>Section 4e: Online job postings can help show current demand for specific occupations.</a:t>
            </a:r>
          </a:p>
        </p:txBody>
      </p:sp>
      <p:sp>
        <p:nvSpPr>
          <p:cNvPr id="3" name="Content Placeholder 2"/>
          <p:cNvSpPr>
            <a:spLocks noGrp="1"/>
          </p:cNvSpPr>
          <p:nvPr>
            <p:ph idx="4294967295"/>
          </p:nvPr>
        </p:nvSpPr>
        <p:spPr>
          <a:xfrm>
            <a:off x="596766" y="1510387"/>
            <a:ext cx="4942022" cy="4895850"/>
          </a:xfrm>
        </p:spPr>
        <p:txBody>
          <a:bodyPr>
            <a:normAutofit/>
          </a:bodyPr>
          <a:lstStyle/>
          <a:p>
            <a:r>
              <a:rPr lang="en-US" dirty="0"/>
              <a:t>Job postings are available through the National Labor Exchange (</a:t>
            </a:r>
            <a:r>
              <a:rPr lang="en-US" dirty="0" err="1"/>
              <a:t>NLx</a:t>
            </a:r>
            <a:r>
              <a:rPr lang="en-US" dirty="0"/>
              <a:t>), accessed through O*Net</a:t>
            </a:r>
          </a:p>
          <a:p>
            <a:pPr>
              <a:spcBef>
                <a:spcPts val="1800"/>
              </a:spcBef>
            </a:pPr>
            <a:r>
              <a:rPr lang="en-US" dirty="0"/>
              <a:t>Proprietary ‘Real-Time’ LMI Vendors include:</a:t>
            </a:r>
          </a:p>
          <a:p>
            <a:pPr lvl="1"/>
            <a:r>
              <a:rPr lang="en-US" dirty="0" err="1"/>
              <a:t>Lightcast</a:t>
            </a:r>
            <a:r>
              <a:rPr lang="en-US" dirty="0"/>
              <a:t> (formerly EMSI Burning Glass)</a:t>
            </a:r>
          </a:p>
          <a:p>
            <a:pPr lvl="1"/>
            <a:r>
              <a:rPr lang="en-US" dirty="0"/>
              <a:t>Help Wanted Online (based on Conference Board Data)</a:t>
            </a:r>
          </a:p>
          <a:p>
            <a:pPr lvl="1"/>
            <a:r>
              <a:rPr lang="en-US" dirty="0"/>
              <a:t>Chmura Economics </a:t>
            </a:r>
            <a:r>
              <a:rPr lang="en-US" dirty="0" err="1"/>
              <a:t>JobsEQ</a:t>
            </a:r>
            <a:endParaRPr lang="en-US" dirty="0"/>
          </a:p>
          <a:p>
            <a:endParaRPr lang="en-US" dirty="0"/>
          </a:p>
        </p:txBody>
      </p:sp>
      <p:pic>
        <p:nvPicPr>
          <p:cNvPr id="8" name="Picture 7" descr="Graphical user interface, application, website&#10;&#10;Description automatically generated">
            <a:extLst>
              <a:ext uri="{FF2B5EF4-FFF2-40B4-BE49-F238E27FC236}">
                <a16:creationId xmlns:a16="http://schemas.microsoft.com/office/drawing/2014/main" id="{1E70149A-8F6F-AA08-38D1-0CC08BB24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1314" y="1510387"/>
            <a:ext cx="5523920" cy="4895851"/>
          </a:xfrm>
          <a:prstGeom prst="rect">
            <a:avLst/>
          </a:prstGeom>
        </p:spPr>
      </p:pic>
    </p:spTree>
    <p:extLst>
      <p:ext uri="{BB962C8B-B14F-4D97-AF65-F5344CB8AC3E}">
        <p14:creationId xmlns:p14="http://schemas.microsoft.com/office/powerpoint/2010/main" val="31962355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48940025-105F-AAA2-8AB1-02D8989BCD11}"/>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3" name="Arrow: Chevron 2">
            <a:extLst>
              <a:ext uri="{FF2B5EF4-FFF2-40B4-BE49-F238E27FC236}">
                <a16:creationId xmlns:a16="http://schemas.microsoft.com/office/drawing/2014/main" id="{7A08AB41-644B-7855-18A3-E8EC0B42DF4B}"/>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6" name="Title 3">
            <a:extLst>
              <a:ext uri="{FF2B5EF4-FFF2-40B4-BE49-F238E27FC236}">
                <a16:creationId xmlns:a16="http://schemas.microsoft.com/office/drawing/2014/main" id="{BF46CCBB-2F01-B986-C4DA-DDEB3E8AABD3}"/>
              </a:ext>
            </a:extLst>
          </p:cNvPr>
          <p:cNvSpPr txBox="1">
            <a:spLocks/>
          </p:cNvSpPr>
          <p:nvPr/>
        </p:nvSpPr>
        <p:spPr>
          <a:xfrm>
            <a:off x="3869357" y="1838408"/>
            <a:ext cx="5467148" cy="2233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09588" indent="-509588"/>
            <a:r>
              <a:rPr lang="en-US" sz="4000" b="1" dirty="0">
                <a:latin typeface="+mn-lt"/>
              </a:rPr>
              <a:t>5. Filling needs</a:t>
            </a:r>
          </a:p>
        </p:txBody>
      </p:sp>
    </p:spTree>
    <p:extLst>
      <p:ext uri="{BB962C8B-B14F-4D97-AF65-F5344CB8AC3E}">
        <p14:creationId xmlns:p14="http://schemas.microsoft.com/office/powerpoint/2010/main" val="2566430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69480" y="786180"/>
            <a:ext cx="10453036" cy="828675"/>
          </a:xfrm>
        </p:spPr>
        <p:txBody>
          <a:bodyPr>
            <a:noAutofit/>
          </a:bodyPr>
          <a:lstStyle/>
          <a:p>
            <a:r>
              <a:rPr lang="en-US" sz="3200" b="1" dirty="0">
                <a:latin typeface="+mn-lt"/>
              </a:rPr>
              <a:t>This section will introduce you to resources that will help you answer questions such as:</a:t>
            </a:r>
          </a:p>
        </p:txBody>
      </p:sp>
      <p:sp>
        <p:nvSpPr>
          <p:cNvPr id="5" name="Content Placeholder 4"/>
          <p:cNvSpPr>
            <a:spLocks noGrp="1"/>
          </p:cNvSpPr>
          <p:nvPr>
            <p:ph idx="4294967295"/>
          </p:nvPr>
        </p:nvSpPr>
        <p:spPr>
          <a:xfrm>
            <a:off x="869481" y="2040557"/>
            <a:ext cx="10453035" cy="1828800"/>
          </a:xfrm>
        </p:spPr>
        <p:txBody>
          <a:bodyPr/>
          <a:lstStyle/>
          <a:p>
            <a:pPr>
              <a:spcBef>
                <a:spcPts val="1800"/>
              </a:spcBef>
            </a:pPr>
            <a:r>
              <a:rPr lang="en-US" dirty="0"/>
              <a:t>How many people completed relevant degrees and completions from area post-secondary institutions?</a:t>
            </a:r>
          </a:p>
          <a:p>
            <a:pPr>
              <a:spcBef>
                <a:spcPts val="1800"/>
              </a:spcBef>
            </a:pPr>
            <a:r>
              <a:rPr lang="en-US" dirty="0"/>
              <a:t>What are the relevant credentials for a given occupation?</a:t>
            </a:r>
          </a:p>
          <a:p>
            <a:endParaRPr lang="en-US" dirty="0"/>
          </a:p>
          <a:p>
            <a:endParaRPr lang="en-US" dirty="0"/>
          </a:p>
        </p:txBody>
      </p:sp>
    </p:spTree>
    <p:extLst>
      <p:ext uri="{BB962C8B-B14F-4D97-AF65-F5344CB8AC3E}">
        <p14:creationId xmlns:p14="http://schemas.microsoft.com/office/powerpoint/2010/main" val="1946443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663" y="681037"/>
            <a:ext cx="10924674" cy="828675"/>
          </a:xfrm>
        </p:spPr>
        <p:txBody>
          <a:bodyPr vert="horz" lIns="91440" tIns="45720" rIns="91440" bIns="45720" rtlCol="0" anchor="ctr">
            <a:noAutofit/>
          </a:bodyPr>
          <a:lstStyle/>
          <a:p>
            <a:r>
              <a:rPr lang="en-US" sz="3200" b="1" dirty="0">
                <a:latin typeface="+mn-lt"/>
              </a:rPr>
              <a:t>O*Net provides crosswalks that help connect industries to occupations, and then occupations to educational programs</a:t>
            </a:r>
          </a:p>
        </p:txBody>
      </p:sp>
      <p:sp>
        <p:nvSpPr>
          <p:cNvPr id="3" name="Content Placeholder 2"/>
          <p:cNvSpPr>
            <a:spLocks noGrp="1"/>
          </p:cNvSpPr>
          <p:nvPr>
            <p:ph idx="4294967295"/>
          </p:nvPr>
        </p:nvSpPr>
        <p:spPr>
          <a:xfrm>
            <a:off x="633663" y="2088683"/>
            <a:ext cx="10924674" cy="3060834"/>
          </a:xfrm>
        </p:spPr>
        <p:txBody>
          <a:bodyPr/>
          <a:lstStyle/>
          <a:p>
            <a:r>
              <a:rPr lang="en-US" dirty="0"/>
              <a:t>NAICS (industries) to SOC (occupations)</a:t>
            </a:r>
          </a:p>
          <a:p>
            <a:pPr lvl="1">
              <a:spcBef>
                <a:spcPts val="600"/>
              </a:spcBef>
            </a:pPr>
            <a:r>
              <a:rPr lang="en-US" dirty="0"/>
              <a:t>Staffing pattern matrix, US Bureau of Labor Statistics</a:t>
            </a:r>
          </a:p>
          <a:p>
            <a:pPr>
              <a:spcBef>
                <a:spcPts val="600"/>
              </a:spcBef>
            </a:pPr>
            <a:r>
              <a:rPr lang="en-US" dirty="0"/>
              <a:t>SOC (occupations) to CIP (curricula)</a:t>
            </a:r>
          </a:p>
          <a:p>
            <a:pPr lvl="1">
              <a:spcBef>
                <a:spcPts val="2400"/>
              </a:spcBef>
            </a:pPr>
            <a:r>
              <a:rPr lang="en-US" dirty="0"/>
              <a:t>CIP 2010 crosswalk, National Center for Education Statistics</a:t>
            </a:r>
          </a:p>
          <a:p>
            <a:pPr>
              <a:spcBef>
                <a:spcPts val="2400"/>
              </a:spcBef>
            </a:pPr>
            <a:r>
              <a:rPr lang="en-US" dirty="0">
                <a:hlinkClick r:id="rId3"/>
              </a:rPr>
              <a:t>http://online.onetcenter.org/crosswalk/</a:t>
            </a:r>
            <a:endParaRPr lang="en-US" dirty="0"/>
          </a:p>
          <a:p>
            <a:pPr>
              <a:buNone/>
            </a:pPr>
            <a:endParaRPr lang="en-US" dirty="0"/>
          </a:p>
        </p:txBody>
      </p:sp>
    </p:spTree>
    <p:extLst>
      <p:ext uri="{BB962C8B-B14F-4D97-AF65-F5344CB8AC3E}">
        <p14:creationId xmlns:p14="http://schemas.microsoft.com/office/powerpoint/2010/main" val="418503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058E8D9-949B-49CD-A9F1-B72C412B75AA}"/>
              </a:ext>
            </a:extLst>
          </p:cNvPr>
          <p:cNvSpPr txBox="1">
            <a:spLocks/>
          </p:cNvSpPr>
          <p:nvPr/>
        </p:nvSpPr>
        <p:spPr>
          <a:xfrm>
            <a:off x="1109605" y="793608"/>
            <a:ext cx="10222030" cy="82905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This information helps us answer many common questions, including…</a:t>
            </a:r>
          </a:p>
        </p:txBody>
      </p:sp>
      <p:sp>
        <p:nvSpPr>
          <p:cNvPr id="3" name="Content Placeholder 4">
            <a:extLst>
              <a:ext uri="{FF2B5EF4-FFF2-40B4-BE49-F238E27FC236}">
                <a16:creationId xmlns:a16="http://schemas.microsoft.com/office/drawing/2014/main" id="{0839836B-22E5-CE2D-9568-B732372F4BFB}"/>
              </a:ext>
            </a:extLst>
          </p:cNvPr>
          <p:cNvSpPr txBox="1">
            <a:spLocks/>
          </p:cNvSpPr>
          <p:nvPr/>
        </p:nvSpPr>
        <p:spPr>
          <a:xfrm>
            <a:off x="1109605" y="2127183"/>
            <a:ext cx="10346003" cy="4049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t>What industries drive my economy?</a:t>
            </a:r>
          </a:p>
          <a:p>
            <a:pPr>
              <a:spcBef>
                <a:spcPts val="1200"/>
              </a:spcBef>
            </a:pPr>
            <a:r>
              <a:rPr lang="en-US" dirty="0"/>
              <a:t>What does my workforce look like, and what can they do?</a:t>
            </a:r>
          </a:p>
          <a:p>
            <a:pPr>
              <a:spcBef>
                <a:spcPts val="1200"/>
              </a:spcBef>
            </a:pPr>
            <a:r>
              <a:rPr lang="en-US" dirty="0"/>
              <a:t>What kind of workers do my employers need now, and in the future?</a:t>
            </a:r>
          </a:p>
          <a:p>
            <a:pPr>
              <a:spcBef>
                <a:spcPts val="1200"/>
              </a:spcBef>
            </a:pPr>
            <a:r>
              <a:rPr lang="en-US" dirty="0"/>
              <a:t>What types of policies and investments should my community, region, state make to grow the workforce?</a:t>
            </a:r>
          </a:p>
          <a:p>
            <a:pPr>
              <a:spcBef>
                <a:spcPts val="1200"/>
              </a:spcBef>
            </a:pPr>
            <a:r>
              <a:rPr lang="en-US" dirty="0"/>
              <a:t>What do I need to know to select a career or find a job?</a:t>
            </a:r>
          </a:p>
        </p:txBody>
      </p:sp>
    </p:spTree>
    <p:extLst>
      <p:ext uri="{BB962C8B-B14F-4D97-AF65-F5344CB8AC3E}">
        <p14:creationId xmlns:p14="http://schemas.microsoft.com/office/powerpoint/2010/main" val="372542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8787" y="544066"/>
            <a:ext cx="11403013" cy="831850"/>
          </a:xfrm>
        </p:spPr>
        <p:txBody>
          <a:bodyPr>
            <a:noAutofit/>
          </a:bodyPr>
          <a:lstStyle/>
          <a:p>
            <a:r>
              <a:rPr lang="en-US" sz="3200" b="1" dirty="0">
                <a:latin typeface="+mn-lt"/>
              </a:rPr>
              <a:t>Classifying Educational Programs:</a:t>
            </a:r>
            <a:br>
              <a:rPr lang="en-US" sz="3200" b="1" dirty="0">
                <a:latin typeface="+mn-lt"/>
              </a:rPr>
            </a:br>
            <a:r>
              <a:rPr lang="en-US" sz="3200" b="1" dirty="0">
                <a:latin typeface="+mn-lt"/>
              </a:rPr>
              <a:t>Classification of Instructional Programs (CIP Codes)</a:t>
            </a:r>
          </a:p>
        </p:txBody>
      </p:sp>
      <p:sp>
        <p:nvSpPr>
          <p:cNvPr id="5" name="Content Placeholder 4"/>
          <p:cNvSpPr>
            <a:spLocks noGrp="1"/>
          </p:cNvSpPr>
          <p:nvPr>
            <p:ph sz="half" idx="4294967295"/>
          </p:nvPr>
        </p:nvSpPr>
        <p:spPr>
          <a:xfrm>
            <a:off x="6383153" y="1674800"/>
            <a:ext cx="5351647" cy="3339968"/>
          </a:xfrm>
        </p:spPr>
        <p:txBody>
          <a:bodyPr numCol="1">
            <a:normAutofit/>
          </a:bodyPr>
          <a:lstStyle/>
          <a:p>
            <a:r>
              <a:rPr lang="en-US" sz="2200" b="1" dirty="0"/>
              <a:t>1,824 “Codes”</a:t>
            </a:r>
          </a:p>
          <a:p>
            <a:pPr marL="461963" lvl="1" indent="-230188"/>
            <a:r>
              <a:rPr lang="en-US" sz="1600" b="1" dirty="0">
                <a:solidFill>
                  <a:srgbClr val="002060"/>
                </a:solidFill>
              </a:rPr>
              <a:t>15.0616 Semiconductor Manufacturing Technology</a:t>
            </a:r>
          </a:p>
          <a:p>
            <a:pPr marL="461963" lvl="1" indent="0">
              <a:buNone/>
            </a:pPr>
            <a:r>
              <a:rPr lang="en-US" sz="1600" i="1" dirty="0"/>
              <a:t>A program that prepares individuals to apply basic engineering principles and technical skills to operate and monitor equipment for the fabrication of semiconductors or microchips from silicon wafers, and to troubleshoot, maintain, and repair the specialized equipment used in this process. Includes instruction in AC and DC circuits, digital fundamentals, solid state devices, manufacturing processes, vacuum principles and technology, industrial electronics, quality assurance, and semiconductor manufacturing technology.</a:t>
            </a:r>
            <a:endParaRPr lang="en-US" sz="2400" dirty="0"/>
          </a:p>
          <a:p>
            <a:pPr lvl="1"/>
            <a:endParaRPr lang="en-US" sz="1600" b="1" i="1" dirty="0">
              <a:solidFill>
                <a:srgbClr val="002060"/>
              </a:solidFill>
            </a:endParaRPr>
          </a:p>
        </p:txBody>
      </p:sp>
      <p:sp>
        <p:nvSpPr>
          <p:cNvPr id="8" name="TextBox 7"/>
          <p:cNvSpPr txBox="1"/>
          <p:nvPr/>
        </p:nvSpPr>
        <p:spPr>
          <a:xfrm>
            <a:off x="6379950" y="4999828"/>
            <a:ext cx="5638800" cy="369332"/>
          </a:xfrm>
          <a:prstGeom prst="rect">
            <a:avLst/>
          </a:prstGeom>
          <a:noFill/>
        </p:spPr>
        <p:txBody>
          <a:bodyPr wrap="square" rtlCol="0">
            <a:spAutoFit/>
          </a:bodyPr>
          <a:lstStyle/>
          <a:p>
            <a:r>
              <a:rPr lang="en-US" dirty="0">
                <a:solidFill>
                  <a:srgbClr val="2142E7"/>
                </a:solidFill>
                <a:hlinkClick r:id="rId3"/>
              </a:rPr>
              <a:t>http://nces.ed.gov/ipeds/cipcode/browse.aspx?y=55</a:t>
            </a:r>
            <a:r>
              <a:rPr lang="en-US" dirty="0">
                <a:solidFill>
                  <a:srgbClr val="2142E7"/>
                </a:solidFill>
              </a:rPr>
              <a:t> </a:t>
            </a:r>
          </a:p>
        </p:txBody>
      </p:sp>
      <p:sp>
        <p:nvSpPr>
          <p:cNvPr id="2" name="TextBox 1">
            <a:extLst>
              <a:ext uri="{FF2B5EF4-FFF2-40B4-BE49-F238E27FC236}">
                <a16:creationId xmlns:a16="http://schemas.microsoft.com/office/drawing/2014/main" id="{8ABD9BBE-EF0A-BF2A-A123-A8E7E167082A}"/>
              </a:ext>
            </a:extLst>
          </p:cNvPr>
          <p:cNvSpPr txBox="1"/>
          <p:nvPr/>
        </p:nvSpPr>
        <p:spPr>
          <a:xfrm>
            <a:off x="408788" y="1674800"/>
            <a:ext cx="5472246" cy="2185214"/>
          </a:xfrm>
          <a:prstGeom prst="rect">
            <a:avLst/>
          </a:prstGeom>
          <a:noFill/>
        </p:spPr>
        <p:txBody>
          <a:bodyPr wrap="square" rtlCol="0">
            <a:spAutoFit/>
          </a:bodyPr>
          <a:lstStyle/>
          <a:p>
            <a:r>
              <a:rPr lang="en-US" sz="2200" b="1" dirty="0"/>
              <a:t>47 “Families”</a:t>
            </a:r>
          </a:p>
          <a:p>
            <a:pPr marL="457200" lvl="1" indent="0">
              <a:buNone/>
            </a:pPr>
            <a:r>
              <a:rPr lang="en-US" sz="1600" b="1" dirty="0">
                <a:solidFill>
                  <a:srgbClr val="002060"/>
                </a:solidFill>
              </a:rPr>
              <a:t>15. Engineering Technologies and Engineering-Related Fields</a:t>
            </a:r>
          </a:p>
          <a:p>
            <a:pPr marL="461963" lvl="1">
              <a:buNone/>
            </a:pPr>
            <a:r>
              <a:rPr lang="en-US" sz="1600" i="1" dirty="0"/>
              <a:t>Instructional programs that prepare individuals to apply basic engineering principles and technical skills in support of engineering and related projects or to prepare for engineering-related fields.</a:t>
            </a:r>
            <a:endParaRPr lang="en-US" sz="2400" b="1" i="1" dirty="0"/>
          </a:p>
          <a:p>
            <a:endParaRPr lang="en-US" dirty="0"/>
          </a:p>
        </p:txBody>
      </p:sp>
      <p:sp>
        <p:nvSpPr>
          <p:cNvPr id="3" name="TextBox 2">
            <a:extLst>
              <a:ext uri="{FF2B5EF4-FFF2-40B4-BE49-F238E27FC236}">
                <a16:creationId xmlns:a16="http://schemas.microsoft.com/office/drawing/2014/main" id="{1F913C3C-0333-FAE8-B926-5AF9A29954DC}"/>
              </a:ext>
            </a:extLst>
          </p:cNvPr>
          <p:cNvSpPr txBox="1"/>
          <p:nvPr/>
        </p:nvSpPr>
        <p:spPr>
          <a:xfrm>
            <a:off x="408787" y="4009702"/>
            <a:ext cx="5403265" cy="1692771"/>
          </a:xfrm>
          <a:prstGeom prst="rect">
            <a:avLst/>
          </a:prstGeom>
          <a:noFill/>
        </p:spPr>
        <p:txBody>
          <a:bodyPr wrap="square" rtlCol="0">
            <a:spAutoFit/>
          </a:bodyPr>
          <a:lstStyle/>
          <a:p>
            <a:r>
              <a:rPr lang="en-US" sz="2200" b="1" i="1" dirty="0"/>
              <a:t>377 “Groups”</a:t>
            </a:r>
          </a:p>
          <a:p>
            <a:pPr marL="461963" lvl="1"/>
            <a:r>
              <a:rPr lang="en-US" sz="1600" b="1" i="1" dirty="0">
                <a:solidFill>
                  <a:srgbClr val="002060"/>
                </a:solidFill>
              </a:rPr>
              <a:t>15.04  Electromechanical Instrumentation and Maintenance Technologies/Technicians</a:t>
            </a:r>
          </a:p>
          <a:p>
            <a:pPr marL="461963" lvl="1"/>
            <a:r>
              <a:rPr lang="en-US" sz="1600" b="1" i="1" dirty="0">
                <a:solidFill>
                  <a:srgbClr val="002060"/>
                </a:solidFill>
              </a:rPr>
              <a:t>15.05 Environmental Control Technologies/Technicians</a:t>
            </a:r>
          </a:p>
          <a:p>
            <a:pPr marL="461963" lvl="1"/>
            <a:r>
              <a:rPr lang="en-US" sz="1600" b="1" i="1" dirty="0">
                <a:solidFill>
                  <a:srgbClr val="002060"/>
                </a:solidFill>
              </a:rPr>
              <a:t>15.06 Industrial Production Technologies/Technicians</a:t>
            </a:r>
            <a:endParaRPr lang="en-US" sz="2400" b="1" dirty="0"/>
          </a:p>
          <a:p>
            <a:endParaRPr lang="en-US" dirty="0"/>
          </a:p>
        </p:txBody>
      </p:sp>
    </p:spTree>
    <p:extLst>
      <p:ext uri="{BB962C8B-B14F-4D97-AF65-F5344CB8AC3E}">
        <p14:creationId xmlns:p14="http://schemas.microsoft.com/office/powerpoint/2010/main" val="2729305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3019" y="237538"/>
            <a:ext cx="10866922" cy="828675"/>
          </a:xfrm>
        </p:spPr>
        <p:txBody>
          <a:bodyPr>
            <a:normAutofit/>
          </a:bodyPr>
          <a:lstStyle/>
          <a:p>
            <a:r>
              <a:rPr lang="en-US" sz="3200" b="1" dirty="0">
                <a:latin typeface="+mn-lt"/>
              </a:rPr>
              <a:t>Section 5a: Education and training data</a:t>
            </a:r>
          </a:p>
        </p:txBody>
      </p:sp>
      <p:sp>
        <p:nvSpPr>
          <p:cNvPr id="3" name="Content Placeholder 2"/>
          <p:cNvSpPr>
            <a:spLocks noGrp="1"/>
          </p:cNvSpPr>
          <p:nvPr>
            <p:ph idx="4294967295"/>
          </p:nvPr>
        </p:nvSpPr>
        <p:spPr>
          <a:xfrm>
            <a:off x="693019" y="1092588"/>
            <a:ext cx="10866922" cy="4413066"/>
          </a:xfrm>
        </p:spPr>
        <p:txBody>
          <a:bodyPr>
            <a:normAutofit lnSpcReduction="10000"/>
          </a:bodyPr>
          <a:lstStyle/>
          <a:p>
            <a:r>
              <a:rPr lang="en-US" dirty="0"/>
              <a:t>Postsecondary Institutions – Programs, Graduates,  Enrollments, etc.</a:t>
            </a:r>
          </a:p>
          <a:p>
            <a:pPr lvl="1"/>
            <a:r>
              <a:rPr lang="en-US" dirty="0"/>
              <a:t>Integrated Postsecondary Education Data System (IPEDS) – NCES</a:t>
            </a:r>
          </a:p>
          <a:p>
            <a:pPr lvl="2"/>
            <a:r>
              <a:rPr lang="en-US" dirty="0">
                <a:hlinkClick r:id="rId3"/>
              </a:rPr>
              <a:t>http://nces.ed.gov/datatools/</a:t>
            </a:r>
            <a:r>
              <a:rPr lang="en-US" dirty="0"/>
              <a:t> </a:t>
            </a:r>
          </a:p>
          <a:p>
            <a:pPr lvl="1"/>
            <a:r>
              <a:rPr lang="en-US" dirty="0"/>
              <a:t>Data comes from individual institutions, so how institutional researchers assign programs to different CIP codes may prove inconsistent across institutions.</a:t>
            </a:r>
          </a:p>
          <a:p>
            <a:pPr lvl="2"/>
            <a:r>
              <a:rPr lang="en-US" dirty="0"/>
              <a:t>E.g., One institution may classify its Construction Management program as Construction Management (CIP 52.2001), while others may classify it as General Business and Commerce (52.0101).</a:t>
            </a:r>
          </a:p>
          <a:p>
            <a:pPr>
              <a:spcBef>
                <a:spcPts val="1800"/>
              </a:spcBef>
            </a:pPr>
            <a:r>
              <a:rPr lang="en-US" dirty="0"/>
              <a:t>High Schools – Graduates, Graduate Intentions, Enrollments, etc.</a:t>
            </a:r>
          </a:p>
          <a:p>
            <a:pPr lvl="1"/>
            <a:r>
              <a:rPr lang="en-US" dirty="0"/>
              <a:t>State Dept. of Educations provide relevant information</a:t>
            </a:r>
          </a:p>
          <a:p>
            <a:pPr lvl="1"/>
            <a:r>
              <a:rPr lang="en-US" dirty="0"/>
              <a:t>Some states survey graduates which can help show how many high school graduates go to college (2-year, 4-year), enter the workforce, or join the military.</a:t>
            </a:r>
          </a:p>
        </p:txBody>
      </p:sp>
    </p:spTree>
    <p:extLst>
      <p:ext uri="{BB962C8B-B14F-4D97-AF65-F5344CB8AC3E}">
        <p14:creationId xmlns:p14="http://schemas.microsoft.com/office/powerpoint/2010/main" val="69271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87141" y="130175"/>
            <a:ext cx="10982426" cy="831850"/>
          </a:xfrm>
        </p:spPr>
        <p:txBody>
          <a:bodyPr>
            <a:normAutofit/>
          </a:bodyPr>
          <a:lstStyle/>
          <a:p>
            <a:r>
              <a:rPr lang="en-US" sz="3200" b="1" dirty="0">
                <a:latin typeface="+mn-lt"/>
              </a:rPr>
              <a:t>Section 5a: Post-secondary completers</a:t>
            </a:r>
          </a:p>
        </p:txBody>
      </p:sp>
      <p:pic>
        <p:nvPicPr>
          <p:cNvPr id="6" name="Content Placeholder 5"/>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764446" y="1125937"/>
            <a:ext cx="5840412" cy="4249737"/>
          </a:xfrm>
          <a:prstGeom prst="rect">
            <a:avLst/>
          </a:prstGeom>
        </p:spPr>
      </p:pic>
      <p:sp>
        <p:nvSpPr>
          <p:cNvPr id="7" name="Content Placeholder 6"/>
          <p:cNvSpPr>
            <a:spLocks noGrp="1"/>
          </p:cNvSpPr>
          <p:nvPr>
            <p:ph sz="half" idx="4294967295"/>
          </p:nvPr>
        </p:nvSpPr>
        <p:spPr>
          <a:xfrm>
            <a:off x="587142" y="1125937"/>
            <a:ext cx="4612390" cy="3879199"/>
          </a:xfrm>
          <a:solidFill>
            <a:schemeClr val="bg1"/>
          </a:solidFill>
        </p:spPr>
        <p:txBody>
          <a:bodyPr>
            <a:normAutofit/>
          </a:bodyPr>
          <a:lstStyle/>
          <a:p>
            <a:r>
              <a:rPr lang="en-US" dirty="0"/>
              <a:t>The IPEDS data tools are not always user-friendly.</a:t>
            </a:r>
          </a:p>
          <a:p>
            <a:pPr lvl="1"/>
            <a:r>
              <a:rPr lang="en-US" dirty="0"/>
              <a:t>The </a:t>
            </a:r>
            <a:r>
              <a:rPr lang="en-US" b="1" i="1" dirty="0">
                <a:hlinkClick r:id="rId4"/>
              </a:rPr>
              <a:t>IPEDS College Navigator </a:t>
            </a:r>
            <a:r>
              <a:rPr lang="en-US" dirty="0"/>
              <a:t>is useful for looking up information for individual institutions.</a:t>
            </a:r>
          </a:p>
          <a:p>
            <a:pPr>
              <a:spcBef>
                <a:spcPts val="1800"/>
              </a:spcBef>
            </a:pPr>
            <a:r>
              <a:rPr lang="en-US" dirty="0"/>
              <a:t>Some proprietary vendors publish these data with more user-friendly tools.</a:t>
            </a:r>
          </a:p>
          <a:p>
            <a:endParaRPr lang="en-US" dirty="0"/>
          </a:p>
        </p:txBody>
      </p:sp>
    </p:spTree>
    <p:extLst>
      <p:ext uri="{BB962C8B-B14F-4D97-AF65-F5344CB8AC3E}">
        <p14:creationId xmlns:p14="http://schemas.microsoft.com/office/powerpoint/2010/main" val="1594628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317" y="141288"/>
            <a:ext cx="11244496" cy="828675"/>
          </a:xfrm>
        </p:spPr>
        <p:txBody>
          <a:bodyPr>
            <a:normAutofit/>
          </a:bodyPr>
          <a:lstStyle/>
          <a:p>
            <a:r>
              <a:rPr lang="en-US" sz="3200" b="1" dirty="0">
                <a:latin typeface="+mn-lt"/>
              </a:rPr>
              <a:t>Section 5b: Credentials</a:t>
            </a:r>
          </a:p>
        </p:txBody>
      </p:sp>
      <p:sp>
        <p:nvSpPr>
          <p:cNvPr id="3" name="Content Placeholder 2"/>
          <p:cNvSpPr>
            <a:spLocks noGrp="1"/>
          </p:cNvSpPr>
          <p:nvPr>
            <p:ph idx="4294967295"/>
          </p:nvPr>
        </p:nvSpPr>
        <p:spPr>
          <a:xfrm>
            <a:off x="463317" y="1082901"/>
            <a:ext cx="5475470" cy="4692198"/>
          </a:xfrm>
        </p:spPr>
        <p:txBody>
          <a:bodyPr>
            <a:normAutofit/>
          </a:bodyPr>
          <a:lstStyle/>
          <a:p>
            <a:pPr lvl="0"/>
            <a:r>
              <a:rPr lang="en-US" sz="2200" b="1" dirty="0"/>
              <a:t>Certificates</a:t>
            </a:r>
            <a:r>
              <a:rPr lang="en-US" sz="2200" dirty="0"/>
              <a:t> are awards conferred by post-secondary institutions that show completion of a non-degree program of study.</a:t>
            </a:r>
          </a:p>
          <a:p>
            <a:pPr lvl="0">
              <a:spcBef>
                <a:spcPts val="1800"/>
              </a:spcBef>
            </a:pPr>
            <a:r>
              <a:rPr lang="en-US" sz="2200" b="1" dirty="0"/>
              <a:t>Occupation certifications</a:t>
            </a:r>
            <a:r>
              <a:rPr lang="en-US" sz="2200" dirty="0"/>
              <a:t> are awarded by industry or professional associations. Individuals receiving certifications must demonstrate a designated set of knowledge, skills &amp; abilities.</a:t>
            </a:r>
          </a:p>
          <a:p>
            <a:pPr lvl="0">
              <a:spcBef>
                <a:spcPts val="1800"/>
              </a:spcBef>
            </a:pPr>
            <a:r>
              <a:rPr lang="en-US" sz="2200" b="1" dirty="0"/>
              <a:t>Occupational license</a:t>
            </a:r>
            <a:r>
              <a:rPr lang="en-US" sz="2200" dirty="0"/>
              <a:t> are awarded by state licensing boards. They allow workers to practice specific occupations or vocations (e.g. teachers, nurses, surveyors, etc.) within that state.</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325498"/>
            <a:ext cx="5553417" cy="1061554"/>
          </a:xfrm>
          <a:prstGeom prst="rect">
            <a:avLst/>
          </a:prstGeom>
          <a:ln>
            <a:solidFill>
              <a:schemeClr val="tx1"/>
            </a:solidFill>
          </a:ln>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5565" y="2101412"/>
            <a:ext cx="5553417" cy="3271191"/>
          </a:xfrm>
          <a:prstGeom prst="rect">
            <a:avLst/>
          </a:prstGeom>
        </p:spPr>
      </p:pic>
    </p:spTree>
    <p:extLst>
      <p:ext uri="{BB962C8B-B14F-4D97-AF65-F5344CB8AC3E}">
        <p14:creationId xmlns:p14="http://schemas.microsoft.com/office/powerpoint/2010/main" val="4059255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E19E2DB3-37C0-2D65-7BA2-AE2E8D28812D}"/>
              </a:ext>
            </a:extLst>
          </p:cNvPr>
          <p:cNvSpPr/>
          <p:nvPr/>
        </p:nvSpPr>
        <p:spPr>
          <a:xfrm>
            <a:off x="0"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3" name="Arrow: Chevron 2">
            <a:extLst>
              <a:ext uri="{FF2B5EF4-FFF2-40B4-BE49-F238E27FC236}">
                <a16:creationId xmlns:a16="http://schemas.microsoft.com/office/drawing/2014/main" id="{2CD6C9AB-9145-3BBC-4AE8-88982BD37BBF}"/>
              </a:ext>
            </a:extLst>
          </p:cNvPr>
          <p:cNvSpPr/>
          <p:nvPr/>
        </p:nvSpPr>
        <p:spPr>
          <a:xfrm>
            <a:off x="-1782278" y="0"/>
            <a:ext cx="2887580" cy="59099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19000"/>
                </a:schemeClr>
              </a:solidFill>
            </a:endParaRPr>
          </a:p>
        </p:txBody>
      </p:sp>
      <p:sp>
        <p:nvSpPr>
          <p:cNvPr id="6" name="Title 3">
            <a:extLst>
              <a:ext uri="{FF2B5EF4-FFF2-40B4-BE49-F238E27FC236}">
                <a16:creationId xmlns:a16="http://schemas.microsoft.com/office/drawing/2014/main" id="{8456AC46-5FF0-0C0C-7391-A0C00A8C87F0}"/>
              </a:ext>
            </a:extLst>
          </p:cNvPr>
          <p:cNvSpPr txBox="1">
            <a:spLocks/>
          </p:cNvSpPr>
          <p:nvPr/>
        </p:nvSpPr>
        <p:spPr>
          <a:xfrm>
            <a:off x="3869357" y="1838408"/>
            <a:ext cx="5130264" cy="2233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09588" indent="-509588"/>
            <a:r>
              <a:rPr lang="en-US" sz="4000" b="1" dirty="0">
                <a:latin typeface="+mn-lt"/>
              </a:rPr>
              <a:t>6. Integrating other data sources</a:t>
            </a:r>
          </a:p>
        </p:txBody>
      </p:sp>
    </p:spTree>
    <p:extLst>
      <p:ext uri="{BB962C8B-B14F-4D97-AF65-F5344CB8AC3E}">
        <p14:creationId xmlns:p14="http://schemas.microsoft.com/office/powerpoint/2010/main" val="2115581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8850" y="681037"/>
            <a:ext cx="10934299" cy="828675"/>
          </a:xfrm>
        </p:spPr>
        <p:txBody>
          <a:bodyPr>
            <a:normAutofit/>
          </a:bodyPr>
          <a:lstStyle/>
          <a:p>
            <a:r>
              <a:rPr lang="en-US" sz="3200" b="1" dirty="0">
                <a:latin typeface="+mn-lt"/>
              </a:rPr>
              <a:t>This section will help you:</a:t>
            </a:r>
          </a:p>
        </p:txBody>
      </p:sp>
      <p:sp>
        <p:nvSpPr>
          <p:cNvPr id="5" name="Content Placeholder 4"/>
          <p:cNvSpPr>
            <a:spLocks noGrp="1"/>
          </p:cNvSpPr>
          <p:nvPr>
            <p:ph idx="4294967295"/>
          </p:nvPr>
        </p:nvSpPr>
        <p:spPr>
          <a:xfrm>
            <a:off x="625642" y="1612901"/>
            <a:ext cx="10934299" cy="2747344"/>
          </a:xfrm>
        </p:spPr>
        <p:txBody>
          <a:bodyPr/>
          <a:lstStyle/>
          <a:p>
            <a:r>
              <a:rPr lang="en-US" dirty="0"/>
              <a:t>Think through the benefits of qualitative research, and better understand the caveats associated with this research.</a:t>
            </a:r>
          </a:p>
          <a:p>
            <a:pPr>
              <a:spcBef>
                <a:spcPts val="1800"/>
              </a:spcBef>
            </a:pPr>
            <a:r>
              <a:rPr lang="en-US" dirty="0"/>
              <a:t>Become more familiar with other data resources (e.g., proprietary sources, data aggregators) that can help you answer many basic labor market questions quickly.</a:t>
            </a:r>
          </a:p>
        </p:txBody>
      </p:sp>
    </p:spTree>
    <p:extLst>
      <p:ext uri="{BB962C8B-B14F-4D97-AF65-F5344CB8AC3E}">
        <p14:creationId xmlns:p14="http://schemas.microsoft.com/office/powerpoint/2010/main" val="9008233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1" y="393701"/>
            <a:ext cx="10972800" cy="751706"/>
          </a:xfrm>
        </p:spPr>
        <p:txBody>
          <a:bodyPr>
            <a:normAutofit/>
          </a:bodyPr>
          <a:lstStyle/>
          <a:p>
            <a:r>
              <a:rPr lang="en-US" sz="3200" b="1" dirty="0">
                <a:latin typeface="+mn-lt"/>
              </a:rPr>
              <a:t>Section 6a: Focus groups and interviews</a:t>
            </a:r>
          </a:p>
        </p:txBody>
      </p:sp>
      <p:sp>
        <p:nvSpPr>
          <p:cNvPr id="5" name="Content Placeholder 4"/>
          <p:cNvSpPr>
            <a:spLocks noGrp="1"/>
          </p:cNvSpPr>
          <p:nvPr>
            <p:ph type="body" idx="4294967295"/>
          </p:nvPr>
        </p:nvSpPr>
        <p:spPr>
          <a:xfrm>
            <a:off x="609600" y="1315419"/>
            <a:ext cx="5257800" cy="4366728"/>
          </a:xfrm>
        </p:spPr>
        <p:txBody>
          <a:bodyPr>
            <a:normAutofit fontScale="92500"/>
          </a:bodyPr>
          <a:lstStyle/>
          <a:p>
            <a:pPr lvl="0"/>
            <a:r>
              <a:rPr lang="en-US" dirty="0"/>
              <a:t>Quantitative research can identify patterns, qualitative research can uncover the processes that create those patterns.</a:t>
            </a:r>
          </a:p>
          <a:p>
            <a:pPr lvl="1"/>
            <a:r>
              <a:rPr lang="en-US" dirty="0"/>
              <a:t>The information can help interpret and validate the quantitative research.</a:t>
            </a:r>
          </a:p>
          <a:p>
            <a:pPr lvl="0">
              <a:spcBef>
                <a:spcPts val="1800"/>
              </a:spcBef>
            </a:pPr>
            <a:r>
              <a:rPr lang="en-US" dirty="0"/>
              <a:t>Limiting factors for gathering this information:</a:t>
            </a:r>
          </a:p>
          <a:p>
            <a:pPr lvl="1"/>
            <a:r>
              <a:rPr lang="en-US" dirty="0"/>
              <a:t>Time, </a:t>
            </a:r>
          </a:p>
          <a:p>
            <a:pPr lvl="1"/>
            <a:r>
              <a:rPr lang="en-US" dirty="0"/>
              <a:t>Resources</a:t>
            </a:r>
          </a:p>
          <a:p>
            <a:pPr lvl="1"/>
            <a:r>
              <a:rPr lang="en-US" dirty="0"/>
              <a:t>Willingness of participants</a:t>
            </a:r>
          </a:p>
        </p:txBody>
      </p:sp>
      <p:sp>
        <p:nvSpPr>
          <p:cNvPr id="6" name="Content Placeholder 5"/>
          <p:cNvSpPr>
            <a:spLocks noGrp="1"/>
          </p:cNvSpPr>
          <p:nvPr>
            <p:ph sz="half" idx="4294967295"/>
          </p:nvPr>
        </p:nvSpPr>
        <p:spPr>
          <a:xfrm>
            <a:off x="6324600" y="1246188"/>
            <a:ext cx="5257800" cy="5218112"/>
          </a:xfrm>
        </p:spPr>
        <p:txBody>
          <a:bodyPr>
            <a:normAutofit fontScale="92500"/>
          </a:bodyPr>
          <a:lstStyle/>
          <a:p>
            <a:pPr lvl="0"/>
            <a:r>
              <a:rPr lang="en-US" dirty="0"/>
              <a:t>Employer input can be very informative, but:</a:t>
            </a:r>
          </a:p>
          <a:p>
            <a:pPr lvl="1"/>
            <a:r>
              <a:rPr lang="en-US" dirty="0"/>
              <a:t>Beware selection bias,</a:t>
            </a:r>
          </a:p>
          <a:p>
            <a:pPr lvl="1"/>
            <a:r>
              <a:rPr lang="en-US" dirty="0"/>
              <a:t>Involve the right person (e.g., CEO v. HR manager) and you ask them questions that they can answer, and</a:t>
            </a:r>
          </a:p>
          <a:p>
            <a:pPr lvl="1"/>
            <a:r>
              <a:rPr lang="en-US" dirty="0"/>
              <a:t>Recognize their bias:</a:t>
            </a:r>
          </a:p>
          <a:p>
            <a:pPr lvl="2"/>
            <a:r>
              <a:rPr lang="en-US" dirty="0"/>
              <a:t>Do they think their workforce needs are unique?</a:t>
            </a:r>
          </a:p>
          <a:p>
            <a:pPr lvl="2"/>
            <a:r>
              <a:rPr lang="en-US" dirty="0"/>
              <a:t>Do they consider what is good for both the firm and the worker? </a:t>
            </a:r>
          </a:p>
          <a:p>
            <a:pPr>
              <a:spcBef>
                <a:spcPts val="1800"/>
              </a:spcBef>
            </a:pPr>
            <a:r>
              <a:rPr lang="en-US" dirty="0"/>
              <a:t>These conversations can also help you identify potential private sector partners for your efforts.</a:t>
            </a:r>
          </a:p>
          <a:p>
            <a:endParaRPr lang="en-US" dirty="0"/>
          </a:p>
        </p:txBody>
      </p:sp>
      <p:sp>
        <p:nvSpPr>
          <p:cNvPr id="2" name="Rectangle 1">
            <a:extLst>
              <a:ext uri="{FF2B5EF4-FFF2-40B4-BE49-F238E27FC236}">
                <a16:creationId xmlns:a16="http://schemas.microsoft.com/office/drawing/2014/main" id="{08399B07-9EA5-E3C3-1875-81039A7277CB}"/>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98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2079" y="280139"/>
            <a:ext cx="10992050" cy="828675"/>
          </a:xfrm>
        </p:spPr>
        <p:txBody>
          <a:bodyPr>
            <a:noAutofit/>
          </a:bodyPr>
          <a:lstStyle/>
          <a:p>
            <a:pPr marL="2001838" indent="-2001838"/>
            <a:r>
              <a:rPr lang="en-US" sz="3200" b="1" dirty="0">
                <a:latin typeface="+mn-lt"/>
              </a:rPr>
              <a:t>Section 6b:	Data aggregators often provide easy access to an array of publicly-available data.</a:t>
            </a: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7555" y="1390775"/>
            <a:ext cx="3709290" cy="5364386"/>
          </a:xfrm>
          <a:prstGeom prst="rect">
            <a:avLst/>
          </a:prstGeom>
          <a:ln>
            <a:solidFill>
              <a:schemeClr val="accent6"/>
            </a:solidFill>
          </a:ln>
        </p:spPr>
      </p:pic>
      <p:pic>
        <p:nvPicPr>
          <p:cNvPr id="10" name="Picture 9" descr="Graphical user interface&#10;&#10;Description automatically generated">
            <a:extLst>
              <a:ext uri="{FF2B5EF4-FFF2-40B4-BE49-F238E27FC236}">
                <a16:creationId xmlns:a16="http://schemas.microsoft.com/office/drawing/2014/main" id="{3BFBDB3E-ED7F-DF60-2AB6-59E453E321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780" y="1391755"/>
            <a:ext cx="4017411" cy="1936204"/>
          </a:xfrm>
          <a:prstGeom prst="rect">
            <a:avLst/>
          </a:prstGeom>
          <a:ln>
            <a:solidFill>
              <a:schemeClr val="accent6"/>
            </a:solidFill>
          </a:ln>
        </p:spPr>
      </p:pic>
      <p:pic>
        <p:nvPicPr>
          <p:cNvPr id="6" name="Picture 5"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2780" y="3475015"/>
            <a:ext cx="4017411" cy="3280146"/>
          </a:xfrm>
          <a:prstGeom prst="rect">
            <a:avLst/>
          </a:prstGeom>
        </p:spPr>
      </p:pic>
      <p:sp>
        <p:nvSpPr>
          <p:cNvPr id="5" name="Content Placeholder 4"/>
          <p:cNvSpPr>
            <a:spLocks noGrp="1"/>
          </p:cNvSpPr>
          <p:nvPr>
            <p:ph idx="4294967295"/>
          </p:nvPr>
        </p:nvSpPr>
        <p:spPr>
          <a:xfrm>
            <a:off x="382079" y="1373374"/>
            <a:ext cx="3253338" cy="4968875"/>
          </a:xfrm>
          <a:solidFill>
            <a:schemeClr val="bg1"/>
          </a:solidFill>
        </p:spPr>
        <p:txBody>
          <a:bodyPr>
            <a:normAutofit/>
          </a:bodyPr>
          <a:lstStyle/>
          <a:p>
            <a:r>
              <a:rPr lang="en-US" sz="2400" dirty="0"/>
              <a:t>Some provide access to general regional (e.g., StatsAmerica, Census Quickfacts) or economic data (FRED).</a:t>
            </a:r>
          </a:p>
          <a:p>
            <a:pPr>
              <a:spcBef>
                <a:spcPts val="1800"/>
              </a:spcBef>
            </a:pPr>
            <a:r>
              <a:rPr lang="en-US" sz="2400" dirty="0"/>
              <a:t>Others focus on specific issues</a:t>
            </a:r>
          </a:p>
          <a:p>
            <a:pPr lvl="1"/>
            <a:r>
              <a:rPr lang="en-US" dirty="0"/>
              <a:t>Tech Talent</a:t>
            </a:r>
          </a:p>
          <a:p>
            <a:pPr lvl="1"/>
            <a:r>
              <a:rPr lang="en-US" dirty="0"/>
              <a:t>Living Wages</a:t>
            </a:r>
          </a:p>
        </p:txBody>
      </p:sp>
    </p:spTree>
    <p:extLst>
      <p:ext uri="{BB962C8B-B14F-4D97-AF65-F5344CB8AC3E}">
        <p14:creationId xmlns:p14="http://schemas.microsoft.com/office/powerpoint/2010/main" val="2350573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11518" y="457519"/>
            <a:ext cx="10972800" cy="831850"/>
          </a:xfrm>
        </p:spPr>
        <p:txBody>
          <a:bodyPr>
            <a:noAutofit/>
          </a:bodyPr>
          <a:lstStyle/>
          <a:p>
            <a:r>
              <a:rPr lang="en-US" sz="3200" b="1" dirty="0">
                <a:latin typeface="+mn-lt"/>
              </a:rPr>
              <a:t>StatsAmerica is funded by US EDA, with primary purpose of helping RPCs with their CEDS process.</a:t>
            </a:r>
          </a:p>
        </p:txBody>
      </p:sp>
      <p:sp>
        <p:nvSpPr>
          <p:cNvPr id="6" name="Content Placeholder 5"/>
          <p:cNvSpPr>
            <a:spLocks noGrp="1"/>
          </p:cNvSpPr>
          <p:nvPr>
            <p:ph sz="half" idx="4294967295"/>
          </p:nvPr>
        </p:nvSpPr>
        <p:spPr>
          <a:xfrm>
            <a:off x="611518" y="1892074"/>
            <a:ext cx="5262562" cy="3559175"/>
          </a:xfrm>
        </p:spPr>
        <p:txBody>
          <a:bodyPr>
            <a:normAutofit fontScale="85000" lnSpcReduction="20000"/>
          </a:bodyPr>
          <a:lstStyle/>
          <a:p>
            <a:r>
              <a:rPr lang="en-US" dirty="0"/>
              <a:t>Developed and supported by Indiana University, StatsAmerica provides:</a:t>
            </a:r>
          </a:p>
          <a:p>
            <a:pPr lvl="1"/>
            <a:r>
              <a:rPr lang="en-US" dirty="0"/>
              <a:t>Basic economic, demographic, education data, etc.</a:t>
            </a:r>
          </a:p>
          <a:p>
            <a:pPr lvl="1"/>
            <a:r>
              <a:rPr lang="en-US" dirty="0"/>
              <a:t>Easy comparisons of counties and states</a:t>
            </a:r>
          </a:p>
          <a:p>
            <a:pPr lvl="1"/>
            <a:r>
              <a:rPr lang="en-US" dirty="0"/>
              <a:t>Basic innovation &amp; cluster analysis</a:t>
            </a:r>
          </a:p>
          <a:p>
            <a:pPr>
              <a:spcBef>
                <a:spcPts val="1800"/>
              </a:spcBef>
            </a:pPr>
            <a:r>
              <a:rPr lang="en-US" dirty="0"/>
              <a:t>Other tools: Radius, Build a neighborhood.</a:t>
            </a:r>
          </a:p>
          <a:p>
            <a:pPr>
              <a:spcBef>
                <a:spcPts val="1800"/>
              </a:spcBef>
            </a:pPr>
            <a:r>
              <a:rPr lang="en-US" dirty="0"/>
              <a:t>Links to other tools: QWI, OTM, etc.</a:t>
            </a:r>
          </a:p>
          <a:p>
            <a:pPr>
              <a:spcBef>
                <a:spcPts val="1800"/>
              </a:spcBef>
            </a:pPr>
            <a:r>
              <a:rPr lang="en-US" dirty="0">
                <a:hlinkClick r:id="rId3"/>
              </a:rPr>
              <a:t>www.statsamerica.org</a:t>
            </a:r>
            <a:endParaRPr lang="en-US" dirty="0"/>
          </a:p>
          <a:p>
            <a:endParaRPr lang="en-US" dirty="0"/>
          </a:p>
        </p:txBody>
      </p:sp>
      <p:pic>
        <p:nvPicPr>
          <p:cNvPr id="8" name="Content Placeholder 7" descr="Screen Clipping"/>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6076146" y="1701806"/>
            <a:ext cx="5368925" cy="3956050"/>
          </a:xfrm>
        </p:spPr>
      </p:pic>
      <p:pic>
        <p:nvPicPr>
          <p:cNvPr id="9" name="Picture 8"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4328" y="1092668"/>
            <a:ext cx="4669725" cy="5318606"/>
          </a:xfrm>
          <a:prstGeom prst="rect">
            <a:avLst/>
          </a:prstGeom>
        </p:spPr>
      </p:pic>
      <p:pic>
        <p:nvPicPr>
          <p:cNvPr id="10" name="Picture 9" descr="Screen Clippi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7901" y="1289369"/>
            <a:ext cx="4302581" cy="5393550"/>
          </a:xfrm>
          <a:prstGeom prst="rect">
            <a:avLst/>
          </a:prstGeom>
        </p:spPr>
      </p:pic>
    </p:spTree>
    <p:extLst>
      <p:ext uri="{BB962C8B-B14F-4D97-AF65-F5344CB8AC3E}">
        <p14:creationId xmlns:p14="http://schemas.microsoft.com/office/powerpoint/2010/main" val="255256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8"/>
                                        </p:tgtEl>
                                        <p:attrNameLst>
                                          <p:attrName>ppt_x</p:attrName>
                                        </p:attrNameLst>
                                      </p:cBhvr>
                                      <p:tavLst>
                                        <p:tav tm="0">
                                          <p:val>
                                            <p:strVal val="ppt_x"/>
                                          </p:val>
                                        </p:tav>
                                        <p:tav tm="100000">
                                          <p:val>
                                            <p:strVal val="ppt_x"/>
                                          </p:val>
                                        </p:tav>
                                      </p:tavLst>
                                    </p:anim>
                                    <p:anim calcmode="lin" valueType="num">
                                      <p:cBhvr additive="base">
                                        <p:cTn id="7" dur="1000"/>
                                        <p:tgtEl>
                                          <p:spTgt spid="8"/>
                                        </p:tgtEl>
                                        <p:attrNameLst>
                                          <p:attrName>ppt_y</p:attrName>
                                        </p:attrNameLst>
                                      </p:cBhvr>
                                      <p:tavLst>
                                        <p:tav tm="0">
                                          <p:val>
                                            <p:strVal val="ppt_y"/>
                                          </p:val>
                                        </p:tav>
                                        <p:tav tm="100000">
                                          <p:val>
                                            <p:strVal val="1+ppt_h/2"/>
                                          </p:val>
                                        </p:tav>
                                      </p:tavLst>
                                    </p:anim>
                                    <p:set>
                                      <p:cBhvr>
                                        <p:cTn id="8" dur="1" fill="hold">
                                          <p:stCondLst>
                                            <p:cond delay="999"/>
                                          </p:stCondLst>
                                        </p:cTn>
                                        <p:tgtEl>
                                          <p:spTgt spid="8"/>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1000"/>
                                        <p:tgtEl>
                                          <p:spTgt spid="9"/>
                                        </p:tgtEl>
                                        <p:attrNameLst>
                                          <p:attrName>ppt_x</p:attrName>
                                        </p:attrNameLst>
                                      </p:cBhvr>
                                      <p:tavLst>
                                        <p:tav tm="0">
                                          <p:val>
                                            <p:strVal val="ppt_x"/>
                                          </p:val>
                                        </p:tav>
                                        <p:tav tm="100000">
                                          <p:val>
                                            <p:strVal val="ppt_x"/>
                                          </p:val>
                                        </p:tav>
                                      </p:tavLst>
                                    </p:anim>
                                    <p:anim calcmode="lin" valueType="num">
                                      <p:cBhvr additive="base">
                                        <p:cTn id="17" dur="1000"/>
                                        <p:tgtEl>
                                          <p:spTgt spid="9"/>
                                        </p:tgtEl>
                                        <p:attrNameLst>
                                          <p:attrName>ppt_y</p:attrName>
                                        </p:attrNameLst>
                                      </p:cBhvr>
                                      <p:tavLst>
                                        <p:tav tm="0">
                                          <p:val>
                                            <p:strVal val="ppt_y"/>
                                          </p:val>
                                        </p:tav>
                                        <p:tav tm="100000">
                                          <p:val>
                                            <p:strVal val="1+ppt_h/2"/>
                                          </p:val>
                                        </p:tav>
                                      </p:tavLst>
                                    </p:anim>
                                    <p:set>
                                      <p:cBhvr>
                                        <p:cTn id="18" dur="1" fill="hold">
                                          <p:stCondLst>
                                            <p:cond delay="999"/>
                                          </p:stCondLst>
                                        </p:cTn>
                                        <p:tgtEl>
                                          <p:spTgt spid="9"/>
                                        </p:tgtEl>
                                        <p:attrNameLst>
                                          <p:attrName>style.visibility</p:attrName>
                                        </p:attrNameLst>
                                      </p:cBhvr>
                                      <p:to>
                                        <p:strVal val="hidden"/>
                                      </p:to>
                                    </p:set>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9209" y="298380"/>
            <a:ext cx="10915650" cy="831850"/>
          </a:xfrm>
        </p:spPr>
        <p:txBody>
          <a:bodyPr>
            <a:noAutofit/>
          </a:bodyPr>
          <a:lstStyle/>
          <a:p>
            <a:r>
              <a:rPr lang="en-US" sz="3200" b="1" dirty="0">
                <a:latin typeface="+mn-lt"/>
              </a:rPr>
              <a:t>The St. Louis Federal Reserve’s FRED (Federal Reserve Economic Data) tool is another great data aggregator.</a:t>
            </a:r>
          </a:p>
        </p:txBody>
      </p:sp>
      <p:sp>
        <p:nvSpPr>
          <p:cNvPr id="6" name="Content Placeholder 5"/>
          <p:cNvSpPr>
            <a:spLocks noGrp="1"/>
          </p:cNvSpPr>
          <p:nvPr>
            <p:ph sz="half" idx="4294967295"/>
          </p:nvPr>
        </p:nvSpPr>
        <p:spPr>
          <a:xfrm>
            <a:off x="429209" y="1649884"/>
            <a:ext cx="3908312" cy="4275137"/>
          </a:xfrm>
        </p:spPr>
        <p:txBody>
          <a:bodyPr>
            <a:normAutofit fontScale="92500" lnSpcReduction="10000"/>
          </a:bodyPr>
          <a:lstStyle/>
          <a:p>
            <a:r>
              <a:rPr lang="en-US" dirty="0"/>
              <a:t>Good place to look up basic economic information.</a:t>
            </a:r>
          </a:p>
          <a:p>
            <a:pPr lvl="1"/>
            <a:r>
              <a:rPr lang="en-US" dirty="0"/>
              <a:t>Graphing function </a:t>
            </a:r>
            <a:br>
              <a:rPr lang="en-US" dirty="0"/>
            </a:br>
            <a:r>
              <a:rPr lang="en-US" dirty="0"/>
              <a:t>available for quick charts</a:t>
            </a:r>
          </a:p>
          <a:p>
            <a:pPr lvl="1"/>
            <a:r>
              <a:rPr lang="en-US" sz="1600" dirty="0">
                <a:hlinkClick r:id="rId3"/>
              </a:rPr>
              <a:t>https://fred.stlouisfed.org/</a:t>
            </a:r>
            <a:endParaRPr lang="en-US" dirty="0"/>
          </a:p>
          <a:p>
            <a:pPr>
              <a:spcBef>
                <a:spcPts val="1800"/>
              </a:spcBef>
            </a:pPr>
            <a:r>
              <a:rPr lang="en-US" dirty="0"/>
              <a:t>FRED Maps allow for quick visual display of socio-economic data.</a:t>
            </a:r>
          </a:p>
          <a:p>
            <a:pPr>
              <a:spcBef>
                <a:spcPts val="1800"/>
              </a:spcBef>
            </a:pPr>
            <a:r>
              <a:rPr lang="en-US" dirty="0"/>
              <a:t>Also available in App Form!</a:t>
            </a:r>
          </a:p>
        </p:txBody>
      </p:sp>
      <p:pic>
        <p:nvPicPr>
          <p:cNvPr id="2" name="Content Placeholder 2" descr="Screen Clipping">
            <a:extLst>
              <a:ext uri="{FF2B5EF4-FFF2-40B4-BE49-F238E27FC236}">
                <a16:creationId xmlns:a16="http://schemas.microsoft.com/office/drawing/2014/main" id="{CB38D6C1-FC3E-3C35-642E-E4E22E77C3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9715" y="1284179"/>
            <a:ext cx="6363076" cy="5378762"/>
          </a:xfrm>
          <a:prstGeom prst="rect">
            <a:avLst/>
          </a:prstGeom>
        </p:spPr>
      </p:pic>
      <p:pic>
        <p:nvPicPr>
          <p:cNvPr id="3" name="Picture 2" descr="Screen Clipping">
            <a:extLst>
              <a:ext uri="{FF2B5EF4-FFF2-40B4-BE49-F238E27FC236}">
                <a16:creationId xmlns:a16="http://schemas.microsoft.com/office/drawing/2014/main" id="{0AE982EE-FBB3-4490-D074-85E0A7BB0F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9871" y="2050407"/>
            <a:ext cx="5124070" cy="3474093"/>
          </a:xfrm>
          <a:prstGeom prst="rect">
            <a:avLst/>
          </a:prstGeom>
        </p:spPr>
      </p:pic>
      <p:pic>
        <p:nvPicPr>
          <p:cNvPr id="5" name="Picture 4" descr="Map&#10;&#10;Description automatically generated">
            <a:extLst>
              <a:ext uri="{FF2B5EF4-FFF2-40B4-BE49-F238E27FC236}">
                <a16:creationId xmlns:a16="http://schemas.microsoft.com/office/drawing/2014/main" id="{19E78379-58CA-BC27-89A5-CAACD97958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04791" y="1295452"/>
            <a:ext cx="6858000" cy="5596265"/>
          </a:xfrm>
          <a:prstGeom prst="rect">
            <a:avLst/>
          </a:prstGeom>
        </p:spPr>
      </p:pic>
    </p:spTree>
    <p:extLst>
      <p:ext uri="{BB962C8B-B14F-4D97-AF65-F5344CB8AC3E}">
        <p14:creationId xmlns:p14="http://schemas.microsoft.com/office/powerpoint/2010/main" val="376274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
                                        </p:tgtEl>
                                        <p:attrNameLst>
                                          <p:attrName>ppt_x</p:attrName>
                                        </p:attrNameLst>
                                      </p:cBhvr>
                                      <p:tavLst>
                                        <p:tav tm="0">
                                          <p:val>
                                            <p:strVal val="ppt_x"/>
                                          </p:val>
                                        </p:tav>
                                        <p:tav tm="100000">
                                          <p:val>
                                            <p:strVal val="ppt_x"/>
                                          </p:val>
                                        </p:tav>
                                      </p:tavLst>
                                    </p:anim>
                                    <p:anim calcmode="lin" valueType="num">
                                      <p:cBhvr additive="base">
                                        <p:cTn id="7" dur="1000"/>
                                        <p:tgtEl>
                                          <p:spTgt spid="2"/>
                                        </p:tgtEl>
                                        <p:attrNameLst>
                                          <p:attrName>ppt_y</p:attrName>
                                        </p:attrNameLst>
                                      </p:cBhvr>
                                      <p:tavLst>
                                        <p:tav tm="0">
                                          <p:val>
                                            <p:strVal val="ppt_y"/>
                                          </p:val>
                                        </p:tav>
                                        <p:tav tm="100000">
                                          <p:val>
                                            <p:strVal val="1+ppt_h/2"/>
                                          </p:val>
                                        </p:tav>
                                      </p:tavLst>
                                    </p:anim>
                                    <p:set>
                                      <p:cBhvr>
                                        <p:cTn id="8" dur="1" fill="hold">
                                          <p:stCondLst>
                                            <p:cond delay="999"/>
                                          </p:stCondLst>
                                        </p:cTn>
                                        <p:tgtEl>
                                          <p:spTgt spid="2"/>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1000"/>
                                        <p:tgtEl>
                                          <p:spTgt spid="3"/>
                                        </p:tgtEl>
                                        <p:attrNameLst>
                                          <p:attrName>ppt_x</p:attrName>
                                        </p:attrNameLst>
                                      </p:cBhvr>
                                      <p:tavLst>
                                        <p:tav tm="0">
                                          <p:val>
                                            <p:strVal val="ppt_x"/>
                                          </p:val>
                                        </p:tav>
                                        <p:tav tm="100000">
                                          <p:val>
                                            <p:strVal val="ppt_x"/>
                                          </p:val>
                                        </p:tav>
                                      </p:tavLst>
                                    </p:anim>
                                    <p:anim calcmode="lin" valueType="num">
                                      <p:cBhvr additive="base">
                                        <p:cTn id="17" dur="1000"/>
                                        <p:tgtEl>
                                          <p:spTgt spid="3"/>
                                        </p:tgtEl>
                                        <p:attrNameLst>
                                          <p:attrName>ppt_y</p:attrName>
                                        </p:attrNameLst>
                                      </p:cBhvr>
                                      <p:tavLst>
                                        <p:tav tm="0">
                                          <p:val>
                                            <p:strVal val="ppt_y"/>
                                          </p:val>
                                        </p:tav>
                                        <p:tav tm="100000">
                                          <p:val>
                                            <p:strVal val="1+ppt_h/2"/>
                                          </p:val>
                                        </p:tav>
                                      </p:tavLst>
                                    </p:anim>
                                    <p:set>
                                      <p:cBhvr>
                                        <p:cTn id="18" dur="1" fill="hold">
                                          <p:stCondLst>
                                            <p:cond delay="999"/>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7DE4-708D-B2D3-A3E2-9DAB042455AE}"/>
              </a:ext>
            </a:extLst>
          </p:cNvPr>
          <p:cNvSpPr txBox="1">
            <a:spLocks/>
          </p:cNvSpPr>
          <p:nvPr/>
        </p:nvSpPr>
        <p:spPr>
          <a:xfrm>
            <a:off x="896263" y="469030"/>
            <a:ext cx="5199737" cy="9266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mn-lt"/>
              </a:rPr>
              <a:t>Data User Perspective:</a:t>
            </a:r>
            <a:br>
              <a:rPr lang="en-US" sz="2400" dirty="0">
                <a:latin typeface="+mn-lt"/>
              </a:rPr>
            </a:br>
            <a:r>
              <a:rPr lang="en-US" sz="2400" dirty="0">
                <a:latin typeface="+mn-lt"/>
              </a:rPr>
              <a:t>Characteristics of “Good Data”</a:t>
            </a:r>
          </a:p>
        </p:txBody>
      </p:sp>
      <p:graphicFrame>
        <p:nvGraphicFramePr>
          <p:cNvPr id="3" name="Content Placeholder 6">
            <a:extLst>
              <a:ext uri="{FF2B5EF4-FFF2-40B4-BE49-F238E27FC236}">
                <a16:creationId xmlns:a16="http://schemas.microsoft.com/office/drawing/2014/main" id="{48F70932-F345-8439-CE25-4AC4373F28D3}"/>
              </a:ext>
            </a:extLst>
          </p:cNvPr>
          <p:cNvGraphicFramePr>
            <a:graphicFrameLocks/>
          </p:cNvGraphicFramePr>
          <p:nvPr>
            <p:extLst>
              <p:ext uri="{D42A27DB-BD31-4B8C-83A1-F6EECF244321}">
                <p14:modId xmlns:p14="http://schemas.microsoft.com/office/powerpoint/2010/main" val="438851175"/>
              </p:ext>
            </p:extLst>
          </p:nvPr>
        </p:nvGraphicFramePr>
        <p:xfrm>
          <a:off x="3942437" y="6280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E6186DB7-AB67-3714-C116-3C2D437EE8D5}"/>
              </a:ext>
            </a:extLst>
          </p:cNvPr>
          <p:cNvSpPr>
            <a:spLocks noChangeArrowheads="1"/>
          </p:cNvSpPr>
          <p:nvPr/>
        </p:nvSpPr>
        <p:spPr bwMode="auto">
          <a:xfrm>
            <a:off x="1050267" y="2021621"/>
            <a:ext cx="32385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How do different users define each?</a:t>
            </a:r>
          </a:p>
        </p:txBody>
      </p:sp>
      <p:sp>
        <p:nvSpPr>
          <p:cNvPr id="11" name="TextBox 10">
            <a:extLst>
              <a:ext uri="{FF2B5EF4-FFF2-40B4-BE49-F238E27FC236}">
                <a16:creationId xmlns:a16="http://schemas.microsoft.com/office/drawing/2014/main" id="{FC24A037-A976-7D0F-3850-A07C166C12F0}"/>
              </a:ext>
            </a:extLst>
          </p:cNvPr>
          <p:cNvSpPr txBox="1"/>
          <p:nvPr/>
        </p:nvSpPr>
        <p:spPr>
          <a:xfrm>
            <a:off x="2027010" y="4040998"/>
            <a:ext cx="2131104" cy="830997"/>
          </a:xfrm>
          <a:prstGeom prst="rect">
            <a:avLst/>
          </a:prstGeom>
          <a:noFill/>
        </p:spPr>
        <p:txBody>
          <a:bodyPr wrap="square" rtlCol="0">
            <a:spAutoFit/>
          </a:bodyPr>
          <a:lstStyle/>
          <a:p>
            <a:r>
              <a:rPr lang="en-US" sz="2400" dirty="0"/>
              <a:t>The data users’ “sweet spot”</a:t>
            </a:r>
          </a:p>
        </p:txBody>
      </p:sp>
      <p:cxnSp>
        <p:nvCxnSpPr>
          <p:cNvPr id="13" name="Straight Arrow Connector 12">
            <a:extLst>
              <a:ext uri="{FF2B5EF4-FFF2-40B4-BE49-F238E27FC236}">
                <a16:creationId xmlns:a16="http://schemas.microsoft.com/office/drawing/2014/main" id="{71F63291-D8C0-59F8-BCEB-446A8242D644}"/>
              </a:ext>
            </a:extLst>
          </p:cNvPr>
          <p:cNvCxnSpPr>
            <a:cxnSpLocks/>
          </p:cNvCxnSpPr>
          <p:nvPr/>
        </p:nvCxnSpPr>
        <p:spPr>
          <a:xfrm flipV="1">
            <a:off x="4158114" y="2791326"/>
            <a:ext cx="3724977" cy="1665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5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9125" y="360362"/>
            <a:ext cx="10953750" cy="828675"/>
          </a:xfrm>
        </p:spPr>
        <p:txBody>
          <a:bodyPr>
            <a:normAutofit/>
          </a:bodyPr>
          <a:lstStyle/>
          <a:p>
            <a:r>
              <a:rPr lang="en-US" sz="3200" b="1" dirty="0">
                <a:latin typeface="+mn-lt"/>
              </a:rPr>
              <a:t>Section 6b: Private data vendors are another option</a:t>
            </a:r>
          </a:p>
        </p:txBody>
      </p:sp>
      <p:sp>
        <p:nvSpPr>
          <p:cNvPr id="5" name="Content Placeholder 4"/>
          <p:cNvSpPr>
            <a:spLocks noGrp="1"/>
          </p:cNvSpPr>
          <p:nvPr>
            <p:ph idx="4294967295"/>
          </p:nvPr>
        </p:nvSpPr>
        <p:spPr>
          <a:xfrm>
            <a:off x="619125" y="1242293"/>
            <a:ext cx="10953750" cy="4940300"/>
          </a:xfrm>
        </p:spPr>
        <p:txBody>
          <a:bodyPr>
            <a:normAutofit fontScale="92500" lnSpcReduction="10000"/>
          </a:bodyPr>
          <a:lstStyle/>
          <a:p>
            <a:r>
              <a:rPr lang="en-US" dirty="0"/>
              <a:t>Benefit of these tools include:</a:t>
            </a:r>
          </a:p>
          <a:p>
            <a:pPr lvl="1"/>
            <a:r>
              <a:rPr lang="en-US" dirty="0"/>
              <a:t>Estimates that allow for greater industry/geographic detail</a:t>
            </a:r>
          </a:p>
          <a:p>
            <a:pPr lvl="2"/>
            <a:r>
              <a:rPr lang="en-US" dirty="0"/>
              <a:t>Get past data suppressions</a:t>
            </a:r>
          </a:p>
          <a:p>
            <a:pPr lvl="1"/>
            <a:r>
              <a:rPr lang="en-US" dirty="0"/>
              <a:t>User-friendly, labor-saving tools</a:t>
            </a:r>
          </a:p>
          <a:p>
            <a:pPr lvl="1"/>
            <a:r>
              <a:rPr lang="en-US" dirty="0"/>
              <a:t>Common vendors include Lightcast (formerly EMSI Burning Glass), Chmura Economics’ </a:t>
            </a:r>
            <a:r>
              <a:rPr lang="en-US" dirty="0" err="1"/>
              <a:t>JobsEQ</a:t>
            </a:r>
            <a:r>
              <a:rPr lang="en-US" dirty="0"/>
              <a:t>, Moody’s Analytics, etc.</a:t>
            </a:r>
          </a:p>
          <a:p>
            <a:pPr>
              <a:spcBef>
                <a:spcPts val="1800"/>
              </a:spcBef>
            </a:pPr>
            <a:r>
              <a:rPr lang="en-US" dirty="0"/>
              <a:t>A few key caveats:</a:t>
            </a:r>
          </a:p>
          <a:p>
            <a:pPr lvl="1"/>
            <a:r>
              <a:rPr lang="en-US" dirty="0"/>
              <a:t>Know how the sausage is made…and be able to explain it.</a:t>
            </a:r>
          </a:p>
          <a:p>
            <a:pPr lvl="1"/>
            <a:r>
              <a:rPr lang="en-US" dirty="0"/>
              <a:t>Know the strengths &amp; weaknesses of their data</a:t>
            </a:r>
          </a:p>
          <a:p>
            <a:pPr lvl="1"/>
            <a:r>
              <a:rPr lang="en-US" dirty="0"/>
              <a:t>Cross-check vendor data against public data to ensure quality</a:t>
            </a:r>
          </a:p>
          <a:p>
            <a:pPr lvl="1"/>
            <a:r>
              <a:rPr lang="en-US" dirty="0"/>
              <a:t>Subscriptions can be expensive.</a:t>
            </a:r>
          </a:p>
          <a:p>
            <a:pPr>
              <a:spcBef>
                <a:spcPts val="1800"/>
              </a:spcBef>
            </a:pPr>
            <a:r>
              <a:rPr lang="en-US" dirty="0"/>
              <a:t>Also remember that all these data rely heavily on the publicly-available data we discussed today.</a:t>
            </a:r>
          </a:p>
          <a:p>
            <a:endParaRPr lang="en-US" dirty="0"/>
          </a:p>
        </p:txBody>
      </p:sp>
      <p:sp>
        <p:nvSpPr>
          <p:cNvPr id="3" name="Rectangle 2">
            <a:extLst>
              <a:ext uri="{FF2B5EF4-FFF2-40B4-BE49-F238E27FC236}">
                <a16:creationId xmlns:a16="http://schemas.microsoft.com/office/drawing/2014/main" id="{3597748E-174B-10DF-AD84-E78207C6629E}"/>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3242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8275" y="2377439"/>
            <a:ext cx="8959516" cy="1010586"/>
          </a:xfrm>
        </p:spPr>
        <p:txBody>
          <a:bodyPr>
            <a:normAutofit/>
          </a:bodyPr>
          <a:lstStyle/>
          <a:p>
            <a:pPr algn="ctr"/>
            <a:r>
              <a:rPr lang="en-US" sz="4000" b="1" dirty="0">
                <a:latin typeface="+mn-lt"/>
              </a:rPr>
              <a:t>CONCLUDING THOUGHTS</a:t>
            </a:r>
          </a:p>
        </p:txBody>
      </p:sp>
    </p:spTree>
    <p:extLst>
      <p:ext uri="{BB962C8B-B14F-4D97-AF65-F5344CB8AC3E}">
        <p14:creationId xmlns:p14="http://schemas.microsoft.com/office/powerpoint/2010/main" val="3581075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754" y="373109"/>
            <a:ext cx="10982064" cy="675118"/>
          </a:xfrm>
        </p:spPr>
        <p:txBody>
          <a:bodyPr anchor="ctr">
            <a:normAutofit/>
          </a:bodyPr>
          <a:lstStyle/>
          <a:p>
            <a:r>
              <a:rPr lang="en-US" sz="3200" b="1" dirty="0"/>
              <a:t>Getting started</a:t>
            </a:r>
          </a:p>
        </p:txBody>
      </p:sp>
      <p:sp>
        <p:nvSpPr>
          <p:cNvPr id="5" name="Content Placeholder 4"/>
          <p:cNvSpPr>
            <a:spLocks noGrp="1"/>
          </p:cNvSpPr>
          <p:nvPr>
            <p:ph idx="1"/>
          </p:nvPr>
        </p:nvSpPr>
        <p:spPr>
          <a:xfrm>
            <a:off x="606754" y="1336985"/>
            <a:ext cx="4953000" cy="4925541"/>
          </a:xfrm>
        </p:spPr>
        <p:txBody>
          <a:bodyPr>
            <a:normAutofit/>
          </a:bodyPr>
          <a:lstStyle/>
          <a:p>
            <a:r>
              <a:rPr lang="en-US" sz="2600" dirty="0"/>
              <a:t>All places have unique needs, so it is critical to first understand:</a:t>
            </a:r>
          </a:p>
          <a:p>
            <a:pPr lvl="1"/>
            <a:r>
              <a:rPr lang="en-US" sz="2600" dirty="0"/>
              <a:t>Local opportunities and challenges, and</a:t>
            </a:r>
          </a:p>
          <a:p>
            <a:pPr lvl="1"/>
            <a:r>
              <a:rPr lang="en-US" sz="2600" dirty="0"/>
              <a:t>The priorities of local leaders, employers and stakeholders.</a:t>
            </a:r>
          </a:p>
          <a:p>
            <a:pPr>
              <a:spcBef>
                <a:spcPts val="1800"/>
              </a:spcBef>
            </a:pPr>
            <a:r>
              <a:rPr lang="en-US" sz="2600" dirty="0"/>
              <a:t>Information can help you better understand the regional workforce, as well as help you start the conversations necessary to enlist support for your efforts.</a:t>
            </a:r>
          </a:p>
        </p:txBody>
      </p:sp>
      <p:pic>
        <p:nvPicPr>
          <p:cNvPr id="3" name="Picture 2" descr="Green color on the traffic light">
            <a:extLst>
              <a:ext uri="{FF2B5EF4-FFF2-40B4-BE49-F238E27FC236}">
                <a16:creationId xmlns:a16="http://schemas.microsoft.com/office/drawing/2014/main" id="{D6BFC842-34FC-5C38-AE6C-410C2E7F73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29" r="7350" b="2"/>
          <a:stretch/>
        </p:blipFill>
        <p:spPr>
          <a:xfrm>
            <a:off x="6535654" y="752031"/>
            <a:ext cx="4953000" cy="4925541"/>
          </a:xfrm>
          <a:prstGeom prst="rect">
            <a:avLst/>
          </a:prstGeom>
          <a:noFill/>
        </p:spPr>
      </p:pic>
    </p:spTree>
    <p:extLst>
      <p:ext uri="{BB962C8B-B14F-4D97-AF65-F5344CB8AC3E}">
        <p14:creationId xmlns:p14="http://schemas.microsoft.com/office/powerpoint/2010/main" val="2968344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778756053"/>
              </p:ext>
            </p:extLst>
          </p:nvPr>
        </p:nvGraphicFramePr>
        <p:xfrm>
          <a:off x="404267" y="467790"/>
          <a:ext cx="10033448" cy="5676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fld id="{48F63A3B-78C7-47BE-AE5E-E10140E04643}" type="slidenum">
              <a:rPr lang="en-US" smtClean="0"/>
              <a:pPr/>
              <a:t>93</a:t>
            </a:fld>
            <a:endParaRPr lang="en-US" dirty="0"/>
          </a:p>
        </p:txBody>
      </p:sp>
      <p:sp>
        <p:nvSpPr>
          <p:cNvPr id="6" name="TextBox 5"/>
          <p:cNvSpPr txBox="1"/>
          <p:nvPr/>
        </p:nvSpPr>
        <p:spPr>
          <a:xfrm>
            <a:off x="2647195" y="713942"/>
            <a:ext cx="586715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Understand the priorities of community leaders</a:t>
            </a:r>
          </a:p>
          <a:p>
            <a:pPr marL="285750" indent="-285750">
              <a:buFont typeface="Arial" panose="020B0604020202020204" pitchFamily="34" charset="0"/>
              <a:buChar char="•"/>
            </a:pPr>
            <a:r>
              <a:rPr lang="en-US" sz="1600" dirty="0"/>
              <a:t>Develop research plan that speaks to those priorities</a:t>
            </a:r>
          </a:p>
          <a:p>
            <a:pPr marL="285750" indent="-285750">
              <a:buFont typeface="Arial" panose="020B0604020202020204" pitchFamily="34" charset="0"/>
              <a:buChar char="•"/>
            </a:pPr>
            <a:r>
              <a:rPr lang="en-US" sz="1600" dirty="0"/>
              <a:t>Consider how the information can help build support</a:t>
            </a:r>
          </a:p>
        </p:txBody>
      </p:sp>
      <p:sp>
        <p:nvSpPr>
          <p:cNvPr id="7" name="TextBox 6"/>
          <p:cNvSpPr txBox="1"/>
          <p:nvPr/>
        </p:nvSpPr>
        <p:spPr>
          <a:xfrm>
            <a:off x="4052148" y="2103320"/>
            <a:ext cx="7613678"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Determine strategic focus</a:t>
            </a:r>
          </a:p>
          <a:p>
            <a:pPr marL="742950" lvl="1" indent="-285750">
              <a:buFont typeface="Arial" panose="020B0604020202020204" pitchFamily="34" charset="0"/>
              <a:buChar char="•"/>
            </a:pPr>
            <a:r>
              <a:rPr lang="en-US" sz="1600" dirty="0"/>
              <a:t>Target industry (e.g., construction) or occupational (e.g., IT) focus</a:t>
            </a:r>
          </a:p>
          <a:p>
            <a:pPr marL="742950" lvl="1" indent="-285750">
              <a:buFont typeface="Arial" panose="020B0604020202020204" pitchFamily="34" charset="0"/>
              <a:buChar char="•"/>
            </a:pPr>
            <a:r>
              <a:rPr lang="en-US" sz="1600" dirty="0"/>
              <a:t>Specific populations (e.g., Youth, disabled, etc.)</a:t>
            </a:r>
          </a:p>
        </p:txBody>
      </p:sp>
      <p:sp>
        <p:nvSpPr>
          <p:cNvPr id="11" name="TextBox 10"/>
          <p:cNvSpPr txBox="1"/>
          <p:nvPr/>
        </p:nvSpPr>
        <p:spPr>
          <a:xfrm>
            <a:off x="5537929" y="3455340"/>
            <a:ext cx="6127898" cy="1077218"/>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vl2pPr marL="742950" lvl="1" indent="-285750">
              <a:buFont typeface="Arial" panose="020B0604020202020204" pitchFamily="34" charset="0"/>
              <a:buChar char="•"/>
            </a:lvl2pPr>
          </a:lstStyle>
          <a:p>
            <a:r>
              <a:rPr lang="en-US" sz="1600" dirty="0"/>
              <a:t>Customize information according to participant needs</a:t>
            </a:r>
          </a:p>
          <a:p>
            <a:pPr lvl="1"/>
            <a:r>
              <a:rPr lang="en-US" sz="1600" dirty="0"/>
              <a:t>Stakeholders: Emphasis on labor market conditions</a:t>
            </a:r>
          </a:p>
          <a:p>
            <a:pPr lvl="1"/>
            <a:r>
              <a:rPr lang="en-US" sz="1600" dirty="0"/>
              <a:t>Jobseekers: Focus on employment opportunities &amp; career exploration</a:t>
            </a:r>
          </a:p>
        </p:txBody>
      </p:sp>
      <p:sp>
        <p:nvSpPr>
          <p:cNvPr id="12" name="TextBox 11"/>
          <p:cNvSpPr txBox="1"/>
          <p:nvPr/>
        </p:nvSpPr>
        <p:spPr>
          <a:xfrm>
            <a:off x="7199704" y="5083463"/>
            <a:ext cx="446612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Build in multiple feedback opportunities for stakeholders (e.g., employers, instructors) </a:t>
            </a:r>
          </a:p>
          <a:p>
            <a:pPr marL="285750" indent="-285750">
              <a:buFont typeface="Arial" panose="020B0604020202020204" pitchFamily="34" charset="0"/>
              <a:buChar char="•"/>
            </a:pPr>
            <a:r>
              <a:rPr lang="en-US" sz="1600" dirty="0"/>
              <a:t>Use feedback to identify critical information and remaining information gaps. </a:t>
            </a:r>
          </a:p>
        </p:txBody>
      </p:sp>
      <p:sp>
        <p:nvSpPr>
          <p:cNvPr id="3" name="Rectangle 2">
            <a:extLst>
              <a:ext uri="{FF2B5EF4-FFF2-40B4-BE49-F238E27FC236}">
                <a16:creationId xmlns:a16="http://schemas.microsoft.com/office/drawing/2014/main" id="{44519AD0-2A07-E4D9-BCA6-62ED1075E5CD}"/>
              </a:ext>
            </a:extLst>
          </p:cNvPr>
          <p:cNvSpPr/>
          <p:nvPr/>
        </p:nvSpPr>
        <p:spPr>
          <a:xfrm>
            <a:off x="0" y="6492874"/>
            <a:ext cx="12192000" cy="365125"/>
          </a:xfrm>
          <a:prstGeom prst="rect">
            <a:avLst/>
          </a:prstGeom>
          <a:gradFill>
            <a:gsLst>
              <a:gs pos="86000">
                <a:schemeClr val="bg1"/>
              </a:gs>
              <a:gs pos="20000">
                <a:schemeClr val="accent1"/>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6598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5763" y="542924"/>
            <a:ext cx="10992051" cy="828675"/>
          </a:xfrm>
        </p:spPr>
        <p:txBody>
          <a:bodyPr>
            <a:noAutofit/>
          </a:bodyPr>
          <a:lstStyle/>
          <a:p>
            <a:r>
              <a:rPr lang="en-US" sz="3200" b="1" dirty="0">
                <a:latin typeface="+mn-lt"/>
              </a:rPr>
              <a:t>Throughout, it is important to recognize that no one data source will answer all your labor market questions.</a:t>
            </a:r>
          </a:p>
        </p:txBody>
      </p:sp>
      <p:sp>
        <p:nvSpPr>
          <p:cNvPr id="3" name="Content Placeholder 2"/>
          <p:cNvSpPr>
            <a:spLocks noGrp="1"/>
          </p:cNvSpPr>
          <p:nvPr>
            <p:ph idx="4294967295"/>
          </p:nvPr>
        </p:nvSpPr>
        <p:spPr>
          <a:xfrm>
            <a:off x="715763" y="1617043"/>
            <a:ext cx="10911556" cy="3965609"/>
          </a:xfrm>
        </p:spPr>
        <p:txBody>
          <a:bodyPr>
            <a:normAutofit/>
          </a:bodyPr>
          <a:lstStyle/>
          <a:p>
            <a:r>
              <a:rPr lang="en-US" sz="2400" dirty="0"/>
              <a:t>Regional priorities often reflect the characteristics of the local labor force. </a:t>
            </a:r>
          </a:p>
          <a:p>
            <a:pPr>
              <a:spcBef>
                <a:spcPts val="1800"/>
              </a:spcBef>
            </a:pPr>
            <a:r>
              <a:rPr lang="en-US" sz="2400" dirty="0"/>
              <a:t>Identifying the industries that drives regional growth can help identify promising employment opportunities for local workers.</a:t>
            </a:r>
          </a:p>
          <a:p>
            <a:pPr>
              <a:spcBef>
                <a:spcPts val="1800"/>
              </a:spcBef>
            </a:pPr>
            <a:r>
              <a:rPr lang="en-US" sz="2400" dirty="0"/>
              <a:t>Understanding industry demand allows jobseekers to more effectively select occupations that present attractive career opportunities within the context of their local economy. </a:t>
            </a:r>
          </a:p>
          <a:p>
            <a:pPr>
              <a:spcBef>
                <a:spcPts val="1800"/>
              </a:spcBef>
            </a:pPr>
            <a:r>
              <a:rPr lang="en-US" sz="2400" dirty="0"/>
              <a:t>The ability to locate regional education and training resources can help workers better access the programs they need to prepare for, or advance in, potential careers.</a:t>
            </a:r>
          </a:p>
        </p:txBody>
      </p:sp>
    </p:spTree>
    <p:extLst>
      <p:ext uri="{BB962C8B-B14F-4D97-AF65-F5344CB8AC3E}">
        <p14:creationId xmlns:p14="http://schemas.microsoft.com/office/powerpoint/2010/main" val="29945579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0724" y="681037"/>
            <a:ext cx="11030552" cy="828675"/>
          </a:xfrm>
        </p:spPr>
        <p:txBody>
          <a:bodyPr>
            <a:noAutofit/>
          </a:bodyPr>
          <a:lstStyle/>
          <a:p>
            <a:r>
              <a:rPr lang="en-US" sz="3200" b="1" dirty="0">
                <a:latin typeface="+mn-lt"/>
              </a:rPr>
              <a:t>Just as your community workforce efforts will require partners, so too should your labor market research.</a:t>
            </a:r>
          </a:p>
        </p:txBody>
      </p:sp>
      <p:sp>
        <p:nvSpPr>
          <p:cNvPr id="5" name="Content Placeholder 4"/>
          <p:cNvSpPr>
            <a:spLocks noGrp="1"/>
          </p:cNvSpPr>
          <p:nvPr>
            <p:ph idx="4294967295"/>
          </p:nvPr>
        </p:nvSpPr>
        <p:spPr>
          <a:xfrm>
            <a:off x="667636" y="1780674"/>
            <a:ext cx="10934015" cy="4396289"/>
          </a:xfrm>
        </p:spPr>
        <p:txBody>
          <a:bodyPr/>
          <a:lstStyle/>
          <a:p>
            <a:r>
              <a:rPr lang="en-US" dirty="0"/>
              <a:t>Organizers should actively engage others (e.g., employers, community leaders, subject matter experts, etc.) to help interpret and validate the information and findings.</a:t>
            </a:r>
          </a:p>
          <a:p>
            <a:pPr>
              <a:spcBef>
                <a:spcPts val="1800"/>
              </a:spcBef>
            </a:pPr>
            <a:r>
              <a:rPr lang="en-US" dirty="0"/>
              <a:t>Develop a relationship with your state’s LMI agency, as they can help you more effectively access, understand, and use labor market data and information. </a:t>
            </a:r>
          </a:p>
          <a:p>
            <a:pPr lvl="1"/>
            <a:r>
              <a:rPr lang="en-US" dirty="0"/>
              <a:t>Find your state’s LMI agency here: </a:t>
            </a:r>
            <a:r>
              <a:rPr lang="en-US" u="sng" dirty="0">
                <a:hlinkClick r:id="rId3"/>
              </a:rPr>
              <a:t>https://www.lmiontheweb.org/what-we-do/agency-directory/</a:t>
            </a:r>
            <a:endParaRPr lang="en-US" dirty="0"/>
          </a:p>
        </p:txBody>
      </p:sp>
    </p:spTree>
    <p:extLst>
      <p:ext uri="{BB962C8B-B14F-4D97-AF65-F5344CB8AC3E}">
        <p14:creationId xmlns:p14="http://schemas.microsoft.com/office/powerpoint/2010/main" val="35842997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9512" y="1344443"/>
            <a:ext cx="11011301" cy="828675"/>
          </a:xfrm>
        </p:spPr>
        <p:txBody>
          <a:bodyPr>
            <a:normAutofit/>
          </a:bodyPr>
          <a:lstStyle/>
          <a:p>
            <a:pPr algn="ctr"/>
            <a:r>
              <a:rPr lang="en-US" sz="3200" b="1" dirty="0">
                <a:latin typeface="+mn-lt"/>
              </a:rPr>
              <a:t>Thank you. </a:t>
            </a:r>
          </a:p>
        </p:txBody>
      </p:sp>
      <p:sp>
        <p:nvSpPr>
          <p:cNvPr id="3" name="Content Placeholder 2"/>
          <p:cNvSpPr>
            <a:spLocks noGrp="1"/>
          </p:cNvSpPr>
          <p:nvPr>
            <p:ph idx="4294967295"/>
          </p:nvPr>
        </p:nvSpPr>
        <p:spPr>
          <a:xfrm>
            <a:off x="619513" y="2348561"/>
            <a:ext cx="11020926" cy="2800952"/>
          </a:xfrm>
          <a:noFill/>
        </p:spPr>
        <p:txBody>
          <a:bodyPr>
            <a:normAutofit/>
          </a:bodyPr>
          <a:lstStyle/>
          <a:p>
            <a:pPr marL="0" indent="0" algn="ctr">
              <a:buNone/>
            </a:pPr>
            <a:r>
              <a:rPr lang="en-US" dirty="0"/>
              <a:t>Mark C. White, Ph.D.</a:t>
            </a:r>
          </a:p>
          <a:p>
            <a:pPr marL="0" marR="0" indent="0" algn="ctr">
              <a:spcBef>
                <a:spcPts val="0"/>
              </a:spcBef>
              <a:spcAft>
                <a:spcPts val="0"/>
              </a:spcAft>
              <a:buNone/>
            </a:pPr>
            <a:r>
              <a:rPr lang="en-US" sz="2400" b="0" i="0" u="none" strike="noStrike" dirty="0">
                <a:solidFill>
                  <a:srgbClr val="000000"/>
                </a:solidFill>
                <a:effectLst/>
                <a:latin typeface="Calibri" panose="020F0502020204030204" pitchFamily="34" charset="0"/>
              </a:rPr>
              <a:t>Clinical Associate Professor</a:t>
            </a:r>
          </a:p>
          <a:p>
            <a:pPr marL="0" marR="0" indent="0" algn="ctr">
              <a:spcBef>
                <a:spcPts val="0"/>
              </a:spcBef>
              <a:spcAft>
                <a:spcPts val="0"/>
              </a:spcAft>
              <a:buNone/>
            </a:pPr>
            <a:r>
              <a:rPr lang="en-US" sz="2400" b="0" i="0" u="none" strike="noStrike" dirty="0">
                <a:solidFill>
                  <a:srgbClr val="000000"/>
                </a:solidFill>
                <a:effectLst/>
                <a:latin typeface="Calibri" panose="020F0502020204030204" pitchFamily="34" charset="0"/>
              </a:rPr>
              <a:t>Department of Agricultural and Consumer Economics</a:t>
            </a:r>
          </a:p>
          <a:p>
            <a:pPr marL="0" marR="0" indent="0" algn="ctr">
              <a:spcBef>
                <a:spcPts val="0"/>
              </a:spcBef>
              <a:spcAft>
                <a:spcPts val="0"/>
              </a:spcAft>
              <a:buNone/>
            </a:pPr>
            <a:r>
              <a:rPr lang="en-US" sz="2400" b="0" i="0" u="none" strike="noStrike" dirty="0">
                <a:solidFill>
                  <a:srgbClr val="000000"/>
                </a:solidFill>
                <a:effectLst/>
                <a:latin typeface="Calibri" panose="020F0502020204030204" pitchFamily="34" charset="0"/>
              </a:rPr>
              <a:t>University of Illinois, Urbana-Champaign</a:t>
            </a:r>
          </a:p>
          <a:p>
            <a:pPr marL="0" marR="0" indent="0" algn="ctr">
              <a:spcBef>
                <a:spcPts val="0"/>
              </a:spcBef>
              <a:spcAft>
                <a:spcPts val="0"/>
              </a:spcAft>
              <a:buNone/>
            </a:pPr>
            <a:r>
              <a:rPr lang="en-US" sz="2400" b="0" i="0" u="sng" strike="noStrike" dirty="0">
                <a:solidFill>
                  <a:srgbClr val="0078D4"/>
                </a:solidFill>
                <a:effectLst/>
                <a:latin typeface="Calibri" panose="020F0502020204030204" pitchFamily="34" charset="0"/>
                <a:hlinkClick r:id="rId3" tooltip="mailto:whitemc@illinois.edu"/>
              </a:rPr>
              <a:t>whitemc@illinois.edu</a:t>
            </a:r>
            <a:endParaRPr lang="en-US"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614056453"/>
      </p:ext>
    </p:extLst>
  </p:cSld>
  <p:clrMapOvr>
    <a:masterClrMapping/>
  </p:clrMapOvr>
</p:sld>
</file>

<file path=ppt/theme/theme1.xml><?xml version="1.0" encoding="utf-8"?>
<a:theme xmlns:a="http://schemas.openxmlformats.org/drawingml/2006/main" name="FWD Theme">
  <a:themeElements>
    <a:clrScheme name="Custom 1">
      <a:dk1>
        <a:srgbClr val="000000"/>
      </a:dk1>
      <a:lt1>
        <a:srgbClr val="FFFFFF"/>
      </a:lt1>
      <a:dk2>
        <a:srgbClr val="44546A"/>
      </a:dk2>
      <a:lt2>
        <a:srgbClr val="E7E6E6"/>
      </a:lt2>
      <a:accent1>
        <a:srgbClr val="51205E"/>
      </a:accent1>
      <a:accent2>
        <a:srgbClr val="81943A"/>
      </a:accent2>
      <a:accent3>
        <a:srgbClr val="5B6970"/>
      </a:accent3>
      <a:accent4>
        <a:srgbClr val="E0D6AD"/>
      </a:accent4>
      <a:accent5>
        <a:srgbClr val="DEB6A4"/>
      </a:accent5>
      <a:accent6>
        <a:srgbClr val="9DA4A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D Theme" id="{D4B030BD-951B-B640-87D6-4446BD84CBDA}" vid="{5B1D4CAB-5B88-FE43-847E-6CA761882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429529</TotalTime>
  <Words>12417</Words>
  <Application>Microsoft Office PowerPoint</Application>
  <PresentationFormat>Widescreen</PresentationFormat>
  <Paragraphs>1076</Paragraphs>
  <Slides>96</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Calibri Light</vt:lpstr>
      <vt:lpstr>Nunito</vt:lpstr>
      <vt:lpstr>FWD Theme</vt:lpstr>
      <vt:lpstr>MODULE 2 SLIDES: Identifying Workforce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the necessary information requires several steps</vt:lpstr>
      <vt:lpstr>Your efforts will garner more support if they align with how the community prioritizes jobs.</vt:lpstr>
      <vt:lpstr>Developing the necessary information requires several steps</vt:lpstr>
      <vt:lpstr>Target Industry Focus (e.g., MFG, Construction)</vt:lpstr>
      <vt:lpstr>Selected occupations or fields (e.g., IT, Maintenance)</vt:lpstr>
      <vt:lpstr>Specific populations (e.g., disadvantaged, underrepresented, disabled or youth workers)</vt:lpstr>
      <vt:lpstr>Developing the necessary information requires several steps</vt:lpstr>
      <vt:lpstr>PowerPoint Presentation</vt:lpstr>
      <vt:lpstr>Building career pathways programs requires an array of participants and they each have different information needs.</vt:lpstr>
      <vt:lpstr>Developing the necessary information requires several steps</vt:lpstr>
      <vt:lpstr>Validating this information with employers or other key stakeholders will strengthen your efforts</vt:lpstr>
      <vt:lpstr>This guide can support community or regional workforce initiatives by:</vt:lpstr>
      <vt:lpstr>UNDERSTANDING LABOR SUPPLY</vt:lpstr>
      <vt:lpstr>PowerPoint Presentation</vt:lpstr>
      <vt:lpstr>This section will introduce you to resources that will help you answer questions such as:</vt:lpstr>
      <vt:lpstr>The US Census Bureau can provide information about the composition of your population and workforce.</vt:lpstr>
      <vt:lpstr>The Census Bureau counts the people</vt:lpstr>
      <vt:lpstr>The Census Bureau counts the people continued</vt:lpstr>
      <vt:lpstr>What ACS estimates should you use?</vt:lpstr>
      <vt:lpstr>Section 1a: The trajectory of a region’s population can influence the availability of workers and job opportunities</vt:lpstr>
      <vt:lpstr>Section 1b:  Net migration and/or natural change drives population change.</vt:lpstr>
      <vt:lpstr>Section 1c, 1d: A population’s age &amp; gender distribution can have significant implications on the availability of workers.</vt:lpstr>
      <vt:lpstr>Section 1e: A region’s racial and ethnic composition can influence workplace strategies and cultures</vt:lpstr>
      <vt:lpstr>Section 1f: Per capita income represents a measure of regional wealth</vt:lpstr>
      <vt:lpstr>Section 1g: Regional poverty rates reflect how well the economy works for the entire population</vt:lpstr>
      <vt:lpstr>2. Labor force trends  and characteristics</vt:lpstr>
      <vt:lpstr>This section will introduce you to resources that will help you answer questions such as:</vt:lpstr>
      <vt:lpstr>Section 2a: An area’s labor force represents everyone age 16+ that is currently employed or seeking employment.</vt:lpstr>
      <vt:lpstr>Section 2b: The unemployment rate is a common indictor of the regional workforce’s relative health and strength.</vt:lpstr>
      <vt:lpstr>Section 2c: Labor force participation rates reflect the region’s capacity to meet the demand for labor.</vt:lpstr>
      <vt:lpstr>Section 2d: Educational attainment rates are often used as a proxy for workforce quality.</vt:lpstr>
      <vt:lpstr>The Longitudinal Employer-Household Dynamics program connects firms to workers to households.</vt:lpstr>
      <vt:lpstr>Section 2e: Commuting patterns (Bryan, OK) can show if communities are job centers or bedroom communities.</vt:lpstr>
      <vt:lpstr>Section 2e: Commuting patterns show how far workers are willing to travel, and how broadly employers can recruit.</vt:lpstr>
      <vt:lpstr>Telling the story of labor supply</vt:lpstr>
      <vt:lpstr>SOURCES OF LABOR DEMAND</vt:lpstr>
      <vt:lpstr>PowerPoint Presentation</vt:lpstr>
      <vt:lpstr>This section will introduce you to resources that will help you answer questions such as:</vt:lpstr>
      <vt:lpstr>Basic v. Non-Basic industries</vt:lpstr>
      <vt:lpstr>The Quarterly Census of Employment &amp; Wages (QCEW) is the cornerstone of most BLS programs</vt:lpstr>
      <vt:lpstr>Data challenges &amp; issues</vt:lpstr>
      <vt:lpstr>Industry employment data are organized using the North American Industry Classification System (NAICS)</vt:lpstr>
      <vt:lpstr>North American Industry Classification System (NAICS) - 2017</vt:lpstr>
      <vt:lpstr>NAICS Sectors</vt:lpstr>
      <vt:lpstr>NAICS – Things to watch out for</vt:lpstr>
      <vt:lpstr>Section 3a: Industry employment</vt:lpstr>
      <vt:lpstr>Section 3a: Industry employment</vt:lpstr>
      <vt:lpstr>Section 3a: Industry employment</vt:lpstr>
      <vt:lpstr>Section 3b: Industry demographics</vt:lpstr>
      <vt:lpstr>Section 3c: How many workers are involved in Entrepreneurial ventures?</vt:lpstr>
      <vt:lpstr>Section 3c: What entrepreneurial opportunities are available?</vt:lpstr>
      <vt:lpstr>Section 3c: What entrepreneurial opportunities are available?</vt:lpstr>
      <vt:lpstr>PowerPoint Presentation</vt:lpstr>
      <vt:lpstr>This section will introduce you to resources that will help you answer questions such as:</vt:lpstr>
      <vt:lpstr>Job titles and occupations are not always the same</vt:lpstr>
      <vt:lpstr>Organizing Occupations: The Standard Occupational Classification (SOC) System</vt:lpstr>
      <vt:lpstr>SOC: example</vt:lpstr>
      <vt:lpstr>Standard Occupational Codes</vt:lpstr>
      <vt:lpstr>SOC codes are revised periodically, and we are currently in the process of implementing the 2018 revision.</vt:lpstr>
      <vt:lpstr>Section 4a: Occupational employment data show the relative demand for different occupations.</vt:lpstr>
      <vt:lpstr>Section 4a: Occupational wage data can help both employers and jobseekers set wage expectations.</vt:lpstr>
      <vt:lpstr>Section 4b: Industry-occupation staffing patterns show the relationship between industries and occupations.</vt:lpstr>
      <vt:lpstr>Section 4c:  Occupational projections provide some insight about the changing demand for different occupations.</vt:lpstr>
      <vt:lpstr>Section 4d:  The resources available through O*Net provide insight into what is required to fill different occupations.</vt:lpstr>
      <vt:lpstr>PowerPoint Presentation</vt:lpstr>
      <vt:lpstr>Section 4e: Online job postings can help show current demand for specific occupations.</vt:lpstr>
      <vt:lpstr>PowerPoint Presentation</vt:lpstr>
      <vt:lpstr>This section will introduce you to resources that will help you answer questions such as:</vt:lpstr>
      <vt:lpstr>O*Net provides crosswalks that help connect industries to occupations, and then occupations to educational programs</vt:lpstr>
      <vt:lpstr>Classifying Educational Programs: Classification of Instructional Programs (CIP Codes)</vt:lpstr>
      <vt:lpstr>Section 5a: Education and training data</vt:lpstr>
      <vt:lpstr>Section 5a: Post-secondary completers</vt:lpstr>
      <vt:lpstr>Section 5b: Credentials</vt:lpstr>
      <vt:lpstr>PowerPoint Presentation</vt:lpstr>
      <vt:lpstr>This section will help you:</vt:lpstr>
      <vt:lpstr>Section 6a: Focus groups and interviews</vt:lpstr>
      <vt:lpstr>Section 6b: Data aggregators often provide easy access to an array of publicly-available data.</vt:lpstr>
      <vt:lpstr>StatsAmerica is funded by US EDA, with primary purpose of helping RPCs with their CEDS process.</vt:lpstr>
      <vt:lpstr>The St. Louis Federal Reserve’s FRED (Federal Reserve Economic Data) tool is another great data aggregator.</vt:lpstr>
      <vt:lpstr>Section 6b: Private data vendors are another option</vt:lpstr>
      <vt:lpstr>CONCLUDING THOUGHTS</vt:lpstr>
      <vt:lpstr>Getting started</vt:lpstr>
      <vt:lpstr>PowerPoint Presentation</vt:lpstr>
      <vt:lpstr>Throughout, it is important to recognize that no one data source will answer all your labor market questions.</vt:lpstr>
      <vt:lpstr>Just as your community workforce efforts will require partners, so too should your labor market research.</vt:lpstr>
      <vt:lpstr>Thank you. </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Mark</dc:creator>
  <cp:lastModifiedBy>Breidenbach, Mary A.</cp:lastModifiedBy>
  <cp:revision>1325</cp:revision>
  <cp:lastPrinted>2022-10-14T21:18:39Z</cp:lastPrinted>
  <dcterms:created xsi:type="dcterms:W3CDTF">2018-09-27T20:18:30Z</dcterms:created>
  <dcterms:modified xsi:type="dcterms:W3CDTF">2024-02-13T17:34:53Z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2023-01-06T04:50:12Z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7fa5e011-f2ae-46d7-9457-8f88bcbcba61</vt:lpwstr>
  </property>
  <property fmtid="{D5CDD505-2E9C-101B-9397-08002B2CF9AE}" pid="8" name="MSIP_Label_4044bd30-2ed7-4c9d-9d12-46200872a97b_ContentBits">
    <vt:lpwstr>0</vt:lpwstr>
  </property>
</Properties>
</file>