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2" r:id="rId5"/>
    <p:sldMasterId id="2147483707" r:id="rId6"/>
    <p:sldMasterId id="2147483740" r:id="rId7"/>
  </p:sldMasterIdLst>
  <p:notesMasterIdLst>
    <p:notesMasterId r:id="rId38"/>
  </p:notesMasterIdLst>
  <p:sldIdLst>
    <p:sldId id="308" r:id="rId8"/>
    <p:sldId id="307" r:id="rId9"/>
    <p:sldId id="309" r:id="rId10"/>
    <p:sldId id="310" r:id="rId11"/>
    <p:sldId id="311" r:id="rId12"/>
    <p:sldId id="312" r:id="rId13"/>
    <p:sldId id="313" r:id="rId14"/>
    <p:sldId id="314" r:id="rId15"/>
    <p:sldId id="316" r:id="rId16"/>
    <p:sldId id="256" r:id="rId17"/>
    <p:sldId id="257" r:id="rId18"/>
    <p:sldId id="262" r:id="rId19"/>
    <p:sldId id="271" r:id="rId20"/>
    <p:sldId id="303" r:id="rId21"/>
    <p:sldId id="302" r:id="rId22"/>
    <p:sldId id="301" r:id="rId23"/>
    <p:sldId id="266" r:id="rId24"/>
    <p:sldId id="292" r:id="rId25"/>
    <p:sldId id="293" r:id="rId26"/>
    <p:sldId id="294" r:id="rId27"/>
    <p:sldId id="318" r:id="rId28"/>
    <p:sldId id="319" r:id="rId29"/>
    <p:sldId id="320" r:id="rId30"/>
    <p:sldId id="321" r:id="rId31"/>
    <p:sldId id="299" r:id="rId32"/>
    <p:sldId id="265" r:id="rId33"/>
    <p:sldId id="322" r:id="rId34"/>
    <p:sldId id="323" r:id="rId35"/>
    <p:sldId id="317" r:id="rId36"/>
    <p:sldId id="32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DB3A1B0-3181-4752-BB56-18A96550C5A4}">
          <p14:sldIdLst>
            <p14:sldId id="308"/>
            <p14:sldId id="307"/>
            <p14:sldId id="309"/>
            <p14:sldId id="310"/>
            <p14:sldId id="311"/>
            <p14:sldId id="312"/>
            <p14:sldId id="313"/>
            <p14:sldId id="314"/>
            <p14:sldId id="316"/>
            <p14:sldId id="256"/>
            <p14:sldId id="257"/>
            <p14:sldId id="262"/>
            <p14:sldId id="271"/>
            <p14:sldId id="303"/>
            <p14:sldId id="302"/>
            <p14:sldId id="301"/>
            <p14:sldId id="266"/>
            <p14:sldId id="292"/>
            <p14:sldId id="293"/>
            <p14:sldId id="294"/>
            <p14:sldId id="318"/>
            <p14:sldId id="319"/>
            <p14:sldId id="320"/>
            <p14:sldId id="321"/>
            <p14:sldId id="299"/>
            <p14:sldId id="265"/>
            <p14:sldId id="322"/>
            <p14:sldId id="323"/>
            <p14:sldId id="317"/>
            <p14:sldId id="32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9893AE-EFB5-94B0-503D-20652C4D7D72}" name="Marshall, Maria I." initials="MMI" userId="S::mimarsha@purdue.edu::fba2b201-7c41-4cd5-a9ef-c4909f7ebe9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92" autoAdjust="0"/>
    <p:restoredTop sz="86161"/>
  </p:normalViewPr>
  <p:slideViewPr>
    <p:cSldViewPr snapToGrid="0">
      <p:cViewPr varScale="1">
        <p:scale>
          <a:sx n="89" d="100"/>
          <a:sy n="89" d="100"/>
        </p:scale>
        <p:origin x="64" y="1388"/>
      </p:cViewPr>
      <p:guideLst/>
    </p:cSldViewPr>
  </p:slideViewPr>
  <p:notesTextViewPr>
    <p:cViewPr>
      <p:scale>
        <a:sx n="1" d="1"/>
        <a:sy n="1" d="1"/>
      </p:scale>
      <p:origin x="0" y="0"/>
    </p:cViewPr>
  </p:notesTextViewPr>
  <p:sorterViewPr>
    <p:cViewPr>
      <p:scale>
        <a:sx n="1" d="1"/>
        <a:sy n="1" d="1"/>
      </p:scale>
      <p:origin x="0" y="-7491"/>
    </p:cViewPr>
  </p:sorterViewPr>
  <p:notesViewPr>
    <p:cSldViewPr snapToGrid="0">
      <p:cViewPr>
        <p:scale>
          <a:sx n="133" d="100"/>
          <a:sy n="133" d="100"/>
        </p:scale>
        <p:origin x="1185" y="3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8/10/relationships/authors" Target="author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6B591A-6F27-44B8-BE88-7F7AE594E6DD}"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AB7165-E5FD-440B-94DD-85C095A6FE8A}" type="slidenum">
              <a:rPr lang="en-US" smtClean="0"/>
              <a:t>‹#›</a:t>
            </a:fld>
            <a:endParaRPr lang="en-US"/>
          </a:p>
        </p:txBody>
      </p:sp>
    </p:spTree>
    <p:extLst>
      <p:ext uri="{BB962C8B-B14F-4D97-AF65-F5344CB8AC3E}">
        <p14:creationId xmlns:p14="http://schemas.microsoft.com/office/powerpoint/2010/main" val="2984818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AB7165-E5FD-440B-94DD-85C095A6FE8A}" type="slidenum">
              <a:rPr lang="en-US" smtClean="0"/>
              <a:t>1</a:t>
            </a:fld>
            <a:endParaRPr lang="en-US"/>
          </a:p>
        </p:txBody>
      </p:sp>
    </p:spTree>
    <p:extLst>
      <p:ext uri="{BB962C8B-B14F-4D97-AF65-F5344CB8AC3E}">
        <p14:creationId xmlns:p14="http://schemas.microsoft.com/office/powerpoint/2010/main" val="3230030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Extension Educator: This slide is designed for you to provide FORWARD participants with an overview of the module’s learning objectives.  This is also a good opportunity to poll program participants on why they chose to participate in this training, and what they are seeking to gain.</a:t>
            </a:r>
          </a:p>
        </p:txBody>
      </p:sp>
      <p:sp>
        <p:nvSpPr>
          <p:cNvPr id="4" name="Slide Number Placeholder 3"/>
          <p:cNvSpPr>
            <a:spLocks noGrp="1"/>
          </p:cNvSpPr>
          <p:nvPr>
            <p:ph type="sldNum" sz="quarter" idx="5"/>
          </p:nvPr>
        </p:nvSpPr>
        <p:spPr/>
        <p:txBody>
          <a:bodyPr/>
          <a:lstStyle/>
          <a:p>
            <a:fld id="{48AB7165-E5FD-440B-94DD-85C095A6FE8A}" type="slidenum">
              <a:rPr lang="en-US" smtClean="0"/>
              <a:t>11</a:t>
            </a:fld>
            <a:endParaRPr lang="en-US"/>
          </a:p>
        </p:txBody>
      </p:sp>
    </p:spTree>
    <p:extLst>
      <p:ext uri="{BB962C8B-B14F-4D97-AF65-F5344CB8AC3E}">
        <p14:creationId xmlns:p14="http://schemas.microsoft.com/office/powerpoint/2010/main" val="3454987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Extension Educator &amp; Task Force: At this point the presentation is transitioning from the community’s resources that are available to help FORWARD participants in their journey to seek employment to considering exploring job opportunities with the community’s small businesses (microenterprises).</a:t>
            </a:r>
          </a:p>
          <a:p>
            <a:endParaRPr lang="en-US" dirty="0"/>
          </a:p>
          <a:p>
            <a:r>
              <a:rPr lang="en-US" dirty="0"/>
              <a:t>Use this slide to ask program participants what they think the definition is of an entrepreneur?</a:t>
            </a:r>
          </a:p>
        </p:txBody>
      </p:sp>
      <p:sp>
        <p:nvSpPr>
          <p:cNvPr id="4" name="Slide Number Placeholder 3"/>
          <p:cNvSpPr>
            <a:spLocks noGrp="1"/>
          </p:cNvSpPr>
          <p:nvPr>
            <p:ph type="sldNum" sz="quarter" idx="5"/>
          </p:nvPr>
        </p:nvSpPr>
        <p:spPr/>
        <p:txBody>
          <a:bodyPr/>
          <a:lstStyle/>
          <a:p>
            <a:fld id="{48AB7165-E5FD-440B-94DD-85C095A6FE8A}" type="slidenum">
              <a:rPr lang="en-US" smtClean="0"/>
              <a:t>12</a:t>
            </a:fld>
            <a:endParaRPr lang="en-US"/>
          </a:p>
        </p:txBody>
      </p:sp>
    </p:spTree>
    <p:extLst>
      <p:ext uri="{BB962C8B-B14F-4D97-AF65-F5344CB8AC3E}">
        <p14:creationId xmlns:p14="http://schemas.microsoft.com/office/powerpoint/2010/main" val="3902550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AB7165-E5FD-440B-94DD-85C095A6FE8A}" type="slidenum">
              <a:rPr lang="en-US" smtClean="0"/>
              <a:t>13</a:t>
            </a:fld>
            <a:endParaRPr lang="en-US"/>
          </a:p>
        </p:txBody>
      </p:sp>
    </p:spTree>
    <p:extLst>
      <p:ext uri="{BB962C8B-B14F-4D97-AF65-F5344CB8AC3E}">
        <p14:creationId xmlns:p14="http://schemas.microsoft.com/office/powerpoint/2010/main" val="668311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And there are many different types of entrepreneurs, who have many different motivations.  Here are four:  </a:t>
            </a:r>
          </a:p>
          <a:p>
            <a:endParaRPr lang="en-US" b="0" dirty="0"/>
          </a:p>
          <a:p>
            <a:pPr marL="171450" indent="-171450">
              <a:buFont typeface="Arial" pitchFamily="34" charset="0"/>
              <a:buChar char="•"/>
            </a:pPr>
            <a:r>
              <a:rPr lang="en-US" b="0" dirty="0"/>
              <a:t>Survival entrepreneurs are in business because they have few options to make a living.  In times of recession, the number of such entrepreneurs increases.  The literature often refers to this group as “necessity” entrepreneurs – as distinct from those who start a business in response to a perceived opportunity. </a:t>
            </a:r>
          </a:p>
          <a:p>
            <a:pPr marL="171450" indent="-171450">
              <a:buFont typeface="Arial" pitchFamily="34" charset="0"/>
              <a:buChar char="•"/>
            </a:pPr>
            <a:endParaRPr lang="en-US" b="0" dirty="0"/>
          </a:p>
          <a:p>
            <a:pPr marL="171450" indent="-171450">
              <a:buFont typeface="Arial" pitchFamily="34" charset="0"/>
              <a:buChar char="•"/>
            </a:pPr>
            <a:r>
              <a:rPr lang="en-US" b="0" dirty="0"/>
              <a:t>Lifestyle entrepreneurs are those who seek to balance personal and business goals, such as living in a particular community, or raising a family – their primary aim is to employ themselves, often developing a business out of a hobby.</a:t>
            </a:r>
          </a:p>
          <a:p>
            <a:pPr marL="171450" indent="-171450">
              <a:buFont typeface="Arial" pitchFamily="34" charset="0"/>
              <a:buChar char="•"/>
            </a:pPr>
            <a:endParaRPr lang="en-US" b="0" dirty="0"/>
          </a:p>
          <a:p>
            <a:pPr marL="171450" indent="-171450">
              <a:buFont typeface="Arial" pitchFamily="34" charset="0"/>
              <a:buChar char="•"/>
            </a:pPr>
            <a:r>
              <a:rPr lang="en-US" b="0" dirty="0"/>
              <a:t>Growth and serial entrepreneurs are the ones that economic developers are most interested in, because these are the jobs and wealth creators.  </a:t>
            </a:r>
          </a:p>
          <a:p>
            <a:endParaRPr lang="en-US" b="0" dirty="0"/>
          </a:p>
          <a:p>
            <a:r>
              <a:rPr lang="en-US" b="0" dirty="0"/>
              <a:t>However, no</a:t>
            </a:r>
            <a:r>
              <a:rPr lang="en-US" b="0" baseline="0" dirty="0"/>
              <a:t> </a:t>
            </a:r>
            <a:r>
              <a:rPr lang="en-US" b="0" dirty="0"/>
              <a:t>one can predict who will be ultimately successful.  Many survival and lifestyle businesses “progress” to become growth companies over time.</a:t>
            </a:r>
          </a:p>
          <a:p>
            <a:endParaRPr lang="en-US" dirty="0"/>
          </a:p>
          <a:p>
            <a:r>
              <a:rPr lang="en-US" dirty="0"/>
              <a:t>This typology can be useful when your community is considering how best to encourage and support entrepreneurship as each have specific needs and challenges. Now that we have some working definitions, let’s consider the impact of entrepreneurs…</a:t>
            </a:r>
          </a:p>
          <a:p>
            <a:endParaRPr lang="en-US" dirty="0"/>
          </a:p>
        </p:txBody>
      </p:sp>
      <p:sp>
        <p:nvSpPr>
          <p:cNvPr id="4" name="Slide Number Placeholder 3"/>
          <p:cNvSpPr>
            <a:spLocks noGrp="1"/>
          </p:cNvSpPr>
          <p:nvPr>
            <p:ph type="sldNum" sz="quarter" idx="5"/>
          </p:nvPr>
        </p:nvSpPr>
        <p:spPr/>
        <p:txBody>
          <a:bodyPr/>
          <a:lstStyle/>
          <a:p>
            <a:fld id="{48AB7165-E5FD-440B-94DD-85C095A6FE8A}" type="slidenum">
              <a:rPr lang="en-US" smtClean="0"/>
              <a:t>14</a:t>
            </a:fld>
            <a:endParaRPr lang="en-US"/>
          </a:p>
        </p:txBody>
      </p:sp>
    </p:spTree>
    <p:extLst>
      <p:ext uri="{BB962C8B-B14F-4D97-AF65-F5344CB8AC3E}">
        <p14:creationId xmlns:p14="http://schemas.microsoft.com/office/powerpoint/2010/main" val="3404319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 once overheard one community member say, “Spelling ‘entrepreneur’ is hard enough. Understanding what an entrepreneur is, even harder!”</a:t>
            </a:r>
            <a:r>
              <a:rPr lang="en-US" dirty="0"/>
              <a:t> Therefore, let’s </a:t>
            </a:r>
            <a:r>
              <a:rPr lang="en-US" baseline="0" dirty="0"/>
              <a:t>begin our discussion on how to create an entrepreneurial community by providing some working definitions. </a:t>
            </a:r>
          </a:p>
          <a:p>
            <a:endParaRPr lang="en-US" baseline="0" dirty="0"/>
          </a:p>
          <a:p>
            <a:pPr marL="171450" indent="-171450">
              <a:buFont typeface="Arial" pitchFamily="34" charset="0"/>
              <a:buChar char="•"/>
            </a:pPr>
            <a:r>
              <a:rPr lang="en-US" baseline="0" dirty="0"/>
              <a:t>Entrepreneurs may be described as innovators, “high tech”, self-employed or small business. There are probably as many definitions of “entrepreneur” as there are entrepreneurs. For our purposes, we will consider entrepreneurs as people who create and grow enterprises. </a:t>
            </a:r>
          </a:p>
          <a:p>
            <a:pPr marL="0" indent="0">
              <a:buFont typeface="Arial" pitchFamily="34" charset="0"/>
              <a:buNone/>
            </a:pPr>
            <a:endParaRPr lang="en-US" baseline="0" dirty="0"/>
          </a:p>
          <a:p>
            <a:pPr marL="171450" indent="-171450">
              <a:buFont typeface="Arial" pitchFamily="34" charset="0"/>
              <a:buChar char="•"/>
            </a:pPr>
            <a:r>
              <a:rPr lang="en-US" baseline="0" dirty="0"/>
              <a:t>Entrepreneurship is the process through which entrepreneurs create and grow enterprises.</a:t>
            </a:r>
          </a:p>
          <a:p>
            <a:pPr marL="0" indent="0">
              <a:buFont typeface="Arial" pitchFamily="34" charset="0"/>
              <a:buNone/>
            </a:pPr>
            <a:endParaRPr lang="en-US" baseline="0" dirty="0"/>
          </a:p>
          <a:p>
            <a:pPr marL="171450" indent="-171450">
              <a:buFont typeface="Arial" pitchFamily="34" charset="0"/>
              <a:buChar char="•"/>
            </a:pPr>
            <a:r>
              <a:rPr lang="en-US" baseline="0" dirty="0"/>
              <a:t>Entrepreneurial communities are those where significant economic and social entrepreneurial activity exists and where there is an effective system of private and public support that fosters entrepreneurship.</a:t>
            </a:r>
          </a:p>
          <a:p>
            <a:pPr marL="0" indent="0">
              <a:buFont typeface="Arial" pitchFamily="34" charset="0"/>
              <a:buNone/>
            </a:pPr>
            <a:endParaRPr lang="en-US" baseline="0" dirty="0"/>
          </a:p>
          <a:p>
            <a:pPr marL="171450" indent="-171450">
              <a:buFont typeface="Arial" pitchFamily="34" charset="0"/>
              <a:buChar char="•"/>
            </a:pPr>
            <a:r>
              <a:rPr lang="en-US" baseline="0" dirty="0"/>
              <a:t>Finally, entrepreneurship development refers to the process of building an infrastructure of public and private policies and practices that foster entrepreneurship.</a:t>
            </a:r>
            <a:endParaRPr lang="en-US" dirty="0"/>
          </a:p>
          <a:p>
            <a:endParaRPr lang="en-US" dirty="0"/>
          </a:p>
        </p:txBody>
      </p:sp>
      <p:sp>
        <p:nvSpPr>
          <p:cNvPr id="4" name="Slide Number Placeholder 3"/>
          <p:cNvSpPr>
            <a:spLocks noGrp="1"/>
          </p:cNvSpPr>
          <p:nvPr>
            <p:ph type="sldNum" sz="quarter" idx="5"/>
          </p:nvPr>
        </p:nvSpPr>
        <p:spPr/>
        <p:txBody>
          <a:bodyPr/>
          <a:lstStyle/>
          <a:p>
            <a:fld id="{48AB7165-E5FD-440B-94DD-85C095A6FE8A}" type="slidenum">
              <a:rPr lang="en-US" smtClean="0"/>
              <a:t>15</a:t>
            </a:fld>
            <a:endParaRPr lang="en-US"/>
          </a:p>
        </p:txBody>
      </p:sp>
    </p:spTree>
    <p:extLst>
      <p:ext uri="{BB962C8B-B14F-4D97-AF65-F5344CB8AC3E}">
        <p14:creationId xmlns:p14="http://schemas.microsoft.com/office/powerpoint/2010/main" val="776135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a:latin typeface="+mn-lt"/>
                <a:ea typeface="Times New Roman"/>
                <a:cs typeface="Times New Roman"/>
              </a:rPr>
              <a:t>At a conceptual level, there are three ways in which entrepreneurship plays a critical role in economic development in a community, region, or state (termed as ‘local’ below):</a:t>
            </a:r>
          </a:p>
          <a:p>
            <a:pPr marL="0" marR="0">
              <a:lnSpc>
                <a:spcPct val="115000"/>
              </a:lnSpc>
              <a:spcBef>
                <a:spcPts val="0"/>
              </a:spcBef>
              <a:spcAft>
                <a:spcPts val="0"/>
              </a:spcAft>
            </a:pPr>
            <a:endParaRPr lang="en-US" sz="1400" dirty="0">
              <a:latin typeface="+mn-lt"/>
              <a:ea typeface="Times New Roman"/>
              <a:cs typeface="Times New Roman"/>
            </a:endParaRPr>
          </a:p>
          <a:p>
            <a:pPr marL="342900" marR="0" lvl="0" indent="-342900">
              <a:lnSpc>
                <a:spcPct val="115000"/>
              </a:lnSpc>
              <a:spcBef>
                <a:spcPts val="0"/>
              </a:spcBef>
              <a:spcAft>
                <a:spcPts val="0"/>
              </a:spcAft>
              <a:buFont typeface="Symbol"/>
              <a:buChar char=""/>
            </a:pPr>
            <a:r>
              <a:rPr lang="en-US" sz="1200" dirty="0">
                <a:latin typeface="+mn-lt"/>
                <a:ea typeface="Times New Roman"/>
                <a:cs typeface="Times New Roman"/>
              </a:rPr>
              <a:t>Economic development is primarily concerned with establishing competitive advantage for local businesses and economic opportunity for local residents.  </a:t>
            </a:r>
            <a:r>
              <a:rPr lang="en-US" sz="1200" b="1" dirty="0">
                <a:latin typeface="+mn-lt"/>
                <a:ea typeface="Times New Roman"/>
                <a:cs typeface="Times New Roman"/>
              </a:rPr>
              <a:t>Entrepreneurship</a:t>
            </a:r>
            <a:r>
              <a:rPr lang="en-US" sz="1200" dirty="0">
                <a:latin typeface="+mn-lt"/>
                <a:ea typeface="Times New Roman"/>
                <a:cs typeface="Times New Roman"/>
              </a:rPr>
              <a:t> is the process of creating competitive advantage based on local assets (economic, social, and environmental).</a:t>
            </a:r>
          </a:p>
          <a:p>
            <a:pPr marL="342900" marR="0" lvl="0" indent="-342900">
              <a:lnSpc>
                <a:spcPct val="115000"/>
              </a:lnSpc>
              <a:spcBef>
                <a:spcPts val="0"/>
              </a:spcBef>
              <a:spcAft>
                <a:spcPts val="0"/>
              </a:spcAft>
              <a:buFont typeface="Symbol"/>
              <a:buChar char=""/>
            </a:pPr>
            <a:endParaRPr lang="en-US" sz="1400" dirty="0">
              <a:latin typeface="+mn-lt"/>
              <a:ea typeface="Times New Roman"/>
              <a:cs typeface="Times New Roman"/>
            </a:endParaRPr>
          </a:p>
          <a:p>
            <a:pPr marL="342900" marR="0" lvl="0" indent="-342900">
              <a:lnSpc>
                <a:spcPct val="115000"/>
              </a:lnSpc>
              <a:spcBef>
                <a:spcPts val="0"/>
              </a:spcBef>
              <a:spcAft>
                <a:spcPts val="0"/>
              </a:spcAft>
              <a:buFont typeface="Symbol"/>
              <a:buChar char=""/>
            </a:pPr>
            <a:r>
              <a:rPr lang="en-US" sz="1200" b="1" dirty="0">
                <a:latin typeface="+mn-lt"/>
                <a:ea typeface="Times New Roman"/>
                <a:cs typeface="Times New Roman"/>
              </a:rPr>
              <a:t>Entrepreneurs </a:t>
            </a:r>
            <a:r>
              <a:rPr lang="en-US" sz="1200" dirty="0">
                <a:latin typeface="+mn-lt"/>
                <a:ea typeface="Times New Roman"/>
                <a:cs typeface="Times New Roman"/>
              </a:rPr>
              <a:t>are the people who seek out and recognize opportunities that can convert assets into ventures that contribute to local competitive advantage.  They also marshal resources (financial, human, and intellectual) to create these ventures.</a:t>
            </a:r>
          </a:p>
          <a:p>
            <a:pPr marL="0" marR="0" lvl="0" indent="0">
              <a:lnSpc>
                <a:spcPct val="115000"/>
              </a:lnSpc>
              <a:spcBef>
                <a:spcPts val="0"/>
              </a:spcBef>
              <a:spcAft>
                <a:spcPts val="0"/>
              </a:spcAft>
              <a:buFont typeface="Symbol"/>
              <a:buNone/>
            </a:pPr>
            <a:endParaRPr lang="en-US" sz="1200" dirty="0">
              <a:latin typeface="+mn-lt"/>
              <a:ea typeface="Times New Roman"/>
              <a:cs typeface="Times New Roman"/>
            </a:endParaRPr>
          </a:p>
          <a:p>
            <a:pPr marL="342900" marR="0" lvl="0" indent="-342900">
              <a:lnSpc>
                <a:spcPct val="115000"/>
              </a:lnSpc>
              <a:spcBef>
                <a:spcPts val="0"/>
              </a:spcBef>
              <a:spcAft>
                <a:spcPts val="0"/>
              </a:spcAft>
              <a:buFont typeface="Symbol"/>
              <a:buChar char=""/>
            </a:pPr>
            <a:r>
              <a:rPr lang="en-US" sz="1200" dirty="0">
                <a:latin typeface="+mn-lt"/>
                <a:ea typeface="Times New Roman"/>
                <a:cs typeface="Times New Roman"/>
              </a:rPr>
              <a:t>Entrepreneurs flourish in an environment that is supportive.  Community and civic leadership is critical to creating </a:t>
            </a:r>
            <a:r>
              <a:rPr lang="en-US" sz="1200" b="1" dirty="0">
                <a:latin typeface="+mn-lt"/>
                <a:ea typeface="Times New Roman"/>
                <a:cs typeface="Times New Roman"/>
              </a:rPr>
              <a:t>entrepreneurial communities </a:t>
            </a:r>
            <a:r>
              <a:rPr lang="en-US" sz="1200" dirty="0">
                <a:latin typeface="+mn-lt"/>
                <a:ea typeface="Times New Roman"/>
                <a:cs typeface="Times New Roman"/>
              </a:rPr>
              <a:t> that welcome and support entrepreneurs, recognize and steward their assets, and have a clear-sighted vision for their future.</a:t>
            </a:r>
            <a:endParaRPr lang="en-US" dirty="0"/>
          </a:p>
          <a:p>
            <a:endParaRPr lang="en-US" dirty="0"/>
          </a:p>
        </p:txBody>
      </p:sp>
      <p:sp>
        <p:nvSpPr>
          <p:cNvPr id="4" name="Slide Number Placeholder 3"/>
          <p:cNvSpPr>
            <a:spLocks noGrp="1"/>
          </p:cNvSpPr>
          <p:nvPr>
            <p:ph type="sldNum" sz="quarter" idx="5"/>
          </p:nvPr>
        </p:nvSpPr>
        <p:spPr/>
        <p:txBody>
          <a:bodyPr/>
          <a:lstStyle/>
          <a:p>
            <a:fld id="{48AB7165-E5FD-440B-94DD-85C095A6FE8A}" type="slidenum">
              <a:rPr lang="en-US" smtClean="0"/>
              <a:t>16</a:t>
            </a:fld>
            <a:endParaRPr lang="en-US"/>
          </a:p>
        </p:txBody>
      </p:sp>
    </p:spTree>
    <p:extLst>
      <p:ext uri="{BB962C8B-B14F-4D97-AF65-F5344CB8AC3E}">
        <p14:creationId xmlns:p14="http://schemas.microsoft.com/office/powerpoint/2010/main" val="1971857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FORWARD participants to brainstorm the actual entrepreneurs in their local community.  This is also an opportunity for FORWARD participants to identify which of these businesses they would consider working for if the opportunity presented itself.</a:t>
            </a:r>
          </a:p>
        </p:txBody>
      </p:sp>
      <p:sp>
        <p:nvSpPr>
          <p:cNvPr id="4" name="Slide Number Placeholder 3"/>
          <p:cNvSpPr>
            <a:spLocks noGrp="1"/>
          </p:cNvSpPr>
          <p:nvPr>
            <p:ph type="sldNum" sz="quarter" idx="5"/>
          </p:nvPr>
        </p:nvSpPr>
        <p:spPr/>
        <p:txBody>
          <a:bodyPr/>
          <a:lstStyle/>
          <a:p>
            <a:fld id="{48AB7165-E5FD-440B-94DD-85C095A6FE8A}" type="slidenum">
              <a:rPr lang="en-US" smtClean="0"/>
              <a:t>17</a:t>
            </a:fld>
            <a:endParaRPr lang="en-US"/>
          </a:p>
        </p:txBody>
      </p:sp>
    </p:spTree>
    <p:extLst>
      <p:ext uri="{BB962C8B-B14F-4D97-AF65-F5344CB8AC3E}">
        <p14:creationId xmlns:p14="http://schemas.microsoft.com/office/powerpoint/2010/main" val="1413429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 far, we’ve looked at</a:t>
            </a:r>
            <a:r>
              <a:rPr lang="en-US" baseline="0" dirty="0"/>
              <a:t> the impact of entrepreneurship on the national and state economy.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We’ve also examined how entrepreneurs are distributed across our state.</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What does this mean within</a:t>
            </a:r>
            <a:r>
              <a:rPr lang="en-US" baseline="0" dirty="0"/>
              <a:t> the context of economic development, specifically at the community level?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 this section, we will look at the role of entrepreneurship and small business in economic development.</a:t>
            </a:r>
          </a:p>
        </p:txBody>
      </p:sp>
      <p:sp>
        <p:nvSpPr>
          <p:cNvPr id="4" name="Slide Number Placeholder 3"/>
          <p:cNvSpPr>
            <a:spLocks noGrp="1"/>
          </p:cNvSpPr>
          <p:nvPr>
            <p:ph type="sldNum" sz="quarter" idx="10"/>
          </p:nvPr>
        </p:nvSpPr>
        <p:spPr/>
        <p:txBody>
          <a:bodyPr/>
          <a:lstStyle/>
          <a:p>
            <a:fld id="{74E7A332-2094-4EB9-B011-7B0333DB092A}" type="slidenum">
              <a:rPr lang="en-US" smtClean="0"/>
              <a:t>18</a:t>
            </a:fld>
            <a:endParaRPr lang="en-US"/>
          </a:p>
        </p:txBody>
      </p:sp>
    </p:spTree>
    <p:extLst>
      <p:ext uri="{BB962C8B-B14F-4D97-AF65-F5344CB8AC3E}">
        <p14:creationId xmlns:p14="http://schemas.microsoft.com/office/powerpoint/2010/main" val="4107736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r>
              <a:rPr lang="en-US" sz="1200" kern="1200" dirty="0">
                <a:solidFill>
                  <a:schemeClr val="tx1"/>
                </a:solidFill>
                <a:effectLst/>
                <a:latin typeface="+mn-lt"/>
                <a:ea typeface="+mn-ea"/>
                <a:cs typeface="+mn-cs"/>
              </a:rPr>
              <a:t>According</a:t>
            </a:r>
            <a:r>
              <a:rPr lang="en-US" sz="1200" kern="1200" baseline="0" dirty="0">
                <a:solidFill>
                  <a:schemeClr val="tx1"/>
                </a:solidFill>
                <a:effectLst/>
                <a:latin typeface="+mn-lt"/>
                <a:ea typeface="+mn-ea"/>
                <a:cs typeface="+mn-cs"/>
              </a:rPr>
              <a:t> to the literature, there are three main ways that economic development professionals can promote economic vitality in their community: recruitment, retention, expansion and creation, or entrepreneurship.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 “three-legged stool” is often invoked to </a:t>
            </a:r>
            <a:r>
              <a:rPr lang="en-US" sz="1200" kern="1200" dirty="0">
                <a:solidFill>
                  <a:schemeClr val="tx1"/>
                </a:solidFill>
                <a:effectLst/>
                <a:latin typeface="+mn-lt"/>
                <a:ea typeface="+mn-ea"/>
                <a:cs typeface="+mn-cs"/>
              </a:rPr>
              <a:t>convey that communities should take a balanced approach to economic development so</a:t>
            </a:r>
            <a:r>
              <a:rPr lang="en-US" sz="1200" kern="1200" baseline="0" dirty="0">
                <a:solidFill>
                  <a:schemeClr val="tx1"/>
                </a:solidFill>
                <a:effectLst/>
                <a:latin typeface="+mn-lt"/>
                <a:ea typeface="+mn-ea"/>
                <a:cs typeface="+mn-cs"/>
              </a:rPr>
              <a:t> the “stool” – representing your economy - is stable. This stabilization is strengthened if there are strong linkages between each of these approaches. In other words, entrepreneurship efforts should also serve to complement recruitment and business retention and expansion activities.</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It is also important to note the community and environment play critical roles. All aspects of the economy are rooted in the environment (natural capital) in which they operate and contributes significantly to quality of life. Lastly, your community is what brings it all together. If your community is not supportive of economic development efforts, then the probability of success is very limited.</a:t>
            </a:r>
          </a:p>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4E7A332-2094-4EB9-B011-7B0333DB092A}" type="slidenum">
              <a:rPr lang="en-US" smtClean="0"/>
              <a:t>19</a:t>
            </a:fld>
            <a:endParaRPr lang="en-US"/>
          </a:p>
        </p:txBody>
      </p:sp>
    </p:spTree>
    <p:extLst>
      <p:ext uri="{BB962C8B-B14F-4D97-AF65-F5344CB8AC3E}">
        <p14:creationId xmlns:p14="http://schemas.microsoft.com/office/powerpoint/2010/main" val="1509924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a:latin typeface="+mn-lt"/>
                <a:ea typeface="+mn-ea"/>
                <a:cs typeface="+mn-cs"/>
              </a:rPr>
              <a:t>Given</a:t>
            </a:r>
            <a:r>
              <a:rPr lang="en-US" sz="1200" kern="1200" baseline="0" dirty="0">
                <a:latin typeface="+mn-lt"/>
                <a:ea typeface="+mn-ea"/>
                <a:cs typeface="+mn-cs"/>
              </a:rPr>
              <a:t> this model, consider that f</a:t>
            </a:r>
            <a:r>
              <a:rPr lang="en-US" sz="1200" kern="1200" dirty="0">
                <a:latin typeface="+mn-lt"/>
                <a:ea typeface="+mn-ea"/>
                <a:cs typeface="+mn-cs"/>
              </a:rPr>
              <a:t>or decades, the conventional wisdom for economic development has been that new economic activity has to be recruited from elsewhere rather than grown locally. A whole economic development industry has been created focused on marketing, recruitment and associated tax and other financial incentives.  </a:t>
            </a:r>
          </a:p>
          <a:p>
            <a:pPr marL="0" marR="0" indent="0" algn="l" defTabSz="914400" rtl="0" eaLnBrk="1" fontAlgn="auto" latinLnBrk="0" hangingPunct="1">
              <a:lnSpc>
                <a:spcPct val="100000"/>
              </a:lnSpc>
              <a:spcBef>
                <a:spcPct val="0"/>
              </a:spcBef>
              <a:spcAft>
                <a:spcPts val="0"/>
              </a:spcAft>
              <a:buClrTx/>
              <a:buSzTx/>
              <a:buFontTx/>
              <a:buNone/>
              <a:tabLst/>
              <a:defRPr/>
            </a:pPr>
            <a:endParaRPr lang="en-US" sz="1200" kern="1200" dirty="0">
              <a:latin typeface="+mn-lt"/>
              <a:ea typeface="+mn-ea"/>
              <a:cs typeface="+mn-cs"/>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a:latin typeface="+mn-lt"/>
                <a:ea typeface="+mn-ea"/>
                <a:cs typeface="+mn-cs"/>
              </a:rPr>
              <a:t>This has led to escalating competition between counties, regions, and states to attract companies considering relocation or expansion, often at enormous cost to the “winning” area and a relatively</a:t>
            </a:r>
            <a:r>
              <a:rPr lang="en-US" sz="1200" kern="1200" baseline="0" dirty="0">
                <a:latin typeface="+mn-lt"/>
                <a:ea typeface="+mn-ea"/>
                <a:cs typeface="+mn-cs"/>
              </a:rPr>
              <a:t> lower probability of success</a:t>
            </a:r>
            <a:r>
              <a:rPr lang="en-US" sz="1200" kern="1200" dirty="0">
                <a:latin typeface="+mn-lt"/>
                <a:ea typeface="+mn-ea"/>
                <a:cs typeface="+mn-cs"/>
              </a:rPr>
              <a:t>. </a:t>
            </a:r>
          </a:p>
          <a:p>
            <a:pPr marL="0" marR="0" indent="0" algn="l" defTabSz="914400" rtl="0" eaLnBrk="1" fontAlgn="auto" latinLnBrk="0" hangingPunct="1">
              <a:lnSpc>
                <a:spcPct val="100000"/>
              </a:lnSpc>
              <a:spcBef>
                <a:spcPct val="0"/>
              </a:spcBef>
              <a:spcAft>
                <a:spcPts val="0"/>
              </a:spcAft>
              <a:buClrTx/>
              <a:buSzTx/>
              <a:buFontTx/>
              <a:buNone/>
              <a:tabLst/>
              <a:defRPr/>
            </a:pPr>
            <a:endParaRPr lang="en-US" sz="1200" kern="1200" dirty="0">
              <a:latin typeface="+mn-lt"/>
              <a:ea typeface="+mn-ea"/>
              <a:cs typeface="+mn-cs"/>
            </a:endParaRPr>
          </a:p>
          <a:p>
            <a:pPr eaLnBrk="1" hangingPunct="1">
              <a:spcBef>
                <a:spcPct val="0"/>
              </a:spcBef>
            </a:pPr>
            <a:r>
              <a:rPr lang="en-US" sz="1200" kern="1200" dirty="0">
                <a:latin typeface="+mn-lt"/>
                <a:ea typeface="+mn-ea"/>
                <a:cs typeface="+mn-cs"/>
              </a:rPr>
              <a:t>There is another way (particularly for rural areas) – making entrepreneurship a fundamental economic development strategy.  Entrepreneurs and small businesses are the drivers of local and regional economies and need to be recognized as such.</a:t>
            </a:r>
          </a:p>
          <a:p>
            <a:pPr eaLnBrk="1" hangingPunct="1">
              <a:spcBef>
                <a:spcPct val="0"/>
              </a:spcBef>
            </a:pPr>
            <a:endParaRPr lang="en-US" sz="1200" kern="1200" dirty="0">
              <a:latin typeface="+mn-lt"/>
              <a:ea typeface="+mn-ea"/>
              <a:cs typeface="+mn-cs"/>
            </a:endParaRPr>
          </a:p>
          <a:p>
            <a:pPr eaLnBrk="1" hangingPunct="1">
              <a:spcBef>
                <a:spcPct val="0"/>
              </a:spcBef>
            </a:pPr>
            <a:r>
              <a:rPr lang="en-US" sz="1200" kern="1200" dirty="0">
                <a:latin typeface="+mn-lt"/>
                <a:ea typeface="+mn-ea"/>
                <a:cs typeface="+mn-cs"/>
              </a:rPr>
              <a:t>During</a:t>
            </a:r>
            <a:r>
              <a:rPr lang="en-US" sz="1200" kern="1200" baseline="0" dirty="0">
                <a:latin typeface="+mn-lt"/>
                <a:ea typeface="+mn-ea"/>
                <a:cs typeface="+mn-cs"/>
              </a:rPr>
              <a:t> our pilot phase of CREST, we found that this was a challenge in some counties. Adjusting a long term focus to include new or additional strategies can be a hard sell for some. </a:t>
            </a:r>
            <a:endParaRPr lang="en-US" sz="1200" kern="1200" dirty="0">
              <a:latin typeface="+mn-lt"/>
              <a:ea typeface="+mn-ea"/>
              <a:cs typeface="+mn-cs"/>
            </a:endParaRPr>
          </a:p>
          <a:p>
            <a:pPr eaLnBrk="1" hangingPunct="1">
              <a:spcBef>
                <a:spcPct val="0"/>
              </a:spcBef>
            </a:pPr>
            <a:endParaRPr lang="en-US" sz="1200" kern="1200" dirty="0">
              <a:solidFill>
                <a:srgbClr val="7030A0"/>
              </a:solidFill>
              <a:latin typeface="+mn-lt"/>
              <a:ea typeface="+mn-ea"/>
              <a:cs typeface="+mn-cs"/>
            </a:endParaRPr>
          </a:p>
        </p:txBody>
      </p:sp>
      <p:sp>
        <p:nvSpPr>
          <p:cNvPr id="4" name="Slide Number Placeholder 3"/>
          <p:cNvSpPr>
            <a:spLocks noGrp="1"/>
          </p:cNvSpPr>
          <p:nvPr>
            <p:ph type="sldNum" sz="quarter" idx="10"/>
          </p:nvPr>
        </p:nvSpPr>
        <p:spPr/>
        <p:txBody>
          <a:bodyPr/>
          <a:lstStyle/>
          <a:p>
            <a:fld id="{74E7A332-2094-4EB9-B011-7B0333DB092A}" type="slidenum">
              <a:rPr lang="en-US" smtClean="0"/>
              <a:t>20</a:t>
            </a:fld>
            <a:endParaRPr lang="en-US"/>
          </a:p>
        </p:txBody>
      </p:sp>
    </p:spTree>
    <p:extLst>
      <p:ext uri="{BB962C8B-B14F-4D97-AF65-F5344CB8AC3E}">
        <p14:creationId xmlns:p14="http://schemas.microsoft.com/office/powerpoint/2010/main" val="1923087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AB7165-E5FD-440B-94DD-85C095A6FE8A}" type="slidenum">
              <a:rPr lang="en-US" smtClean="0"/>
              <a:t>2</a:t>
            </a:fld>
            <a:endParaRPr lang="en-US"/>
          </a:p>
        </p:txBody>
      </p:sp>
    </p:spTree>
    <p:extLst>
      <p:ext uri="{BB962C8B-B14F-4D97-AF65-F5344CB8AC3E}">
        <p14:creationId xmlns:p14="http://schemas.microsoft.com/office/powerpoint/2010/main" val="3251676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pPr algn="l"/>
            <a:r>
              <a:rPr lang="en-US" sz="1800" b="0" i="0" u="none" strike="noStrike" baseline="0" dirty="0">
                <a:latin typeface="MinionVariableConcept-Roman"/>
              </a:rPr>
              <a:t>From a workforce development perspective, attraction strategies may bring workers from the previous location or create</a:t>
            </a:r>
          </a:p>
          <a:p>
            <a:pPr algn="l"/>
            <a:r>
              <a:rPr lang="en-US" sz="1800" b="0" i="0" u="none" strike="noStrike" baseline="0" dirty="0">
                <a:latin typeface="MinionVariableConcept-Roman"/>
              </a:rPr>
              <a:t>new opportunities for local people in the new location for the business. These firms often make decisions based on the</a:t>
            </a:r>
          </a:p>
          <a:p>
            <a:pPr algn="l"/>
            <a:r>
              <a:rPr lang="en-US" sz="1800" b="0" i="0" u="none" strike="noStrike" baseline="0" dirty="0">
                <a:latin typeface="MinionVariableConcept-Roman"/>
              </a:rPr>
              <a:t>current workforce in the new area and prepare in-house training to overcome any potential deficits. Business retention</a:t>
            </a:r>
          </a:p>
          <a:p>
            <a:pPr algn="l"/>
            <a:r>
              <a:rPr lang="en-US" sz="1800" b="0" i="0" u="none" strike="noStrike" baseline="0" dirty="0">
                <a:latin typeface="MinionVariableConcept-Roman"/>
              </a:rPr>
              <a:t>and expansion strategies aim to retain the current workforce and to recruit from the local area where they are already</a:t>
            </a:r>
          </a:p>
          <a:p>
            <a:pPr algn="l"/>
            <a:r>
              <a:rPr lang="en-US" sz="1800" b="0" i="0" u="none" strike="noStrike" baseline="0" dirty="0">
                <a:latin typeface="MinionVariableConcept-Roman"/>
              </a:rPr>
              <a:t>located. This may require upskilling their current workforce or acting more like a new firm that has to attract and train</a:t>
            </a:r>
          </a:p>
          <a:p>
            <a:pPr algn="l"/>
            <a:r>
              <a:rPr lang="en-US" sz="1800" b="0" i="0" u="none" strike="noStrike" baseline="0" dirty="0">
                <a:latin typeface="MinionVariableConcept-Roman"/>
              </a:rPr>
              <a:t>talent. Both of these economic development strategies involve established businesses and are familiar to economic</a:t>
            </a:r>
          </a:p>
          <a:p>
            <a:pPr algn="l"/>
            <a:r>
              <a:rPr lang="en-US" sz="1800" b="0" i="0" u="none" strike="noStrike" baseline="0" dirty="0">
                <a:latin typeface="MinionVariableConcept-Roman"/>
              </a:rPr>
              <a:t>development professionals.</a:t>
            </a:r>
          </a:p>
          <a:p>
            <a:pPr algn="l"/>
            <a:endParaRPr lang="en-US" sz="1800" b="0" i="0" u="none" strike="noStrike" baseline="0" dirty="0">
              <a:latin typeface="MinionVariableConcept-Roman"/>
            </a:endParaRPr>
          </a:p>
          <a:p>
            <a:pPr algn="l"/>
            <a:r>
              <a:rPr lang="en-US" sz="1800" b="0" i="0" u="none" strike="noStrike" baseline="0" dirty="0">
                <a:latin typeface="MinionVariableConcept-Roman"/>
              </a:rPr>
              <a:t>In contrast, economic development professionals often overlook the third leg, entrepreneurship. However, particularly</a:t>
            </a:r>
          </a:p>
          <a:p>
            <a:pPr algn="l"/>
            <a:r>
              <a:rPr lang="en-US" sz="1800" b="0" i="0" u="none" strike="noStrike" baseline="0" dirty="0">
                <a:latin typeface="MinionVariableConcept-Roman"/>
              </a:rPr>
              <a:t>for rural areas, entrepreneurship needs to be a fundamental economic development strategy as entrepreneurs, and small</a:t>
            </a:r>
          </a:p>
          <a:p>
            <a:pPr algn="l"/>
            <a:r>
              <a:rPr lang="en-US" sz="1800" b="0" i="0" u="none" strike="noStrike" baseline="0" dirty="0">
                <a:latin typeface="MinionVariableConcept-Roman"/>
              </a:rPr>
              <a:t>businesses are the drivers of local and regional economies. They also need to be explicitly incorporated into workforce</a:t>
            </a:r>
          </a:p>
          <a:p>
            <a:pPr algn="l"/>
            <a:r>
              <a:rPr lang="en-US" sz="1800" b="0" i="0" u="none" strike="noStrike" baseline="0" dirty="0">
                <a:latin typeface="MinionVariableConcept-Roman"/>
              </a:rPr>
              <a:t>development strategies.</a:t>
            </a: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4E7A332-2094-4EB9-B011-7B0333DB092A}" type="slidenum">
              <a:rPr lang="en-US" smtClean="0"/>
              <a:t>21</a:t>
            </a:fld>
            <a:endParaRPr lang="en-US"/>
          </a:p>
        </p:txBody>
      </p:sp>
    </p:spTree>
    <p:extLst>
      <p:ext uri="{BB962C8B-B14F-4D97-AF65-F5344CB8AC3E}">
        <p14:creationId xmlns:p14="http://schemas.microsoft.com/office/powerpoint/2010/main" val="834040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MinionVariableConcept-Roman"/>
              </a:rPr>
              <a:t>One way to recognize the importance of entrepreneurship is to examine the data.</a:t>
            </a:r>
          </a:p>
          <a:p>
            <a:pPr algn="l"/>
            <a:endParaRPr lang="en-US" sz="1800" b="0" i="0" u="none" strike="noStrike" baseline="0" dirty="0">
              <a:latin typeface="MinionVariableConcept-Roman"/>
            </a:endParaRPr>
          </a:p>
          <a:p>
            <a:pPr algn="l"/>
            <a:r>
              <a:rPr lang="en-US" sz="1800" b="0" i="0" u="none" strike="noStrike" baseline="0" dirty="0">
                <a:latin typeface="MinionVariableConcept-Roman"/>
              </a:rPr>
              <a:t>Entrepreneurship classifications often invoke the number of employees (i.e. </a:t>
            </a:r>
            <a:r>
              <a:rPr lang="en-US" sz="1800" b="0" i="0" u="none" strike="noStrike" baseline="0" dirty="0" err="1">
                <a:latin typeface="MinionVariableConcept-Roman"/>
              </a:rPr>
              <a:t>nonemployer</a:t>
            </a:r>
            <a:r>
              <a:rPr lang="en-US" sz="1800" b="0" i="0" u="none" strike="noStrike" baseline="0" dirty="0">
                <a:latin typeface="MinionVariableConcept-Roman"/>
              </a:rPr>
              <a:t> firms, establishments with less</a:t>
            </a:r>
          </a:p>
          <a:p>
            <a:pPr algn="l"/>
            <a:r>
              <a:rPr lang="en-US" sz="1800" b="0" i="0" u="none" strike="noStrike" baseline="0" dirty="0">
                <a:latin typeface="MinionVariableConcept-Roman"/>
              </a:rPr>
              <a:t>than five employees or 5 to 9 employees, etc.). In reality, entrepreneurs and their businesses come in all sorts of flavors –</a:t>
            </a:r>
          </a:p>
          <a:p>
            <a:pPr algn="l"/>
            <a:r>
              <a:rPr lang="en-US" sz="1800" b="0" i="0" u="none" strike="noStrike" baseline="0" dirty="0">
                <a:latin typeface="MinionVariableConcept-Roman"/>
              </a:rPr>
              <a:t>including sector and firm size.</a:t>
            </a:r>
          </a:p>
          <a:p>
            <a:pPr algn="l"/>
            <a:endParaRPr lang="en-US" sz="1800" b="0" i="0" u="none" strike="noStrike" baseline="0" dirty="0">
              <a:latin typeface="MinionVariableConcept-Roman"/>
            </a:endParaRPr>
          </a:p>
          <a:p>
            <a:pPr algn="l"/>
            <a:r>
              <a:rPr lang="en-US" sz="1800" b="0" i="0" u="none" strike="noStrike" baseline="0" dirty="0">
                <a:latin typeface="MinionVariableConcept-Roman"/>
              </a:rPr>
              <a:t>In the United States, over half (55%) of all business establishments have five or fewer employees, and eighty-five percent</a:t>
            </a:r>
          </a:p>
          <a:p>
            <a:pPr algn="l"/>
            <a:r>
              <a:rPr lang="en-US" sz="1800" b="0" i="0" u="none" strike="noStrike" baseline="0" dirty="0">
                <a:latin typeface="MinionVariableConcept-Roman"/>
              </a:rPr>
              <a:t>have less than twenty employees (Table 1). These businesses account for an annual payroll of over $1.38 trillion dollars</a:t>
            </a:r>
          </a:p>
          <a:p>
            <a:pPr algn="l"/>
            <a:r>
              <a:rPr lang="en-US" sz="1800" b="0" i="0" u="none" strike="noStrike" baseline="0" dirty="0">
                <a:latin typeface="MinionVariableConcept-Roman"/>
              </a:rPr>
              <a:t>and employ over thirty million people. Many of these establishments are located in rural areas. And, given these establishments’</a:t>
            </a:r>
          </a:p>
          <a:p>
            <a:pPr algn="l"/>
            <a:r>
              <a:rPr lang="en-US" sz="1800" b="0" i="0" u="none" strike="noStrike" baseline="0" dirty="0">
                <a:latin typeface="MinionVariableConcept-Roman"/>
              </a:rPr>
              <a:t>location and size, not all will be equipped to attract and train employees solely on their own, creating a need</a:t>
            </a:r>
          </a:p>
          <a:p>
            <a:pPr algn="l"/>
            <a:r>
              <a:rPr lang="en-US" sz="1800" b="0" i="0" u="none" strike="noStrike" baseline="0" dirty="0">
                <a:latin typeface="MinionVariableConcept-Roman"/>
              </a:rPr>
              <a:t>at the community or regional level for workforce development initiatives.</a:t>
            </a:r>
          </a:p>
          <a:p>
            <a:pPr algn="l"/>
            <a:endParaRPr lang="en-US" dirty="0"/>
          </a:p>
        </p:txBody>
      </p:sp>
      <p:sp>
        <p:nvSpPr>
          <p:cNvPr id="4" name="Slide Number Placeholder 3"/>
          <p:cNvSpPr>
            <a:spLocks noGrp="1"/>
          </p:cNvSpPr>
          <p:nvPr>
            <p:ph type="sldNum" sz="quarter" idx="5"/>
          </p:nvPr>
        </p:nvSpPr>
        <p:spPr/>
        <p:txBody>
          <a:bodyPr/>
          <a:lstStyle/>
          <a:p>
            <a:fld id="{48AB7165-E5FD-440B-94DD-85C095A6FE8A}" type="slidenum">
              <a:rPr lang="en-US" smtClean="0"/>
              <a:t>22</a:t>
            </a:fld>
            <a:endParaRPr lang="en-US"/>
          </a:p>
        </p:txBody>
      </p:sp>
    </p:spTree>
    <p:extLst>
      <p:ext uri="{BB962C8B-B14F-4D97-AF65-F5344CB8AC3E}">
        <p14:creationId xmlns:p14="http://schemas.microsoft.com/office/powerpoint/2010/main" val="1847473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MinionVariableConcept-Roman"/>
              </a:rPr>
              <a:t>While these numbers are impressive for the smallest of establishments, it should be noted that seventy-seven percent of</a:t>
            </a:r>
          </a:p>
          <a:p>
            <a:pPr algn="l"/>
            <a:r>
              <a:rPr lang="en-US" sz="1800" b="0" i="0" u="none" strike="noStrike" baseline="0" dirty="0">
                <a:latin typeface="MinionVariableConcept-Roman"/>
              </a:rPr>
              <a:t>all employment in the United States is by establishments employing twenty or more employees. However, Figure 5 shows</a:t>
            </a:r>
          </a:p>
          <a:p>
            <a:pPr algn="l"/>
            <a:r>
              <a:rPr lang="en-US" sz="1800" b="0" i="0" u="none" strike="noStrike" baseline="0" dirty="0">
                <a:latin typeface="MinionVariableConcept-Roman"/>
              </a:rPr>
              <a:t>that employment by establishments with 10-99 employees (along with 2-9 employees) occupy a larger share of employment</a:t>
            </a:r>
          </a:p>
          <a:p>
            <a:pPr algn="l"/>
            <a:r>
              <a:rPr lang="en-US" sz="1800" b="0" i="0" u="none" strike="noStrike" baseline="0" dirty="0">
                <a:latin typeface="MinionVariableConcept-Roman"/>
              </a:rPr>
              <a:t>than the largest of establishments (100-499 and 500+). </a:t>
            </a:r>
            <a:endParaRPr lang="en-US" dirty="0"/>
          </a:p>
        </p:txBody>
      </p:sp>
      <p:sp>
        <p:nvSpPr>
          <p:cNvPr id="4" name="Slide Number Placeholder 3"/>
          <p:cNvSpPr>
            <a:spLocks noGrp="1"/>
          </p:cNvSpPr>
          <p:nvPr>
            <p:ph type="sldNum" sz="quarter" idx="5"/>
          </p:nvPr>
        </p:nvSpPr>
        <p:spPr/>
        <p:txBody>
          <a:bodyPr/>
          <a:lstStyle/>
          <a:p>
            <a:fld id="{48AB7165-E5FD-440B-94DD-85C095A6FE8A}" type="slidenum">
              <a:rPr lang="en-US" smtClean="0"/>
              <a:t>23</a:t>
            </a:fld>
            <a:endParaRPr lang="en-US"/>
          </a:p>
        </p:txBody>
      </p:sp>
    </p:spTree>
    <p:extLst>
      <p:ext uri="{BB962C8B-B14F-4D97-AF65-F5344CB8AC3E}">
        <p14:creationId xmlns:p14="http://schemas.microsoft.com/office/powerpoint/2010/main" val="2943461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MinionVariableConcept-Roman"/>
              </a:rPr>
              <a:t>And the share of jobs by establishments with 10-99 employees (along with 2-9 employees) has been growing or remained steady since 2003 (versus declining for the larger establishments). </a:t>
            </a:r>
          </a:p>
          <a:p>
            <a:pPr algn="l"/>
            <a:endParaRPr lang="en-US" sz="1800" b="0" i="0" u="none" strike="noStrike" baseline="0" dirty="0">
              <a:latin typeface="MinionVariableConcept-Roman"/>
            </a:endParaRPr>
          </a:p>
          <a:p>
            <a:pPr algn="l"/>
            <a:r>
              <a:rPr lang="en-US" sz="1800" b="0" i="0" u="none" strike="noStrike" baseline="0" dirty="0">
                <a:latin typeface="MinionVariableConcept-Roman"/>
              </a:rPr>
              <a:t>Also, it is important to remember that “establishments” differ from</a:t>
            </a:r>
            <a:r>
              <a:rPr lang="en-US" sz="1800" b="1" i="0" u="none" strike="noStrike" baseline="0" dirty="0">
                <a:latin typeface="Nunito-SemiBold"/>
              </a:rPr>
              <a:t> </a:t>
            </a:r>
            <a:r>
              <a:rPr lang="en-US" sz="1800" b="0" i="0" u="none" strike="noStrike" baseline="0" dirty="0">
                <a:latin typeface="MinionVariableConcept-Roman"/>
              </a:rPr>
              <a:t>“firms.” The Bureau of Labor Statistics considers an establishment to be a “single physical location where one predominant activity occurs” versus a firm which can be an “establishment or a combination of establishments.” (BLS, 2016). This means that establishments are local, and their workforce development needs will need to be addressed locally.</a:t>
            </a:r>
            <a:endParaRPr lang="en-US" dirty="0"/>
          </a:p>
        </p:txBody>
      </p:sp>
      <p:sp>
        <p:nvSpPr>
          <p:cNvPr id="4" name="Slide Number Placeholder 3"/>
          <p:cNvSpPr>
            <a:spLocks noGrp="1"/>
          </p:cNvSpPr>
          <p:nvPr>
            <p:ph type="sldNum" sz="quarter" idx="5"/>
          </p:nvPr>
        </p:nvSpPr>
        <p:spPr/>
        <p:txBody>
          <a:bodyPr/>
          <a:lstStyle/>
          <a:p>
            <a:fld id="{48AB7165-E5FD-440B-94DD-85C095A6FE8A}" type="slidenum">
              <a:rPr lang="en-US" smtClean="0"/>
              <a:t>24</a:t>
            </a:fld>
            <a:endParaRPr lang="en-US"/>
          </a:p>
        </p:txBody>
      </p:sp>
    </p:spTree>
    <p:extLst>
      <p:ext uri="{BB962C8B-B14F-4D97-AF65-F5344CB8AC3E}">
        <p14:creationId xmlns:p14="http://schemas.microsoft.com/office/powerpoint/2010/main" val="41601253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MinionVariableConcept-Roman"/>
              </a:rPr>
              <a:t>Large or small, numerous or few, the take-home message from this data needs to be clear. Entrepreneurs and small</a:t>
            </a:r>
          </a:p>
          <a:p>
            <a:pPr algn="l"/>
            <a:r>
              <a:rPr lang="en-US" sz="1800" b="0" i="0" u="none" strike="noStrike" baseline="0" dirty="0">
                <a:latin typeface="MinionVariableConcept-Roman"/>
              </a:rPr>
              <a:t>businesses play an important role in the local economy, including:</a:t>
            </a:r>
          </a:p>
          <a:p>
            <a:pPr algn="l"/>
            <a:endParaRPr lang="en-US" sz="1800" b="0" i="0" u="none" strike="noStrike" baseline="0" dirty="0">
              <a:latin typeface="MinionVariableConcept-Roman"/>
            </a:endParaRPr>
          </a:p>
          <a:p>
            <a:r>
              <a:rPr lang="en-US" sz="1200" b="1" dirty="0"/>
              <a:t>As Employers:</a:t>
            </a:r>
            <a:r>
              <a:rPr lang="en-US" sz="1200" dirty="0"/>
              <a:t> creating new jobs and playing a significant role in hiring part-time workers and new workforce entrants</a:t>
            </a:r>
          </a:p>
          <a:p>
            <a:endParaRPr lang="en-US" sz="1200" dirty="0"/>
          </a:p>
          <a:p>
            <a:r>
              <a:rPr lang="en-US" sz="1200" b="1" dirty="0"/>
              <a:t>As Tax Revenue Generators:</a:t>
            </a:r>
            <a:r>
              <a:rPr lang="en-US" sz="1200" dirty="0"/>
              <a:t> broadening the tax base, thus generating greater property and income tax revenues</a:t>
            </a:r>
          </a:p>
          <a:p>
            <a:endParaRPr lang="en-US" sz="1200" dirty="0"/>
          </a:p>
          <a:p>
            <a:r>
              <a:rPr lang="en-US" sz="1200" b="1" dirty="0"/>
              <a:t>As Economic Supporters:</a:t>
            </a:r>
            <a:r>
              <a:rPr lang="en-US" sz="1200" dirty="0"/>
              <a:t> buying and supplying local products and services. Generating income that is typically not exported out of local comm</a:t>
            </a:r>
          </a:p>
          <a:p>
            <a:endParaRPr lang="en-US" dirty="0"/>
          </a:p>
          <a:p>
            <a:r>
              <a:rPr lang="en-US" sz="1200" b="1" dirty="0"/>
              <a:t>As Property Owners and Renters:</a:t>
            </a:r>
            <a:r>
              <a:rPr lang="en-US" sz="1200" dirty="0"/>
              <a:t> leasing space from local property owners and filling vacant storefronts downtown</a:t>
            </a:r>
          </a:p>
          <a:p>
            <a:endParaRPr lang="en-US" sz="1200" dirty="0"/>
          </a:p>
          <a:p>
            <a:r>
              <a:rPr lang="en-US" sz="1200" b="1" dirty="0"/>
              <a:t>As Providers of Economic Stability:</a:t>
            </a:r>
            <a:r>
              <a:rPr lang="en-US" sz="1200" dirty="0"/>
              <a:t> small homegrown firms are, by definition, owned and operated by people who have a personal stake in the community and are more likely to remain.</a:t>
            </a:r>
          </a:p>
          <a:p>
            <a:endParaRPr lang="en-US" dirty="0"/>
          </a:p>
        </p:txBody>
      </p:sp>
      <p:sp>
        <p:nvSpPr>
          <p:cNvPr id="4" name="Slide Number Placeholder 3"/>
          <p:cNvSpPr>
            <a:spLocks noGrp="1"/>
          </p:cNvSpPr>
          <p:nvPr>
            <p:ph type="sldNum" sz="quarter" idx="5"/>
          </p:nvPr>
        </p:nvSpPr>
        <p:spPr/>
        <p:txBody>
          <a:bodyPr/>
          <a:lstStyle/>
          <a:p>
            <a:fld id="{48AB7165-E5FD-440B-94DD-85C095A6FE8A}" type="slidenum">
              <a:rPr lang="en-US" smtClean="0"/>
              <a:t>25</a:t>
            </a:fld>
            <a:endParaRPr lang="en-US"/>
          </a:p>
        </p:txBody>
      </p:sp>
    </p:spTree>
    <p:extLst>
      <p:ext uri="{BB962C8B-B14F-4D97-AF65-F5344CB8AC3E}">
        <p14:creationId xmlns:p14="http://schemas.microsoft.com/office/powerpoint/2010/main" val="1066309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MinionVariableConcept-Roman"/>
              </a:rPr>
              <a:t>So, given what you know now about entrepreneurship, entrepreneurs and small business in your local community, now</a:t>
            </a:r>
          </a:p>
          <a:p>
            <a:pPr algn="l"/>
            <a:r>
              <a:rPr lang="en-US" sz="1800" b="0" i="0" u="none" strike="noStrike" baseline="0" dirty="0">
                <a:solidFill>
                  <a:srgbClr val="000000"/>
                </a:solidFill>
                <a:latin typeface="MinionVariableConcept-Roman"/>
              </a:rPr>
              <a:t>is a good time to discuss how they are supported and what it will take to develop/strengthen an entrepreneurial career</a:t>
            </a:r>
          </a:p>
          <a:p>
            <a:pPr algn="l"/>
            <a:r>
              <a:rPr lang="en-US" sz="1800" b="0" i="0" u="none" strike="noStrike" baseline="0" dirty="0">
                <a:solidFill>
                  <a:srgbClr val="000000"/>
                </a:solidFill>
                <a:latin typeface="MinionVariableConcept-Roman"/>
              </a:rPr>
              <a:t>pathway.</a:t>
            </a:r>
          </a:p>
          <a:p>
            <a:pPr algn="l"/>
            <a:endParaRPr lang="en-US" sz="1800" b="0" i="0" u="none" strike="noStrike" baseline="0" dirty="0">
              <a:solidFill>
                <a:srgbClr val="000000"/>
              </a:solidFill>
              <a:latin typeface="MinionVariableConcept-Roman"/>
            </a:endParaRPr>
          </a:p>
          <a:p>
            <a:pPr algn="l"/>
            <a:r>
              <a:rPr lang="en-US" sz="1800" b="0" i="0" u="none" strike="noStrike" baseline="0" dirty="0">
                <a:solidFill>
                  <a:srgbClr val="000000"/>
                </a:solidFill>
                <a:latin typeface="MinionVariableConcept-Roman"/>
              </a:rPr>
              <a:t>For starters, let’s think about the common characteristics of successful entrepreneurs. </a:t>
            </a:r>
            <a:r>
              <a:rPr lang="en-US" sz="1800" b="0" i="0" u="none" strike="noStrike" baseline="0" dirty="0">
                <a:solidFill>
                  <a:srgbClr val="215E9F"/>
                </a:solidFill>
                <a:latin typeface="MinionVariableConcept-Roman"/>
              </a:rPr>
              <a:t>Harvard Business School has</a:t>
            </a:r>
          </a:p>
          <a:p>
            <a:pPr algn="l"/>
            <a:r>
              <a:rPr lang="en-US" sz="1800" b="0" i="0" u="none" strike="noStrike" baseline="0" dirty="0">
                <a:solidFill>
                  <a:srgbClr val="215E9F"/>
                </a:solidFill>
                <a:latin typeface="MinionVariableConcept-Roman"/>
              </a:rPr>
              <a:t>identified ten</a:t>
            </a:r>
            <a:r>
              <a:rPr lang="en-US" sz="1800" b="0" i="0" u="none" strike="noStrike" baseline="0" dirty="0">
                <a:solidFill>
                  <a:srgbClr val="000000"/>
                </a:solidFill>
                <a:latin typeface="MinionVariableConcept-Roman"/>
              </a:rPr>
              <a:t>, we can think of these as the “DNA” of an entrepreneur. These characteristics include:</a:t>
            </a:r>
          </a:p>
          <a:p>
            <a:pPr algn="l"/>
            <a:endParaRPr lang="en-US" sz="1800" b="0" i="0" u="none" strike="noStrike" baseline="0" dirty="0">
              <a:solidFill>
                <a:srgbClr val="000000"/>
              </a:solidFill>
              <a:latin typeface="MinionVariableConcept-Roman"/>
            </a:endParaRPr>
          </a:p>
          <a:p>
            <a:pPr algn="l"/>
            <a:r>
              <a:rPr lang="en-US" sz="1800" b="0" i="0" u="none" strike="noStrike" baseline="0" dirty="0">
                <a:solidFill>
                  <a:srgbClr val="000000"/>
                </a:solidFill>
                <a:latin typeface="MinionVariableConcept-Roman"/>
              </a:rPr>
              <a:t>1. Curiosity</a:t>
            </a:r>
          </a:p>
          <a:p>
            <a:pPr algn="l"/>
            <a:r>
              <a:rPr lang="en-US" sz="1800" b="0" i="0" u="none" strike="noStrike" baseline="0" dirty="0">
                <a:solidFill>
                  <a:srgbClr val="000000"/>
                </a:solidFill>
                <a:latin typeface="MinionVariableConcept-Roman"/>
              </a:rPr>
              <a:t>2. Structured Experimentation</a:t>
            </a:r>
          </a:p>
          <a:p>
            <a:pPr algn="l"/>
            <a:r>
              <a:rPr lang="en-US" sz="1800" b="0" i="0" u="none" strike="noStrike" baseline="0" dirty="0">
                <a:solidFill>
                  <a:srgbClr val="000000"/>
                </a:solidFill>
                <a:latin typeface="MinionVariableConcept-Roman"/>
              </a:rPr>
              <a:t>3. Adaptability</a:t>
            </a:r>
          </a:p>
          <a:p>
            <a:pPr algn="l"/>
            <a:r>
              <a:rPr lang="en-US" sz="1800" b="0" i="0" u="none" strike="noStrike" baseline="0" dirty="0">
                <a:solidFill>
                  <a:srgbClr val="000000"/>
                </a:solidFill>
                <a:latin typeface="MinionVariableConcept-Roman"/>
              </a:rPr>
              <a:t>4. Decisiveness</a:t>
            </a:r>
          </a:p>
          <a:p>
            <a:pPr algn="l"/>
            <a:r>
              <a:rPr lang="en-US" sz="1800" b="0" i="0" u="none" strike="noStrike" baseline="0" dirty="0">
                <a:solidFill>
                  <a:srgbClr val="000000"/>
                </a:solidFill>
                <a:latin typeface="MinionVariableConcept-Roman"/>
              </a:rPr>
              <a:t>5. Team Building</a:t>
            </a:r>
          </a:p>
          <a:p>
            <a:pPr algn="l"/>
            <a:r>
              <a:rPr lang="en-US" sz="1800" b="0" i="0" u="none" strike="noStrike" baseline="0" dirty="0">
                <a:solidFill>
                  <a:srgbClr val="000000"/>
                </a:solidFill>
                <a:latin typeface="MinionVariableConcept-Roman"/>
              </a:rPr>
              <a:t>6. Risk Tolerance</a:t>
            </a:r>
          </a:p>
          <a:p>
            <a:pPr algn="l"/>
            <a:r>
              <a:rPr lang="en-US" sz="1800" b="0" i="0" u="none" strike="noStrike" baseline="0" dirty="0">
                <a:solidFill>
                  <a:srgbClr val="000000"/>
                </a:solidFill>
                <a:latin typeface="MinionVariableConcept-Roman"/>
              </a:rPr>
              <a:t>7. Comfortable with Failure</a:t>
            </a:r>
          </a:p>
          <a:p>
            <a:pPr algn="l"/>
            <a:r>
              <a:rPr lang="en-US" sz="1800" b="0" i="0" u="none" strike="noStrike" baseline="0" dirty="0">
                <a:solidFill>
                  <a:srgbClr val="000000"/>
                </a:solidFill>
                <a:latin typeface="MinionVariableConcept-Roman"/>
              </a:rPr>
              <a:t>8. Persistence</a:t>
            </a:r>
          </a:p>
          <a:p>
            <a:pPr algn="l"/>
            <a:r>
              <a:rPr lang="en-US" sz="1800" b="0" i="0" u="none" strike="noStrike" baseline="0" dirty="0">
                <a:solidFill>
                  <a:srgbClr val="000000"/>
                </a:solidFill>
                <a:latin typeface="MinionVariableConcept-Roman"/>
              </a:rPr>
              <a:t>9. Independent</a:t>
            </a:r>
          </a:p>
          <a:p>
            <a:pPr algn="l"/>
            <a:r>
              <a:rPr lang="en-US" sz="1800" b="0" i="0" u="none" strike="noStrike" baseline="0" dirty="0">
                <a:solidFill>
                  <a:srgbClr val="000000"/>
                </a:solidFill>
                <a:latin typeface="MinionVariableConcept-Roman"/>
              </a:rPr>
              <a:t>10. Risk Takers</a:t>
            </a:r>
            <a:endParaRPr lang="en-US" dirty="0"/>
          </a:p>
        </p:txBody>
      </p:sp>
      <p:sp>
        <p:nvSpPr>
          <p:cNvPr id="4" name="Slide Number Placeholder 3"/>
          <p:cNvSpPr>
            <a:spLocks noGrp="1"/>
          </p:cNvSpPr>
          <p:nvPr>
            <p:ph type="sldNum" sz="quarter" idx="5"/>
          </p:nvPr>
        </p:nvSpPr>
        <p:spPr/>
        <p:txBody>
          <a:bodyPr/>
          <a:lstStyle/>
          <a:p>
            <a:fld id="{48AB7165-E5FD-440B-94DD-85C095A6FE8A}" type="slidenum">
              <a:rPr lang="en-US" smtClean="0"/>
              <a:t>26</a:t>
            </a:fld>
            <a:endParaRPr lang="en-US"/>
          </a:p>
        </p:txBody>
      </p:sp>
    </p:spTree>
    <p:extLst>
      <p:ext uri="{BB962C8B-B14F-4D97-AF65-F5344CB8AC3E}">
        <p14:creationId xmlns:p14="http://schemas.microsoft.com/office/powerpoint/2010/main" val="21753068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MinionVariableConcept-Roman"/>
              </a:rPr>
              <a:t>While the literature suggests that these are important for entrepreneurs, our challenge is to understand how to support</a:t>
            </a:r>
          </a:p>
          <a:p>
            <a:pPr algn="l"/>
            <a:r>
              <a:rPr lang="en-US" sz="1800" b="0" i="0" u="none" strike="noStrike" baseline="0" dirty="0">
                <a:latin typeface="MinionVariableConcept-Roman"/>
              </a:rPr>
              <a:t>and work for such individuals. Certainly, when thinking about employees, this list of characteristics might not capture</a:t>
            </a:r>
          </a:p>
          <a:p>
            <a:pPr algn="l"/>
            <a:r>
              <a:rPr lang="en-US" sz="1800" b="0" i="0" u="none" strike="noStrike" baseline="0" dirty="0">
                <a:latin typeface="MinionVariableConcept-Roman"/>
              </a:rPr>
              <a:t>the characteristics one typically seeks. This is why entrepreneurial career pathways are different, potential employees</a:t>
            </a:r>
          </a:p>
          <a:p>
            <a:pPr algn="l"/>
            <a:r>
              <a:rPr lang="en-US" sz="1800" b="0" i="0" u="none" strike="noStrike" baseline="0" dirty="0">
                <a:latin typeface="MinionVariableConcept-Roman"/>
              </a:rPr>
              <a:t>need to balance their skills, experience and entrepreneurial know-how with that of the entrepreneur who has assumed</a:t>
            </a:r>
          </a:p>
          <a:p>
            <a:pPr algn="l"/>
            <a:r>
              <a:rPr lang="en-US" sz="1800" b="0" i="0" u="none" strike="noStrike" baseline="0" dirty="0">
                <a:latin typeface="MinionVariableConcept-Roman"/>
              </a:rPr>
              <a:t>the risk of starting this business and trying to find employees that are a ‘good fit’ with their vision, passion and goals.</a:t>
            </a:r>
            <a:endParaRPr lang="en-US" dirty="0"/>
          </a:p>
        </p:txBody>
      </p:sp>
      <p:sp>
        <p:nvSpPr>
          <p:cNvPr id="4" name="Slide Number Placeholder 3"/>
          <p:cNvSpPr>
            <a:spLocks noGrp="1"/>
          </p:cNvSpPr>
          <p:nvPr>
            <p:ph type="sldNum" sz="quarter" idx="5"/>
          </p:nvPr>
        </p:nvSpPr>
        <p:spPr/>
        <p:txBody>
          <a:bodyPr/>
          <a:lstStyle/>
          <a:p>
            <a:fld id="{48AB7165-E5FD-440B-94DD-85C095A6FE8A}" type="slidenum">
              <a:rPr lang="en-US" smtClean="0"/>
              <a:t>27</a:t>
            </a:fld>
            <a:endParaRPr lang="en-US"/>
          </a:p>
        </p:txBody>
      </p:sp>
    </p:spTree>
    <p:extLst>
      <p:ext uri="{BB962C8B-B14F-4D97-AF65-F5344CB8AC3E}">
        <p14:creationId xmlns:p14="http://schemas.microsoft.com/office/powerpoint/2010/main" val="39237790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MinionVariableConcept-Roman"/>
              </a:rPr>
              <a:t>In the article, “</a:t>
            </a:r>
            <a:r>
              <a:rPr lang="en-US" sz="1800" b="0" i="0" u="none" strike="noStrike" baseline="0" dirty="0">
                <a:solidFill>
                  <a:srgbClr val="215E9F"/>
                </a:solidFill>
                <a:latin typeface="MinionVariableConcept-Roman"/>
              </a:rPr>
              <a:t>Employment vs. Entrepreneurship: Similarities and Differences,</a:t>
            </a:r>
            <a:r>
              <a:rPr lang="en-US" sz="1800" b="0" i="0" u="none" strike="noStrike" baseline="0" dirty="0">
                <a:solidFill>
                  <a:srgbClr val="000000"/>
                </a:solidFill>
                <a:latin typeface="MinionVariableConcept-Roman"/>
              </a:rPr>
              <a:t>” the editorial team at Indeed.com examines</a:t>
            </a:r>
          </a:p>
          <a:p>
            <a:pPr algn="l"/>
            <a:r>
              <a:rPr lang="en-US" sz="1800" b="0" i="0" u="none" strike="noStrike" baseline="0" dirty="0">
                <a:solidFill>
                  <a:srgbClr val="000000"/>
                </a:solidFill>
                <a:latin typeface="MinionVariableConcept-Roman"/>
              </a:rPr>
              <a:t>how employment and entrepreneurship differ and some characteristics that these workforce opportunities share.</a:t>
            </a:r>
          </a:p>
          <a:p>
            <a:pPr algn="l"/>
            <a:r>
              <a:rPr lang="en-US" sz="1800" b="0" i="0" u="none" strike="noStrike" baseline="0" dirty="0">
                <a:solidFill>
                  <a:srgbClr val="000000"/>
                </a:solidFill>
                <a:latin typeface="MinionVariableConcept-Roman"/>
              </a:rPr>
              <a:t>Differences can be loosely aggregated across three categories (see table on slide).</a:t>
            </a:r>
          </a:p>
          <a:p>
            <a:pPr algn="l"/>
            <a:endParaRPr lang="en-US" sz="1800" b="0" i="0" u="none" strike="noStrike" baseline="0" dirty="0">
              <a:solidFill>
                <a:srgbClr val="000000"/>
              </a:solidFill>
              <a:latin typeface="MinionVariableConcept-Roman"/>
            </a:endParaRPr>
          </a:p>
          <a:p>
            <a:pPr algn="l"/>
            <a:r>
              <a:rPr lang="en-US" sz="1800" b="0" i="0" u="none" strike="noStrike" baseline="0" dirty="0">
                <a:latin typeface="MinionVariableConcept-Roman"/>
              </a:rPr>
              <a:t>Differences may appear in schedule flexibility and whether one’s work effects the workplace or the marketplace.</a:t>
            </a:r>
          </a:p>
          <a:p>
            <a:pPr algn="l"/>
            <a:r>
              <a:rPr lang="en-US" sz="1800" b="0" i="0" u="none" strike="noStrike" baseline="0" dirty="0">
                <a:latin typeface="MinionVariableConcept-Roman"/>
              </a:rPr>
              <a:t>Similarities may include aspects of payment, professional growth, work-life balance, client management, and</a:t>
            </a:r>
          </a:p>
          <a:p>
            <a:pPr algn="l"/>
            <a:r>
              <a:rPr lang="en-US" sz="1800" b="0" i="0" u="none" strike="noStrike" baseline="0" dirty="0">
                <a:latin typeface="MinionVariableConcept-Roman"/>
              </a:rPr>
              <a:t>expectations.</a:t>
            </a:r>
          </a:p>
          <a:p>
            <a:pPr algn="l"/>
            <a:endParaRPr lang="en-US" sz="1800" b="0" i="0" u="none" strike="noStrike" baseline="0" dirty="0">
              <a:solidFill>
                <a:srgbClr val="000000"/>
              </a:solidFill>
              <a:latin typeface="MinionVariableConcept-Roman"/>
            </a:endParaRPr>
          </a:p>
          <a:p>
            <a:pPr algn="l"/>
            <a:r>
              <a:rPr lang="en-US" sz="1800" b="0" i="0" u="none" strike="noStrike" baseline="0" dirty="0">
                <a:solidFill>
                  <a:srgbClr val="000000"/>
                </a:solidFill>
                <a:latin typeface="MinionVariableConcept-Roman"/>
              </a:rPr>
              <a:t>At the end of the day, an entrepreneur carries all of the risk of owning the business. The employee of an entrepreneur</a:t>
            </a:r>
          </a:p>
          <a:p>
            <a:pPr algn="l"/>
            <a:r>
              <a:rPr lang="en-US" sz="1800" b="0" i="0" u="none" strike="noStrike" baseline="0" dirty="0">
                <a:solidFill>
                  <a:srgbClr val="000000"/>
                </a:solidFill>
                <a:latin typeface="MinionVariableConcept-Roman"/>
              </a:rPr>
              <a:t>shares some of the burden of successfully representing the entrepreneur’s goods and services and effectively managing</a:t>
            </a:r>
          </a:p>
          <a:p>
            <a:pPr algn="l"/>
            <a:r>
              <a:rPr lang="en-US" sz="1800" b="0" i="0" u="none" strike="noStrike" baseline="0" dirty="0">
                <a:solidFill>
                  <a:srgbClr val="000000"/>
                </a:solidFill>
                <a:latin typeface="MinionVariableConcept-Roman"/>
              </a:rPr>
              <a:t>relationships and aspects of the business under the leadership of the business owner. The importance of customer</a:t>
            </a:r>
          </a:p>
          <a:p>
            <a:pPr algn="l"/>
            <a:r>
              <a:rPr lang="en-US" sz="1800" b="0" i="0" u="none" strike="noStrike" baseline="0" dirty="0">
                <a:solidFill>
                  <a:srgbClr val="000000"/>
                </a:solidFill>
                <a:latin typeface="MinionVariableConcept-Roman"/>
              </a:rPr>
              <a:t>service in the entrepreneurial career pathway cannot be over-emphasized, along with soft skills, intentional onboarding,</a:t>
            </a:r>
          </a:p>
          <a:p>
            <a:pPr algn="l"/>
            <a:r>
              <a:rPr lang="en-US" sz="1800" b="0" i="0" u="none" strike="noStrike" baseline="0" dirty="0">
                <a:solidFill>
                  <a:srgbClr val="000000"/>
                </a:solidFill>
                <a:latin typeface="MinionVariableConcept-Roman"/>
              </a:rPr>
              <a:t>and continuous professional development so the employee of the entrepreneur/small business can provide the support</a:t>
            </a:r>
          </a:p>
          <a:p>
            <a:pPr algn="l"/>
            <a:r>
              <a:rPr lang="en-US" sz="1800" b="0" i="0" u="none" strike="noStrike" baseline="0" dirty="0">
                <a:solidFill>
                  <a:srgbClr val="000000"/>
                </a:solidFill>
                <a:latin typeface="MinionVariableConcept-Roman"/>
              </a:rPr>
              <a:t>needed to make the business and the employee’s work experience successful.</a:t>
            </a:r>
            <a:endParaRPr lang="en-US" dirty="0"/>
          </a:p>
        </p:txBody>
      </p:sp>
      <p:sp>
        <p:nvSpPr>
          <p:cNvPr id="4" name="Slide Number Placeholder 3"/>
          <p:cNvSpPr>
            <a:spLocks noGrp="1"/>
          </p:cNvSpPr>
          <p:nvPr>
            <p:ph type="sldNum" sz="quarter" idx="5"/>
          </p:nvPr>
        </p:nvSpPr>
        <p:spPr/>
        <p:txBody>
          <a:bodyPr/>
          <a:lstStyle/>
          <a:p>
            <a:fld id="{48AB7165-E5FD-440B-94DD-85C095A6FE8A}" type="slidenum">
              <a:rPr lang="en-US" smtClean="0"/>
              <a:t>28</a:t>
            </a:fld>
            <a:endParaRPr lang="en-US"/>
          </a:p>
        </p:txBody>
      </p:sp>
    </p:spTree>
    <p:extLst>
      <p:ext uri="{BB962C8B-B14F-4D97-AF65-F5344CB8AC3E}">
        <p14:creationId xmlns:p14="http://schemas.microsoft.com/office/powerpoint/2010/main" val="34896688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Suppose there is a desire to build up entrepreneurship muscle in the region. In that case, it is worth identifying how to construct a pathway to equip employees with the skills necessary for them and their small businesses employer to succeed. The Madison Metropolitan School District (Wisconsin) provides one example of an entrepreneurship pathway constructed for high school students (Figure 3). While at the high school level, it provides insight into some of the training topics that could be relevant in the entrepreneurship space.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pathway above is workforce development driven, addressing the skills and talent requirements of potential entrepreneurs and employees that may seek employment in the entrepreneurship sector. In practice, at the individual level, youth experience entrepreneurship through programs such as Junior Achievement, Network for Teaching Entrepreneurship,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YouthBiz</a:t>
            </a:r>
            <a:r>
              <a:rPr lang="en-US" sz="1800" dirty="0">
                <a:effectLst/>
                <a:latin typeface="Calibri" panose="020F0502020204030204" pitchFamily="34" charset="0"/>
                <a:ea typeface="Calibri" panose="020F0502020204030204" pitchFamily="34" charset="0"/>
                <a:cs typeface="Times New Roman" panose="02020603050405020304" pitchFamily="18" charset="0"/>
              </a:rPr>
              <a:t>, 4-H's 'Be The "E"' and FFA's Supervised Agricultural Experience. These experiential learning opportunities allow youth to try on entrepreneurship and learn more about what it takes to conceive, conceptualize, prototype, test, evaluate, capitalize, launch and grow a business. From an economic development point of view, this process can result in job creation (oftentimes in the form of new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nonemployer</a:t>
            </a:r>
            <a:r>
              <a:rPr lang="en-US" sz="1800" dirty="0">
                <a:effectLst/>
                <a:latin typeface="Calibri" panose="020F0502020204030204" pitchFamily="34" charset="0"/>
                <a:ea typeface="Calibri" panose="020F0502020204030204" pitchFamily="34" charset="0"/>
                <a:cs typeface="Times New Roman" panose="02020603050405020304" pitchFamily="18" charset="0"/>
              </a:rPr>
              <a:t>' businesses, so one business, one job), and the business owner bears all of the responsibility of making the business a success. However, from a workforce development perspective, these experiences prepare participants to work for an entrepreneur as much as it may lead to them starting a business.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8AB7165-E5FD-440B-94DD-85C095A6FE8A}" type="slidenum">
              <a:rPr lang="en-US" smtClean="0"/>
              <a:t>29</a:t>
            </a:fld>
            <a:endParaRPr lang="en-US"/>
          </a:p>
        </p:txBody>
      </p:sp>
    </p:spTree>
    <p:extLst>
      <p:ext uri="{BB962C8B-B14F-4D97-AF65-F5344CB8AC3E}">
        <p14:creationId xmlns:p14="http://schemas.microsoft.com/office/powerpoint/2010/main" val="2910828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MinionVariableConcept-Roman"/>
              </a:rPr>
              <a:t>While the literature suggests that these are important for entrepreneurs, our challenge is to understand how to support</a:t>
            </a:r>
          </a:p>
          <a:p>
            <a:pPr algn="l"/>
            <a:r>
              <a:rPr lang="en-US" sz="1800" b="0" i="0" u="none" strike="noStrike" baseline="0" dirty="0">
                <a:latin typeface="MinionVariableConcept-Roman"/>
              </a:rPr>
              <a:t>and work for such individuals. Certainly, when thinking about employees, this list of characteristics might not capture</a:t>
            </a:r>
          </a:p>
          <a:p>
            <a:pPr algn="l"/>
            <a:r>
              <a:rPr lang="en-US" sz="1800" b="0" i="0" u="none" strike="noStrike" baseline="0" dirty="0">
                <a:latin typeface="MinionVariableConcept-Roman"/>
              </a:rPr>
              <a:t>the characteristics one typically seeks. This is why entrepreneurial career pathways are different, potential employees</a:t>
            </a:r>
          </a:p>
          <a:p>
            <a:pPr algn="l"/>
            <a:r>
              <a:rPr lang="en-US" sz="1800" b="0" i="0" u="none" strike="noStrike" baseline="0" dirty="0">
                <a:latin typeface="MinionVariableConcept-Roman"/>
              </a:rPr>
              <a:t>need to balance their skills, experience and entrepreneurial know-how with that of the entrepreneur who has assumed</a:t>
            </a:r>
          </a:p>
          <a:p>
            <a:pPr algn="l"/>
            <a:r>
              <a:rPr lang="en-US" sz="1800" b="0" i="0" u="none" strike="noStrike" baseline="0" dirty="0">
                <a:latin typeface="MinionVariableConcept-Roman"/>
              </a:rPr>
              <a:t>the risk of starting this business and trying to find employees that are a ‘good fit’ with their vision, passion and goals.</a:t>
            </a:r>
            <a:endParaRPr lang="en-US" dirty="0"/>
          </a:p>
        </p:txBody>
      </p:sp>
      <p:sp>
        <p:nvSpPr>
          <p:cNvPr id="4" name="Slide Number Placeholder 3"/>
          <p:cNvSpPr>
            <a:spLocks noGrp="1"/>
          </p:cNvSpPr>
          <p:nvPr>
            <p:ph type="sldNum" sz="quarter" idx="5"/>
          </p:nvPr>
        </p:nvSpPr>
        <p:spPr/>
        <p:txBody>
          <a:bodyPr/>
          <a:lstStyle/>
          <a:p>
            <a:fld id="{48AB7165-E5FD-440B-94DD-85C095A6FE8A}" type="slidenum">
              <a:rPr lang="en-US" smtClean="0"/>
              <a:t>30</a:t>
            </a:fld>
            <a:endParaRPr lang="en-US"/>
          </a:p>
        </p:txBody>
      </p:sp>
    </p:spTree>
    <p:extLst>
      <p:ext uri="{BB962C8B-B14F-4D97-AF65-F5344CB8AC3E}">
        <p14:creationId xmlns:p14="http://schemas.microsoft.com/office/powerpoint/2010/main" val="1104296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federal Workforce Innovation and Opportunity Act (WIOA) defines the term “career pathway” as a combination of</a:t>
            </a:r>
          </a:p>
          <a:p>
            <a:r>
              <a:rPr lang="en-US" dirty="0"/>
              <a:t>rigorous and high-quality education, training, and other services that—</a:t>
            </a:r>
          </a:p>
          <a:p>
            <a:r>
              <a:rPr lang="en-US" dirty="0"/>
              <a:t>• aligns with the skill needs of industries in the economy of the state or regional economy involved;</a:t>
            </a:r>
          </a:p>
          <a:p>
            <a:r>
              <a:rPr lang="en-US" dirty="0"/>
              <a:t>• prepares an individual to be successful in any of a full range of secondary of postsecondary education options,</a:t>
            </a:r>
          </a:p>
          <a:p>
            <a:r>
              <a:rPr lang="en-US" dirty="0"/>
              <a:t>including apprenticeships registered under the Act of August 16, 1937;</a:t>
            </a:r>
          </a:p>
          <a:p>
            <a:r>
              <a:rPr lang="en-US" dirty="0"/>
              <a:t>• includes counseling to support an individual in achieving the individual’s education and career goals;</a:t>
            </a:r>
          </a:p>
          <a:p>
            <a:r>
              <a:rPr lang="en-US" dirty="0"/>
              <a:t>• includes, as appropriate, education offered concurrently with and in the same context as workforce preparation</a:t>
            </a:r>
          </a:p>
          <a:p>
            <a:r>
              <a:rPr lang="en-US" dirty="0"/>
              <a:t>activities and training for a specific occupation or occupational cluster;</a:t>
            </a:r>
          </a:p>
        </p:txBody>
      </p:sp>
      <p:sp>
        <p:nvSpPr>
          <p:cNvPr id="4" name="Slide Number Placeholder 3"/>
          <p:cNvSpPr>
            <a:spLocks noGrp="1"/>
          </p:cNvSpPr>
          <p:nvPr>
            <p:ph type="sldNum" sz="quarter" idx="5"/>
          </p:nvPr>
        </p:nvSpPr>
        <p:spPr/>
        <p:txBody>
          <a:bodyPr/>
          <a:lstStyle/>
          <a:p>
            <a:fld id="{48AB7165-E5FD-440B-94DD-85C095A6FE8A}" type="slidenum">
              <a:rPr lang="en-US" smtClean="0"/>
              <a:t>3</a:t>
            </a:fld>
            <a:endParaRPr lang="en-US"/>
          </a:p>
        </p:txBody>
      </p:sp>
    </p:spTree>
    <p:extLst>
      <p:ext uri="{BB962C8B-B14F-4D97-AF65-F5344CB8AC3E}">
        <p14:creationId xmlns:p14="http://schemas.microsoft.com/office/powerpoint/2010/main" val="2639981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organizes education, training, and other services to meet the particular needs of an individual in a manner that</a:t>
            </a:r>
          </a:p>
          <a:p>
            <a:r>
              <a:rPr lang="en-US" dirty="0"/>
              <a:t>accelerates the educational and career advancement of the individual to the extent practicable;</a:t>
            </a:r>
          </a:p>
          <a:p>
            <a:r>
              <a:rPr lang="en-US" dirty="0"/>
              <a:t>• enables an individual to attain a secondary school diploma or its recognized equivalent, and at least one recognized</a:t>
            </a:r>
          </a:p>
          <a:p>
            <a:r>
              <a:rPr lang="en-US" dirty="0"/>
              <a:t>postsecondary credential; and</a:t>
            </a:r>
          </a:p>
          <a:p>
            <a:r>
              <a:rPr lang="en-US" dirty="0"/>
              <a:t>• helps an individual enter or advance within a specific occupation or occupational cluster .</a:t>
            </a:r>
          </a:p>
          <a:p>
            <a:r>
              <a:rPr lang="en-US" dirty="0"/>
              <a:t>A simpler definition of career pathways is a method of providing clarity to job seekers on how to advance their career</a:t>
            </a:r>
          </a:p>
          <a:p>
            <a:r>
              <a:rPr lang="en-US" dirty="0"/>
              <a:t>trajectory within a specific industry. Career pathways are also a valuable tool to assist industry, workforce development</a:t>
            </a:r>
          </a:p>
          <a:p>
            <a:r>
              <a:rPr lang="en-US" dirty="0"/>
              <a:t>agencies, education and training entities and other community partners develop concrete processes for aligning their</a:t>
            </a:r>
          </a:p>
          <a:p>
            <a:r>
              <a:rPr lang="en-US" dirty="0"/>
              <a:t>respective services to develop integrated pathways that make it easier for everyone to navigate.</a:t>
            </a:r>
          </a:p>
          <a:p>
            <a:endParaRPr lang="en-US" dirty="0"/>
          </a:p>
        </p:txBody>
      </p:sp>
      <p:sp>
        <p:nvSpPr>
          <p:cNvPr id="4" name="Slide Number Placeholder 3"/>
          <p:cNvSpPr>
            <a:spLocks noGrp="1"/>
          </p:cNvSpPr>
          <p:nvPr>
            <p:ph type="sldNum" sz="quarter" idx="5"/>
          </p:nvPr>
        </p:nvSpPr>
        <p:spPr/>
        <p:txBody>
          <a:bodyPr/>
          <a:lstStyle/>
          <a:p>
            <a:fld id="{48AB7165-E5FD-440B-94DD-85C095A6FE8A}" type="slidenum">
              <a:rPr lang="en-US" smtClean="0"/>
              <a:t>4</a:t>
            </a:fld>
            <a:endParaRPr lang="en-US"/>
          </a:p>
        </p:txBody>
      </p:sp>
    </p:spTree>
    <p:extLst>
      <p:ext uri="{BB962C8B-B14F-4D97-AF65-F5344CB8AC3E}">
        <p14:creationId xmlns:p14="http://schemas.microsoft.com/office/powerpoint/2010/main" val="990596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Typically, career pathways are industry-driven and designed to outline a connected system of education and training</a:t>
            </a:r>
          </a:p>
          <a:p>
            <a:r>
              <a:rPr lang="en-US" dirty="0"/>
              <a:t>programs that build upon each other to help a job seeker/worker advance in their career. The state of Michigan published</a:t>
            </a:r>
          </a:p>
          <a:p>
            <a:r>
              <a:rPr lang="en-US" dirty="0"/>
              <a:t>a report, “A Practical Guide to Developing Career Pathways ,” and defined these key features of career pathways:</a:t>
            </a:r>
          </a:p>
          <a:p>
            <a:r>
              <a:rPr lang="en-US" dirty="0"/>
              <a:t>• They connect and articulate the full range of K-12, adult education, post-secondary, and other education and training,</a:t>
            </a:r>
          </a:p>
          <a:p>
            <a:r>
              <a:rPr lang="en-US" dirty="0"/>
              <a:t>with seamless transitions between “levels” and no “dead ends”;</a:t>
            </a:r>
          </a:p>
          <a:p>
            <a:r>
              <a:rPr lang="en-US" dirty="0"/>
              <a:t>• They have multiple on- and off-ramps to make it easy for individuals to start, stop, and re-enter education and</a:t>
            </a:r>
          </a:p>
          <a:p>
            <a:r>
              <a:rPr lang="en-US" dirty="0"/>
              <a:t>training;</a:t>
            </a:r>
          </a:p>
          <a:p>
            <a:pPr algn="l"/>
            <a:r>
              <a:rPr lang="en-US" dirty="0"/>
              <a:t>• They embed “stackable” industry-recognized credentials*;</a:t>
            </a:r>
            <a:br>
              <a:rPr lang="en-US" dirty="0"/>
            </a:br>
            <a:r>
              <a:rPr lang="en-US" sz="800" i="1" dirty="0">
                <a:latin typeface="+mn-lt"/>
              </a:rPr>
              <a:t>   *  </a:t>
            </a:r>
            <a:r>
              <a:rPr lang="en-US" sz="800" b="0" i="1" u="none" strike="noStrike" baseline="0" dirty="0">
                <a:solidFill>
                  <a:srgbClr val="000000"/>
                </a:solidFill>
                <a:latin typeface="+mn-lt"/>
              </a:rPr>
              <a:t>U.S. Department of Labor defines a stackable credential as one that is “part of a sequence of credentials that can be accumulated over time to build</a:t>
            </a:r>
          </a:p>
          <a:p>
            <a:pPr algn="l"/>
            <a:r>
              <a:rPr lang="en-US" sz="800" b="0" i="1" u="none" strike="noStrike" baseline="0" dirty="0">
                <a:solidFill>
                  <a:srgbClr val="000000"/>
                </a:solidFill>
                <a:latin typeface="+mn-lt"/>
              </a:rPr>
              <a:t>up an individual’s qualifications and help them to move along a career pathway or up a career ladder to different and potentially higher-paying jobs.”</a:t>
            </a:r>
          </a:p>
          <a:p>
            <a:pPr algn="l"/>
            <a:r>
              <a:rPr lang="en-US" sz="800" b="0" i="1" u="none" strike="noStrike" baseline="0" dirty="0">
                <a:solidFill>
                  <a:srgbClr val="000000"/>
                </a:solidFill>
                <a:latin typeface="+mn-lt"/>
              </a:rPr>
              <a:t>Source: Scaling “Stackable Credentials”: Implications for Implementation and Policy. 2014. Center for Postsecondary and Economic Success . Accessed</a:t>
            </a:r>
          </a:p>
          <a:p>
            <a:pPr algn="l"/>
            <a:r>
              <a:rPr lang="da-DK" sz="800" b="0" i="1" u="none" strike="noStrike" baseline="0" dirty="0">
                <a:solidFill>
                  <a:srgbClr val="000000"/>
                </a:solidFill>
                <a:latin typeface="+mn-lt"/>
              </a:rPr>
              <a:t>at: </a:t>
            </a:r>
            <a:r>
              <a:rPr lang="da-DK" sz="800" b="0" i="1" u="none" strike="noStrike" baseline="0" dirty="0">
                <a:solidFill>
                  <a:srgbClr val="215E9F"/>
                </a:solidFill>
                <a:latin typeface="+mn-lt"/>
              </a:rPr>
              <a:t>https://files.eric.ed.gov/fulltext/ED561777.pdf</a:t>
            </a:r>
            <a:endParaRPr lang="en-US" sz="800" i="1" dirty="0">
              <a:latin typeface="+mn-lt"/>
            </a:endParaRPr>
          </a:p>
          <a:p>
            <a:r>
              <a:rPr lang="en-US" dirty="0"/>
              <a:t>• They make work a central context for learning, through on-the-job training, Registered Apprenticeship, work-based</a:t>
            </a:r>
          </a:p>
          <a:p>
            <a:r>
              <a:rPr lang="en-US" dirty="0"/>
              <a:t>internships and mentorships, and other avenues;</a:t>
            </a:r>
          </a:p>
          <a:p>
            <a:r>
              <a:rPr lang="en-US" dirty="0"/>
              <a:t>• They accelerate educational and career advancement through assessment of prior learning and experience, integrated</a:t>
            </a:r>
          </a:p>
          <a:p>
            <a:r>
              <a:rPr lang="en-US" dirty="0"/>
              <a:t>“basic” education and technical training, and other strategies; and</a:t>
            </a:r>
          </a:p>
          <a:p>
            <a:r>
              <a:rPr lang="en-US" dirty="0"/>
              <a:t>• They provide integrated supports like coaching and advising and services like childcare and transportation assistance,</a:t>
            </a:r>
          </a:p>
          <a:p>
            <a:r>
              <a:rPr lang="en-US" dirty="0"/>
              <a:t>especially at education and career transition points.</a:t>
            </a:r>
          </a:p>
        </p:txBody>
      </p:sp>
      <p:sp>
        <p:nvSpPr>
          <p:cNvPr id="4" name="Slide Number Placeholder 3"/>
          <p:cNvSpPr>
            <a:spLocks noGrp="1"/>
          </p:cNvSpPr>
          <p:nvPr>
            <p:ph type="sldNum" sz="quarter" idx="5"/>
          </p:nvPr>
        </p:nvSpPr>
        <p:spPr/>
        <p:txBody>
          <a:bodyPr/>
          <a:lstStyle/>
          <a:p>
            <a:fld id="{48AB7165-E5FD-440B-94DD-85C095A6FE8A}" type="slidenum">
              <a:rPr lang="en-US" smtClean="0"/>
              <a:t>5</a:t>
            </a:fld>
            <a:endParaRPr lang="en-US"/>
          </a:p>
        </p:txBody>
      </p:sp>
    </p:spTree>
    <p:extLst>
      <p:ext uri="{BB962C8B-B14F-4D97-AF65-F5344CB8AC3E}">
        <p14:creationId xmlns:p14="http://schemas.microsoft.com/office/powerpoint/2010/main" val="1116216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Benefits to Businesses</a:t>
            </a:r>
          </a:p>
          <a:p>
            <a:r>
              <a:rPr lang="en-US" dirty="0"/>
              <a:t>• A process for thinking comprehensively about their expectations for each of their positions and clearly defining</a:t>
            </a:r>
          </a:p>
          <a:p>
            <a:r>
              <a:rPr lang="en-US" dirty="0"/>
              <a:t>both necessary and realistic requirements;</a:t>
            </a:r>
          </a:p>
          <a:p>
            <a:r>
              <a:rPr lang="en-US" dirty="0"/>
              <a:t>• An opportunity to ensure that education and training are aligned to actual industry and company needs;</a:t>
            </a:r>
          </a:p>
          <a:p>
            <a:r>
              <a:rPr lang="en-US" dirty="0"/>
              <a:t>• A ready talent pipeline with the right education, skills, and credentials;</a:t>
            </a:r>
          </a:p>
          <a:p>
            <a:r>
              <a:rPr lang="en-US" dirty="0"/>
              <a:t>• A strategy for increasing employee retention;</a:t>
            </a:r>
          </a:p>
          <a:p>
            <a:r>
              <a:rPr lang="en-US" dirty="0"/>
              <a:t>• A model for supporting career advancement, succession planning, and back-filling; and</a:t>
            </a:r>
          </a:p>
          <a:p>
            <a:r>
              <a:rPr lang="en-US" dirty="0"/>
              <a:t>• A process for connecting to new and more diversified talent pools in tight labor markets facing worker shortages.</a:t>
            </a:r>
          </a:p>
        </p:txBody>
      </p:sp>
      <p:sp>
        <p:nvSpPr>
          <p:cNvPr id="4" name="Slide Number Placeholder 3"/>
          <p:cNvSpPr>
            <a:spLocks noGrp="1"/>
          </p:cNvSpPr>
          <p:nvPr>
            <p:ph type="sldNum" sz="quarter" idx="5"/>
          </p:nvPr>
        </p:nvSpPr>
        <p:spPr/>
        <p:txBody>
          <a:bodyPr/>
          <a:lstStyle/>
          <a:p>
            <a:fld id="{48AB7165-E5FD-440B-94DD-85C095A6FE8A}" type="slidenum">
              <a:rPr lang="en-US" smtClean="0"/>
              <a:t>6</a:t>
            </a:fld>
            <a:endParaRPr lang="en-US"/>
          </a:p>
        </p:txBody>
      </p:sp>
    </p:spTree>
    <p:extLst>
      <p:ext uri="{BB962C8B-B14F-4D97-AF65-F5344CB8AC3E}">
        <p14:creationId xmlns:p14="http://schemas.microsoft.com/office/powerpoint/2010/main" val="2124634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Benefits for Students/Job Seekers/Workers</a:t>
            </a:r>
          </a:p>
          <a:p>
            <a:r>
              <a:rPr lang="en-US" dirty="0"/>
              <a:t>• A career development “roadmap” that takes the mystery and guesswork out of understanding what careers and</a:t>
            </a:r>
          </a:p>
          <a:p>
            <a:r>
              <a:rPr lang="en-US" dirty="0"/>
              <a:t>career progression look like in various industries and what the real requirements are for career advancement</a:t>
            </a:r>
          </a:p>
          <a:p>
            <a:r>
              <a:rPr lang="en-US" dirty="0"/>
              <a:t>• A way for students/job seekers/workers, particularly those with multiple barriers to employment and advancement,</a:t>
            </a:r>
          </a:p>
          <a:p>
            <a:r>
              <a:rPr lang="en-US" dirty="0"/>
              <a:t>to see themselves in careers and have access to career development information and experience they</a:t>
            </a:r>
          </a:p>
          <a:p>
            <a:r>
              <a:rPr lang="en-US" dirty="0"/>
              <a:t>might not otherwise be exposed to;</a:t>
            </a:r>
          </a:p>
          <a:p>
            <a:r>
              <a:rPr lang="en-US" dirty="0"/>
              <a:t>• Education and training that is aligned to “real-world” occupational progressions and workforce needs;</a:t>
            </a:r>
          </a:p>
          <a:p>
            <a:r>
              <a:rPr lang="en-US" dirty="0"/>
              <a:t>• More opportunities to learn on the job;</a:t>
            </a:r>
          </a:p>
          <a:p>
            <a:r>
              <a:rPr lang="en-US" dirty="0"/>
              <a:t>• Accelerated career advancement opportunities;</a:t>
            </a:r>
          </a:p>
          <a:p>
            <a:r>
              <a:rPr lang="en-US" dirty="0"/>
              <a:t>• New career entry and advancement opportunities, particularly for individuals with barriers to employment and</a:t>
            </a:r>
          </a:p>
          <a:p>
            <a:r>
              <a:rPr lang="en-US" dirty="0"/>
              <a:t>career development; and</a:t>
            </a:r>
          </a:p>
          <a:p>
            <a:r>
              <a:rPr lang="en-US" dirty="0"/>
              <a:t>• Integrated supports and career coaching.</a:t>
            </a:r>
          </a:p>
        </p:txBody>
      </p:sp>
      <p:sp>
        <p:nvSpPr>
          <p:cNvPr id="4" name="Slide Number Placeholder 3"/>
          <p:cNvSpPr>
            <a:spLocks noGrp="1"/>
          </p:cNvSpPr>
          <p:nvPr>
            <p:ph type="sldNum" sz="quarter" idx="5"/>
          </p:nvPr>
        </p:nvSpPr>
        <p:spPr/>
        <p:txBody>
          <a:bodyPr/>
          <a:lstStyle/>
          <a:p>
            <a:fld id="{48AB7165-E5FD-440B-94DD-85C095A6FE8A}" type="slidenum">
              <a:rPr lang="en-US" smtClean="0"/>
              <a:t>7</a:t>
            </a:fld>
            <a:endParaRPr lang="en-US"/>
          </a:p>
        </p:txBody>
      </p:sp>
    </p:spTree>
    <p:extLst>
      <p:ext uri="{BB962C8B-B14F-4D97-AF65-F5344CB8AC3E}">
        <p14:creationId xmlns:p14="http://schemas.microsoft.com/office/powerpoint/2010/main" val="1259199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Benefits for Students/Job Seekers/Workers</a:t>
            </a:r>
          </a:p>
          <a:p>
            <a:r>
              <a:rPr lang="en-US" dirty="0"/>
              <a:t>• A career development “roadmap” that takes the mystery and guesswork out of understanding what careers and</a:t>
            </a:r>
          </a:p>
          <a:p>
            <a:r>
              <a:rPr lang="en-US" dirty="0"/>
              <a:t>career progression look like in various industries and what the real requirements are for career advancement</a:t>
            </a:r>
          </a:p>
          <a:p>
            <a:r>
              <a:rPr lang="en-US" dirty="0"/>
              <a:t>• A way for students/job seekers/workers, particularly those with multiple barriers to employment and advancement,</a:t>
            </a:r>
          </a:p>
          <a:p>
            <a:r>
              <a:rPr lang="en-US" dirty="0"/>
              <a:t>to see themselves in careers and have access to career development information and experience they</a:t>
            </a:r>
          </a:p>
          <a:p>
            <a:r>
              <a:rPr lang="en-US" dirty="0"/>
              <a:t>might not otherwise be exposed to;</a:t>
            </a:r>
          </a:p>
          <a:p>
            <a:r>
              <a:rPr lang="en-US" dirty="0"/>
              <a:t>• Education and training that is aligned to “real-world” occupational progressions and workforce needs;</a:t>
            </a:r>
          </a:p>
          <a:p>
            <a:r>
              <a:rPr lang="en-US" dirty="0"/>
              <a:t>• More opportunities to learn on the job;</a:t>
            </a:r>
          </a:p>
          <a:p>
            <a:r>
              <a:rPr lang="en-US" dirty="0"/>
              <a:t>• Accelerated career advancement opportunities;</a:t>
            </a:r>
          </a:p>
          <a:p>
            <a:r>
              <a:rPr lang="en-US" dirty="0"/>
              <a:t>• New career entry and advancement opportunities, particularly for individuals with barriers to employment and</a:t>
            </a:r>
          </a:p>
          <a:p>
            <a:r>
              <a:rPr lang="en-US" dirty="0"/>
              <a:t>career development; and</a:t>
            </a:r>
          </a:p>
          <a:p>
            <a:r>
              <a:rPr lang="en-US" dirty="0"/>
              <a:t>• Integrated supports and career coaching.</a:t>
            </a:r>
          </a:p>
        </p:txBody>
      </p:sp>
      <p:sp>
        <p:nvSpPr>
          <p:cNvPr id="4" name="Slide Number Placeholder 3"/>
          <p:cNvSpPr>
            <a:spLocks noGrp="1"/>
          </p:cNvSpPr>
          <p:nvPr>
            <p:ph type="sldNum" sz="quarter" idx="5"/>
          </p:nvPr>
        </p:nvSpPr>
        <p:spPr/>
        <p:txBody>
          <a:bodyPr/>
          <a:lstStyle/>
          <a:p>
            <a:fld id="{48AB7165-E5FD-440B-94DD-85C095A6FE8A}" type="slidenum">
              <a:rPr lang="en-US" smtClean="0"/>
              <a:t>8</a:t>
            </a:fld>
            <a:endParaRPr lang="en-US"/>
          </a:p>
        </p:txBody>
      </p:sp>
    </p:spTree>
    <p:extLst>
      <p:ext uri="{BB962C8B-B14F-4D97-AF65-F5344CB8AC3E}">
        <p14:creationId xmlns:p14="http://schemas.microsoft.com/office/powerpoint/2010/main" val="281630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17472"/>
            <a:ext cx="5978236" cy="3283527"/>
          </a:xfrm>
        </p:spPr>
        <p:txBody>
          <a:bodyPr/>
          <a:lstStyle/>
          <a:p>
            <a:r>
              <a:rPr lang="en-US" dirty="0"/>
              <a:t>NOTE: This section of Module 3 was developed as to assist communities in strengthening their working relationships with their community’s entrepreneurs/small businesses and to gain a better understanding of entrepreneur’s existing workforce needs. The Extension educator and FORWARD task force are tasked with working together to identify and help individuals who are unemployed and underemployed consider pursuing local employment opportunities provided by their community’s entrepreneurs/small businesses. The Extension educator and FORWARD task force will work with program participants to identify obstacles that are negatively affecting entrepreneurial career pathways. This section will help program participants gain access to resources needed to effectively secure and maintain employment through an entrepreneurial career pathway.</a:t>
            </a:r>
          </a:p>
        </p:txBody>
      </p:sp>
      <p:sp>
        <p:nvSpPr>
          <p:cNvPr id="4" name="Slide Number Placeholder 3"/>
          <p:cNvSpPr>
            <a:spLocks noGrp="1"/>
          </p:cNvSpPr>
          <p:nvPr>
            <p:ph type="sldNum" sz="quarter" idx="5"/>
          </p:nvPr>
        </p:nvSpPr>
        <p:spPr/>
        <p:txBody>
          <a:bodyPr/>
          <a:lstStyle/>
          <a:p>
            <a:fld id="{48AB7165-E5FD-440B-94DD-85C095A6FE8A}" type="slidenum">
              <a:rPr lang="en-US" smtClean="0"/>
              <a:t>10</a:t>
            </a:fld>
            <a:endParaRPr lang="en-US"/>
          </a:p>
        </p:txBody>
      </p:sp>
    </p:spTree>
    <p:extLst>
      <p:ext uri="{BB962C8B-B14F-4D97-AF65-F5344CB8AC3E}">
        <p14:creationId xmlns:p14="http://schemas.microsoft.com/office/powerpoint/2010/main" val="9400241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content-before-begin">
    <p:spTree>
      <p:nvGrpSpPr>
        <p:cNvPr id="1" name=""/>
        <p:cNvGrpSpPr/>
        <p:nvPr/>
      </p:nvGrpSpPr>
      <p:grpSpPr>
        <a:xfrm>
          <a:off x="0" y="0"/>
          <a:ext cx="0" cy="0"/>
          <a:chOff x="0" y="0"/>
          <a:chExt cx="0" cy="0"/>
        </a:xfrm>
      </p:grpSpPr>
      <p:sp>
        <p:nvSpPr>
          <p:cNvPr id="6" name="border-for-text-and-graphic"/>
          <p:cNvSpPr/>
          <p:nvPr userDrawn="1"/>
        </p:nvSpPr>
        <p:spPr>
          <a:xfrm>
            <a:off x="406400" y="228600"/>
            <a:ext cx="11379200" cy="5791200"/>
          </a:xfrm>
          <a:prstGeom prst="roundRect">
            <a:avLst>
              <a:gd name="adj" fmla="val 11600"/>
            </a:avLst>
          </a:prstGeom>
          <a:solidFill>
            <a:schemeClr val="bg1">
              <a:alpha val="75000"/>
            </a:schemeClr>
          </a:solidFill>
          <a:ln w="3175">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p:txBody>
      </p:sp>
      <p:sp>
        <p:nvSpPr>
          <p:cNvPr id="8" name="slide-text"/>
          <p:cNvSpPr>
            <a:spLocks noGrp="1"/>
          </p:cNvSpPr>
          <p:nvPr>
            <p:ph type="body" sz="quarter" idx="13"/>
          </p:nvPr>
        </p:nvSpPr>
        <p:spPr>
          <a:xfrm>
            <a:off x="1016000" y="1295400"/>
            <a:ext cx="10566400" cy="4495800"/>
          </a:xfrm>
        </p:spPr>
        <p:txBody>
          <a:bodyPr>
            <a:noAutofit/>
          </a:bodyPr>
          <a:lstStyle>
            <a:lvl1pPr marL="0" indent="0">
              <a:lnSpc>
                <a:spcPct val="125000"/>
              </a:lnSpc>
              <a:spcBef>
                <a:spcPts val="1200"/>
              </a:spcBef>
              <a:buNone/>
              <a:defRPr sz="2200"/>
            </a:lvl1pPr>
          </a:lstStyle>
          <a:p>
            <a:pPr lvl="0"/>
            <a:r>
              <a:rPr lang="en-US" dirty="0"/>
              <a:t>Click to edit Master text styles</a:t>
            </a:r>
          </a:p>
        </p:txBody>
      </p:sp>
      <p:sp>
        <p:nvSpPr>
          <p:cNvPr id="14" name="bottom-section-graphic"/>
          <p:cNvSpPr/>
          <p:nvPr userDrawn="1"/>
        </p:nvSpPr>
        <p:spPr>
          <a:xfrm>
            <a:off x="-231555" y="6096000"/>
            <a:ext cx="12829955" cy="762000"/>
          </a:xfrm>
          <a:prstGeom prst="roundRect">
            <a:avLst/>
          </a:prstGeom>
          <a:solidFill>
            <a:srgbClr val="E72121"/>
          </a:solidFill>
          <a:ln cap="sq">
            <a:round/>
          </a:ln>
          <a:effectLst/>
        </p:spPr>
        <p:style>
          <a:lnRef idx="1">
            <a:schemeClr val="accent4"/>
          </a:lnRef>
          <a:fillRef idx="3">
            <a:schemeClr val="accent4"/>
          </a:fillRef>
          <a:effectRef idx="2">
            <a:schemeClr val="accent4"/>
          </a:effectRef>
          <a:fontRef idx="minor">
            <a:schemeClr val="lt1"/>
          </a:fontRef>
        </p:style>
        <p:txBody>
          <a:bodyPr wrap="none" lIns="274320" rtlCol="0" anchor="ctr"/>
          <a:lstStyle/>
          <a:p>
            <a:pPr algn="l"/>
            <a:endParaRPr lang="en-US" sz="2000" b="0" dirty="0">
              <a:latin typeface="Franklin Gothic Book" pitchFamily="34" charset="0"/>
              <a:cs typeface="Narkisim" pitchFamily="34" charset="-79"/>
            </a:endParaRPr>
          </a:p>
        </p:txBody>
      </p:sp>
      <p:sp>
        <p:nvSpPr>
          <p:cNvPr id="2" name="slide-name"/>
          <p:cNvSpPr>
            <a:spLocks noGrp="1"/>
          </p:cNvSpPr>
          <p:nvPr>
            <p:ph type="title"/>
          </p:nvPr>
        </p:nvSpPr>
        <p:spPr>
          <a:xfrm>
            <a:off x="28029" y="6248400"/>
            <a:ext cx="5458372" cy="457200"/>
          </a:xfrm>
        </p:spPr>
        <p:txBody>
          <a:bodyPr>
            <a:normAutofit/>
          </a:bodyPr>
          <a:lstStyle>
            <a:lvl1pPr algn="l">
              <a:defRPr sz="2400" b="1">
                <a:solidFill>
                  <a:schemeClr val="bg1">
                    <a:lumMod val="95000"/>
                  </a:schemeClr>
                </a:solidFill>
              </a:defRPr>
            </a:lvl1pPr>
          </a:lstStyle>
          <a:p>
            <a:r>
              <a:rPr lang="en-US" dirty="0"/>
              <a:t>Click to edit Master title style</a:t>
            </a:r>
          </a:p>
        </p:txBody>
      </p:sp>
      <p:cxnSp>
        <p:nvCxnSpPr>
          <p:cNvPr id="11" name="Straight Connector 10"/>
          <p:cNvCxnSpPr/>
          <p:nvPr userDrawn="1"/>
        </p:nvCxnSpPr>
        <p:spPr>
          <a:xfrm>
            <a:off x="1134137" y="1056167"/>
            <a:ext cx="7611452" cy="0"/>
          </a:xfrm>
          <a:prstGeom prst="line">
            <a:avLst/>
          </a:prstGeom>
        </p:spPr>
        <p:style>
          <a:lnRef idx="2">
            <a:schemeClr val="accent3"/>
          </a:lnRef>
          <a:fillRef idx="0">
            <a:schemeClr val="accent3"/>
          </a:fillRef>
          <a:effectRef idx="1">
            <a:schemeClr val="accent3"/>
          </a:effectRef>
          <a:fontRef idx="minor">
            <a:schemeClr val="tx1"/>
          </a:fontRef>
        </p:style>
      </p:cxnSp>
      <p:sp>
        <p:nvSpPr>
          <p:cNvPr id="12" name="TextBox 11"/>
          <p:cNvSpPr txBox="1"/>
          <p:nvPr userDrawn="1"/>
        </p:nvSpPr>
        <p:spPr>
          <a:xfrm>
            <a:off x="6807200" y="6177889"/>
            <a:ext cx="4775200" cy="584775"/>
          </a:xfrm>
          <a:prstGeom prst="rect">
            <a:avLst/>
          </a:prstGeom>
          <a:noFill/>
        </p:spPr>
        <p:txBody>
          <a:bodyPr wrap="square" rtlCol="0">
            <a:spAutoFit/>
          </a:bodyPr>
          <a:lstStyle/>
          <a:p>
            <a:r>
              <a:rPr lang="en-US" sz="1600" spc="10" baseline="0" dirty="0">
                <a:solidFill>
                  <a:schemeClr val="bg1"/>
                </a:solidFill>
              </a:rPr>
              <a:t>Module One:  Introduction to Creating Entrepreneurial Communities</a:t>
            </a:r>
          </a:p>
        </p:txBody>
      </p:sp>
      <p:pic>
        <p:nvPicPr>
          <p:cNvPr id="13" name="Picture 12"/>
          <p:cNvPicPr>
            <a:picLocks noChangeAspect="1"/>
          </p:cNvPicPr>
          <p:nvPr userDrawn="1">
            <p:custDataLst>
              <p:tags r:id="rId1"/>
            </p:custDataLst>
          </p:nvPr>
        </p:nvPicPr>
        <p:blipFill>
          <a:blip r:embed="rId4">
            <a:extLst>
              <a:ext uri="{28A0092B-C50C-407E-A947-70E740481C1C}">
                <a14:useLocalDpi xmlns:a14="http://schemas.microsoft.com/office/drawing/2010/main"/>
              </a:ext>
            </a:extLst>
          </a:blip>
          <a:stretch>
            <a:fillRect/>
          </a:stretch>
        </p:blipFill>
        <p:spPr>
          <a:xfrm>
            <a:off x="11382528" y="6219498"/>
            <a:ext cx="707872" cy="530904"/>
          </a:xfrm>
          <a:prstGeom prst="rect">
            <a:avLst/>
          </a:prstGeom>
        </p:spPr>
      </p:pic>
      <p:sp>
        <p:nvSpPr>
          <p:cNvPr id="5" name="TextBox 4"/>
          <p:cNvSpPr txBox="1"/>
          <p:nvPr userDrawn="1"/>
        </p:nvSpPr>
        <p:spPr>
          <a:xfrm>
            <a:off x="1016000" y="590490"/>
            <a:ext cx="5920083" cy="400110"/>
          </a:xfrm>
          <a:prstGeom prst="rect">
            <a:avLst/>
          </a:prstGeom>
          <a:noFill/>
        </p:spPr>
        <p:txBody>
          <a:bodyPr wrap="square" rtlCol="0">
            <a:spAutoFit/>
          </a:bodyPr>
          <a:lstStyle/>
          <a:p>
            <a:r>
              <a:rPr lang="en-US" sz="2000" b="1" baseline="0" dirty="0">
                <a:solidFill>
                  <a:schemeClr val="bg1">
                    <a:lumMod val="50000"/>
                  </a:schemeClr>
                </a:solidFill>
                <a:latin typeface="Tw Cen MT" pitchFamily="34" charset="0"/>
              </a:rPr>
              <a:t>Here are some items you need to know:</a:t>
            </a:r>
            <a:endParaRPr lang="en-US" sz="2000" b="1" dirty="0">
              <a:solidFill>
                <a:schemeClr val="bg1">
                  <a:lumMod val="50000"/>
                </a:schemeClr>
              </a:solidFill>
              <a:latin typeface="Tw Cen MT" pitchFamily="34" charset="0"/>
            </a:endParaRPr>
          </a:p>
        </p:txBody>
      </p:sp>
      <p:pic>
        <p:nvPicPr>
          <p:cNvPr id="15" name="Picture 14"/>
          <p:cNvPicPr>
            <a:picLocks noChangeAspect="1"/>
          </p:cNvPicPr>
          <p:nvPr userDrawn="1">
            <p:custDataLst>
              <p:tags r:id="rId2"/>
            </p:custDataLst>
          </p:nvPr>
        </p:nvPicPr>
        <p:blipFill>
          <a:blip r:embed="rId5">
            <a:extLst>
              <a:ext uri="{28A0092B-C50C-407E-A947-70E740481C1C}">
                <a14:useLocalDpi xmlns:a14="http://schemas.microsoft.com/office/drawing/2010/main"/>
              </a:ext>
            </a:extLst>
          </a:blip>
          <a:stretch>
            <a:fillRect/>
          </a:stretch>
        </p:blipFill>
        <p:spPr>
          <a:xfrm>
            <a:off x="9092882" y="381001"/>
            <a:ext cx="2286319" cy="6001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9326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A5175-9F1F-3643-BD7A-0D166EB99A0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240867-A08B-2990-3170-1B981282FF5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6895F9-9BBD-B24C-275C-9631F95FA170}"/>
              </a:ext>
            </a:extLst>
          </p:cNvPr>
          <p:cNvSpPr>
            <a:spLocks noGrp="1"/>
          </p:cNvSpPr>
          <p:nvPr>
            <p:ph type="dt" sz="half" idx="10"/>
          </p:nvPr>
        </p:nvSpPr>
        <p:spPr>
          <a:xfrm>
            <a:off x="838200" y="6356350"/>
            <a:ext cx="2743200" cy="365125"/>
          </a:xfrm>
          <a:prstGeom prst="rect">
            <a:avLst/>
          </a:prstGeom>
        </p:spPr>
        <p:txBody>
          <a:bodyPr/>
          <a:lstStyle/>
          <a:p>
            <a:fld id="{10EDCA73-0A86-4195-A787-75037827079D}" type="datetime2">
              <a:rPr lang="en-US" smtClean="0"/>
              <a:t>Tuesday, February 13, 2024</a:t>
            </a:fld>
            <a:endParaRPr lang="en-US"/>
          </a:p>
        </p:txBody>
      </p:sp>
      <p:sp>
        <p:nvSpPr>
          <p:cNvPr id="5" name="Footer Placeholder 4">
            <a:extLst>
              <a:ext uri="{FF2B5EF4-FFF2-40B4-BE49-F238E27FC236}">
                <a16:creationId xmlns:a16="http://schemas.microsoft.com/office/drawing/2014/main" id="{20CF1EB3-31AF-FC91-9556-EB07FF59EBAC}"/>
              </a:ext>
            </a:extLst>
          </p:cNvPr>
          <p:cNvSpPr>
            <a:spLocks noGrp="1"/>
          </p:cNvSpPr>
          <p:nvPr>
            <p:ph type="ftr" sz="quarter" idx="11"/>
          </p:nvPr>
        </p:nvSpPr>
        <p:spPr>
          <a:xfrm>
            <a:off x="4038600" y="6356350"/>
            <a:ext cx="4114800" cy="365125"/>
          </a:xfrm>
          <a:prstGeom prst="rect">
            <a:avLst/>
          </a:prstGeom>
        </p:spPr>
        <p:txBody>
          <a:bodyPr/>
          <a:lstStyle/>
          <a:p>
            <a:r>
              <a:rPr lang="en-US"/>
              <a:t>Sample Footer Text</a:t>
            </a:r>
          </a:p>
        </p:txBody>
      </p:sp>
      <p:sp>
        <p:nvSpPr>
          <p:cNvPr id="6" name="Slide Number Placeholder 5">
            <a:extLst>
              <a:ext uri="{FF2B5EF4-FFF2-40B4-BE49-F238E27FC236}">
                <a16:creationId xmlns:a16="http://schemas.microsoft.com/office/drawing/2014/main" id="{A72704A6-891D-9531-1DDE-4E3B1E5D2DE8}"/>
              </a:ext>
            </a:extLst>
          </p:cNvPr>
          <p:cNvSpPr>
            <a:spLocks noGrp="1"/>
          </p:cNvSpPr>
          <p:nvPr>
            <p:ph type="sldNum" sz="quarter" idx="12"/>
          </p:nvPr>
        </p:nvSpPr>
        <p:spPr>
          <a:xfrm>
            <a:off x="8610600" y="6356350"/>
            <a:ext cx="2743200" cy="365125"/>
          </a:xfrm>
          <a:prstGeom prst="rect">
            <a:avLst/>
          </a:prstGeom>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230765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26385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DFDB7-D766-8CBD-F9CF-784E5A5A40B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3316E24-B282-5D59-CFE4-C277319392B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9575A5-C34F-2C6A-7674-26C72B79A19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3C8AC7-74CE-6F5B-18BC-FD20B288569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D18DC1-9A8B-DF3C-7730-CCD6808FE58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FC2842-BD8A-E0C0-FB2A-4BBDFBA7A133}"/>
              </a:ext>
            </a:extLst>
          </p:cNvPr>
          <p:cNvSpPr>
            <a:spLocks noGrp="1"/>
          </p:cNvSpPr>
          <p:nvPr>
            <p:ph type="dt" sz="half" idx="10"/>
          </p:nvPr>
        </p:nvSpPr>
        <p:spPr>
          <a:xfrm>
            <a:off x="838200" y="6356350"/>
            <a:ext cx="2743200" cy="365125"/>
          </a:xfrm>
          <a:prstGeom prst="rect">
            <a:avLst/>
          </a:prstGeom>
        </p:spPr>
        <p:txBody>
          <a:bodyPr/>
          <a:lstStyle/>
          <a:p>
            <a:fld id="{B098B728-214A-4ABC-8432-5B3A5A66A987}" type="datetime2">
              <a:rPr lang="en-US" smtClean="0"/>
              <a:t>Tuesday, February 13, 2024</a:t>
            </a:fld>
            <a:endParaRPr lang="en-US" dirty="0"/>
          </a:p>
        </p:txBody>
      </p:sp>
      <p:sp>
        <p:nvSpPr>
          <p:cNvPr id="8" name="Footer Placeholder 7">
            <a:extLst>
              <a:ext uri="{FF2B5EF4-FFF2-40B4-BE49-F238E27FC236}">
                <a16:creationId xmlns:a16="http://schemas.microsoft.com/office/drawing/2014/main" id="{9AF54156-5949-42A4-235F-EB589AD268DE}"/>
              </a:ext>
            </a:extLst>
          </p:cNvPr>
          <p:cNvSpPr>
            <a:spLocks noGrp="1"/>
          </p:cNvSpPr>
          <p:nvPr>
            <p:ph type="ftr" sz="quarter" idx="11"/>
          </p:nvPr>
        </p:nvSpPr>
        <p:spPr>
          <a:xfrm>
            <a:off x="4038600" y="6356350"/>
            <a:ext cx="4114800" cy="365125"/>
          </a:xfrm>
          <a:prstGeom prst="rect">
            <a:avLst/>
          </a:prstGeom>
        </p:spPr>
        <p:txBody>
          <a:bodyPr/>
          <a:lstStyle/>
          <a:p>
            <a:r>
              <a:rPr lang="en-US"/>
              <a:t>Sample Footer Text</a:t>
            </a:r>
          </a:p>
        </p:txBody>
      </p:sp>
      <p:sp>
        <p:nvSpPr>
          <p:cNvPr id="9" name="Slide Number Placeholder 8">
            <a:extLst>
              <a:ext uri="{FF2B5EF4-FFF2-40B4-BE49-F238E27FC236}">
                <a16:creationId xmlns:a16="http://schemas.microsoft.com/office/drawing/2014/main" id="{B704E588-9978-AC62-0F02-D2EC1AB4F0AC}"/>
              </a:ext>
            </a:extLst>
          </p:cNvPr>
          <p:cNvSpPr>
            <a:spLocks noGrp="1"/>
          </p:cNvSpPr>
          <p:nvPr>
            <p:ph type="sldNum" sz="quarter" idx="12"/>
          </p:nvPr>
        </p:nvSpPr>
        <p:spPr>
          <a:xfrm>
            <a:off x="8610600" y="6356350"/>
            <a:ext cx="2743200" cy="365125"/>
          </a:xfrm>
          <a:prstGeom prst="rect">
            <a:avLst/>
          </a:prstGeom>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590087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03013-9C63-4BE3-DEF7-4619F6B4C1D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F799A5F-BF8D-A868-94D0-53950FD08884}"/>
              </a:ext>
            </a:extLst>
          </p:cNvPr>
          <p:cNvSpPr>
            <a:spLocks noGrp="1"/>
          </p:cNvSpPr>
          <p:nvPr>
            <p:ph type="dt" sz="half" idx="10"/>
          </p:nvPr>
        </p:nvSpPr>
        <p:spPr>
          <a:xfrm>
            <a:off x="838200" y="6356350"/>
            <a:ext cx="2743200" cy="365125"/>
          </a:xfrm>
          <a:prstGeom prst="rect">
            <a:avLst/>
          </a:prstGeom>
        </p:spPr>
        <p:txBody>
          <a:bodyPr/>
          <a:lstStyle/>
          <a:p>
            <a:fld id="{015F02D0-6806-43AF-9888-2359BF40C204}" type="datetime2">
              <a:rPr lang="en-US" smtClean="0"/>
              <a:t>Tuesday, February 13, 2024</a:t>
            </a:fld>
            <a:endParaRPr lang="en-US"/>
          </a:p>
        </p:txBody>
      </p:sp>
      <p:sp>
        <p:nvSpPr>
          <p:cNvPr id="4" name="Footer Placeholder 3">
            <a:extLst>
              <a:ext uri="{FF2B5EF4-FFF2-40B4-BE49-F238E27FC236}">
                <a16:creationId xmlns:a16="http://schemas.microsoft.com/office/drawing/2014/main" id="{255EDCDE-C2B4-D1B0-DAA0-87DA91B2139F}"/>
              </a:ext>
            </a:extLst>
          </p:cNvPr>
          <p:cNvSpPr>
            <a:spLocks noGrp="1"/>
          </p:cNvSpPr>
          <p:nvPr>
            <p:ph type="ftr" sz="quarter" idx="11"/>
          </p:nvPr>
        </p:nvSpPr>
        <p:spPr>
          <a:xfrm>
            <a:off x="4038600" y="6356350"/>
            <a:ext cx="4114800" cy="365125"/>
          </a:xfrm>
          <a:prstGeom prst="rect">
            <a:avLst/>
          </a:prstGeom>
        </p:spPr>
        <p:txBody>
          <a:bodyPr/>
          <a:lstStyle/>
          <a:p>
            <a:r>
              <a:rPr lang="en-US"/>
              <a:t>Sample Footer Text</a:t>
            </a:r>
          </a:p>
        </p:txBody>
      </p:sp>
      <p:sp>
        <p:nvSpPr>
          <p:cNvPr id="5" name="Slide Number Placeholder 4">
            <a:extLst>
              <a:ext uri="{FF2B5EF4-FFF2-40B4-BE49-F238E27FC236}">
                <a16:creationId xmlns:a16="http://schemas.microsoft.com/office/drawing/2014/main" id="{20DF568F-AF87-0CBC-16DE-0D1193AC6C05}"/>
              </a:ext>
            </a:extLst>
          </p:cNvPr>
          <p:cNvSpPr>
            <a:spLocks noGrp="1"/>
          </p:cNvSpPr>
          <p:nvPr>
            <p:ph type="sldNum" sz="quarter" idx="12"/>
          </p:nvPr>
        </p:nvSpPr>
        <p:spPr>
          <a:xfrm>
            <a:off x="8610600" y="6356350"/>
            <a:ext cx="2743200" cy="365125"/>
          </a:xfrm>
          <a:prstGeom prst="rect">
            <a:avLst/>
          </a:prstGeom>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530767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2887BC-5DFD-0693-83D8-AEFEF1B304C6}"/>
              </a:ext>
            </a:extLst>
          </p:cNvPr>
          <p:cNvSpPr>
            <a:spLocks noGrp="1"/>
          </p:cNvSpPr>
          <p:nvPr>
            <p:ph type="dt" sz="half" idx="10"/>
          </p:nvPr>
        </p:nvSpPr>
        <p:spPr>
          <a:xfrm>
            <a:off x="838200" y="6356350"/>
            <a:ext cx="2743200" cy="365125"/>
          </a:xfrm>
          <a:prstGeom prst="rect">
            <a:avLst/>
          </a:prstGeom>
        </p:spPr>
        <p:txBody>
          <a:bodyPr/>
          <a:lstStyle/>
          <a:p>
            <a:fld id="{8EE14D2D-B1AF-4197-82D6-FC1F8BD05681}" type="datetime2">
              <a:rPr lang="en-US" smtClean="0"/>
              <a:t>Tuesday, February 13, 2024</a:t>
            </a:fld>
            <a:endParaRPr lang="en-US"/>
          </a:p>
        </p:txBody>
      </p:sp>
      <p:sp>
        <p:nvSpPr>
          <p:cNvPr id="3" name="Footer Placeholder 2">
            <a:extLst>
              <a:ext uri="{FF2B5EF4-FFF2-40B4-BE49-F238E27FC236}">
                <a16:creationId xmlns:a16="http://schemas.microsoft.com/office/drawing/2014/main" id="{00C2D2CA-5C36-89A8-E9A9-599349F2D878}"/>
              </a:ext>
            </a:extLst>
          </p:cNvPr>
          <p:cNvSpPr>
            <a:spLocks noGrp="1"/>
          </p:cNvSpPr>
          <p:nvPr>
            <p:ph type="ftr" sz="quarter" idx="11"/>
          </p:nvPr>
        </p:nvSpPr>
        <p:spPr>
          <a:xfrm>
            <a:off x="4038600" y="6356350"/>
            <a:ext cx="4114800" cy="365125"/>
          </a:xfrm>
          <a:prstGeom prst="rect">
            <a:avLst/>
          </a:prstGeom>
        </p:spPr>
        <p:txBody>
          <a:bodyPr/>
          <a:lstStyle/>
          <a:p>
            <a:r>
              <a:rPr lang="en-US"/>
              <a:t>Sample Footer Text</a:t>
            </a:r>
          </a:p>
        </p:txBody>
      </p:sp>
      <p:sp>
        <p:nvSpPr>
          <p:cNvPr id="4" name="Slide Number Placeholder 3">
            <a:extLst>
              <a:ext uri="{FF2B5EF4-FFF2-40B4-BE49-F238E27FC236}">
                <a16:creationId xmlns:a16="http://schemas.microsoft.com/office/drawing/2014/main" id="{D1B5F69C-1207-9615-D8E2-56192F12DA51}"/>
              </a:ext>
            </a:extLst>
          </p:cNvPr>
          <p:cNvSpPr>
            <a:spLocks noGrp="1"/>
          </p:cNvSpPr>
          <p:nvPr>
            <p:ph type="sldNum" sz="quarter" idx="12"/>
          </p:nvPr>
        </p:nvSpPr>
        <p:spPr>
          <a:xfrm>
            <a:off x="8610600" y="6356350"/>
            <a:ext cx="2743200" cy="365125"/>
          </a:xfrm>
          <a:prstGeom prst="rect">
            <a:avLst/>
          </a:prstGeom>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094527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93C7-C0A9-B0B2-2E77-1B67AADD302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121397-2BE8-AA6F-06CC-49461777643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A2AE62-BAEA-4998-632D-534EF9CCAAC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5F50AF-9EC7-C58F-253A-B9B4660C3DF5}"/>
              </a:ext>
            </a:extLst>
          </p:cNvPr>
          <p:cNvSpPr>
            <a:spLocks noGrp="1"/>
          </p:cNvSpPr>
          <p:nvPr>
            <p:ph type="dt" sz="half" idx="10"/>
          </p:nvPr>
        </p:nvSpPr>
        <p:spPr>
          <a:xfrm>
            <a:off x="838200" y="6356350"/>
            <a:ext cx="2743200" cy="365125"/>
          </a:xfrm>
          <a:prstGeom prst="rect">
            <a:avLst/>
          </a:prstGeom>
        </p:spPr>
        <p:txBody>
          <a:bodyPr/>
          <a:lstStyle/>
          <a:p>
            <a:fld id="{98771CEB-9838-4245-91B8-EFBAFE2D8B44}" type="datetime2">
              <a:rPr lang="en-US" smtClean="0"/>
              <a:t>Tuesday, February 13, 2024</a:t>
            </a:fld>
            <a:endParaRPr lang="en-US"/>
          </a:p>
        </p:txBody>
      </p:sp>
      <p:sp>
        <p:nvSpPr>
          <p:cNvPr id="6" name="Footer Placeholder 5">
            <a:extLst>
              <a:ext uri="{FF2B5EF4-FFF2-40B4-BE49-F238E27FC236}">
                <a16:creationId xmlns:a16="http://schemas.microsoft.com/office/drawing/2014/main" id="{285182B0-E158-2A99-889D-99E5AC4F2982}"/>
              </a:ext>
            </a:extLst>
          </p:cNvPr>
          <p:cNvSpPr>
            <a:spLocks noGrp="1"/>
          </p:cNvSpPr>
          <p:nvPr>
            <p:ph type="ftr" sz="quarter" idx="11"/>
          </p:nvPr>
        </p:nvSpPr>
        <p:spPr>
          <a:xfrm>
            <a:off x="4038600" y="6356350"/>
            <a:ext cx="4114800" cy="365125"/>
          </a:xfrm>
          <a:prstGeom prst="rect">
            <a:avLst/>
          </a:prstGeom>
        </p:spPr>
        <p:txBody>
          <a:bodyPr/>
          <a:lstStyle/>
          <a:p>
            <a:r>
              <a:rPr lang="en-US"/>
              <a:t>Sample Footer Text</a:t>
            </a:r>
          </a:p>
        </p:txBody>
      </p:sp>
      <p:sp>
        <p:nvSpPr>
          <p:cNvPr id="7" name="Slide Number Placeholder 6">
            <a:extLst>
              <a:ext uri="{FF2B5EF4-FFF2-40B4-BE49-F238E27FC236}">
                <a16:creationId xmlns:a16="http://schemas.microsoft.com/office/drawing/2014/main" id="{D940AC29-7442-DBFA-5E94-B5618A4C3222}"/>
              </a:ext>
            </a:extLst>
          </p:cNvPr>
          <p:cNvSpPr>
            <a:spLocks noGrp="1"/>
          </p:cNvSpPr>
          <p:nvPr>
            <p:ph type="sldNum" sz="quarter" idx="12"/>
          </p:nvPr>
        </p:nvSpPr>
        <p:spPr>
          <a:xfrm>
            <a:off x="8610600" y="6356350"/>
            <a:ext cx="2743200" cy="365125"/>
          </a:xfrm>
          <a:prstGeom prst="rect">
            <a:avLst/>
          </a:prstGeom>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949673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C354C-194B-3E61-CECB-E98AD9B5136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197927-FB40-54AB-935C-3CB584872C2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F4BB97F-35E4-2DAA-278B-62DF60797EA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7EA233-FDF9-4A45-0CE4-AD2034387FCC}"/>
              </a:ext>
            </a:extLst>
          </p:cNvPr>
          <p:cNvSpPr>
            <a:spLocks noGrp="1"/>
          </p:cNvSpPr>
          <p:nvPr>
            <p:ph type="dt" sz="half" idx="10"/>
          </p:nvPr>
        </p:nvSpPr>
        <p:spPr>
          <a:xfrm>
            <a:off x="838200" y="6356350"/>
            <a:ext cx="2743200" cy="365125"/>
          </a:xfrm>
          <a:prstGeom prst="rect">
            <a:avLst/>
          </a:prstGeom>
        </p:spPr>
        <p:txBody>
          <a:bodyPr/>
          <a:lstStyle/>
          <a:p>
            <a:fld id="{51D3F6BF-A585-41F8-88DF-7E5D069F892A}" type="datetime2">
              <a:rPr lang="en-US" smtClean="0"/>
              <a:t>Tuesday, February 13, 2024</a:t>
            </a:fld>
            <a:endParaRPr lang="en-US"/>
          </a:p>
        </p:txBody>
      </p:sp>
      <p:sp>
        <p:nvSpPr>
          <p:cNvPr id="6" name="Footer Placeholder 5">
            <a:extLst>
              <a:ext uri="{FF2B5EF4-FFF2-40B4-BE49-F238E27FC236}">
                <a16:creationId xmlns:a16="http://schemas.microsoft.com/office/drawing/2014/main" id="{F08ABBC1-AF86-0E88-91B5-068D9A560545}"/>
              </a:ext>
            </a:extLst>
          </p:cNvPr>
          <p:cNvSpPr>
            <a:spLocks noGrp="1"/>
          </p:cNvSpPr>
          <p:nvPr>
            <p:ph type="ftr" sz="quarter" idx="11"/>
          </p:nvPr>
        </p:nvSpPr>
        <p:spPr>
          <a:xfrm>
            <a:off x="4038600" y="6356350"/>
            <a:ext cx="4114800" cy="365125"/>
          </a:xfrm>
          <a:prstGeom prst="rect">
            <a:avLst/>
          </a:prstGeom>
        </p:spPr>
        <p:txBody>
          <a:bodyPr/>
          <a:lstStyle/>
          <a:p>
            <a:r>
              <a:rPr lang="en-US"/>
              <a:t>Sample Footer Text</a:t>
            </a:r>
          </a:p>
        </p:txBody>
      </p:sp>
      <p:sp>
        <p:nvSpPr>
          <p:cNvPr id="7" name="Slide Number Placeholder 6">
            <a:extLst>
              <a:ext uri="{FF2B5EF4-FFF2-40B4-BE49-F238E27FC236}">
                <a16:creationId xmlns:a16="http://schemas.microsoft.com/office/drawing/2014/main" id="{A173D8CA-75E9-98A4-0F31-8A490CD28B0D}"/>
              </a:ext>
            </a:extLst>
          </p:cNvPr>
          <p:cNvSpPr>
            <a:spLocks noGrp="1"/>
          </p:cNvSpPr>
          <p:nvPr>
            <p:ph type="sldNum" sz="quarter" idx="12"/>
          </p:nvPr>
        </p:nvSpPr>
        <p:spPr>
          <a:xfrm>
            <a:off x="8610600" y="6356350"/>
            <a:ext cx="2743200" cy="365125"/>
          </a:xfrm>
          <a:prstGeom prst="rect">
            <a:avLst/>
          </a:prstGeom>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363299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811A4-A78E-7CDF-6D25-22DBD7B47CC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823853-ABC1-47C0-79A8-8F5DA3F40A0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E3FF5E-5565-403C-15BB-59F35547FF44}"/>
              </a:ext>
            </a:extLst>
          </p:cNvPr>
          <p:cNvSpPr>
            <a:spLocks noGrp="1"/>
          </p:cNvSpPr>
          <p:nvPr>
            <p:ph type="dt" sz="half" idx="10"/>
          </p:nvPr>
        </p:nvSpPr>
        <p:spPr>
          <a:xfrm>
            <a:off x="838200" y="6356350"/>
            <a:ext cx="2743200" cy="365125"/>
          </a:xfrm>
          <a:prstGeom prst="rect">
            <a:avLst/>
          </a:prstGeom>
        </p:spPr>
        <p:txBody>
          <a:bodyPr/>
          <a:lstStyle/>
          <a:p>
            <a:fld id="{53CF612A-4CB0-4F57-9A87-F049CECB184D}" type="datetime2">
              <a:rPr lang="en-US" smtClean="0"/>
              <a:t>Tuesday, February 13, 2024</a:t>
            </a:fld>
            <a:endParaRPr lang="en-US"/>
          </a:p>
        </p:txBody>
      </p:sp>
      <p:sp>
        <p:nvSpPr>
          <p:cNvPr id="5" name="Footer Placeholder 4">
            <a:extLst>
              <a:ext uri="{FF2B5EF4-FFF2-40B4-BE49-F238E27FC236}">
                <a16:creationId xmlns:a16="http://schemas.microsoft.com/office/drawing/2014/main" id="{83FD6DC6-8970-2064-B693-4A324D40F3F8}"/>
              </a:ext>
            </a:extLst>
          </p:cNvPr>
          <p:cNvSpPr>
            <a:spLocks noGrp="1"/>
          </p:cNvSpPr>
          <p:nvPr>
            <p:ph type="ftr" sz="quarter" idx="11"/>
          </p:nvPr>
        </p:nvSpPr>
        <p:spPr>
          <a:xfrm>
            <a:off x="4038600" y="6356350"/>
            <a:ext cx="4114800" cy="365125"/>
          </a:xfrm>
          <a:prstGeom prst="rect">
            <a:avLst/>
          </a:prstGeom>
        </p:spPr>
        <p:txBody>
          <a:bodyPr/>
          <a:lstStyle/>
          <a:p>
            <a:r>
              <a:rPr lang="en-US"/>
              <a:t>Sample Footer Text</a:t>
            </a:r>
          </a:p>
        </p:txBody>
      </p:sp>
      <p:sp>
        <p:nvSpPr>
          <p:cNvPr id="6" name="Slide Number Placeholder 5">
            <a:extLst>
              <a:ext uri="{FF2B5EF4-FFF2-40B4-BE49-F238E27FC236}">
                <a16:creationId xmlns:a16="http://schemas.microsoft.com/office/drawing/2014/main" id="{E4AE8246-101A-E169-C5C9-1F2325631FE2}"/>
              </a:ext>
            </a:extLst>
          </p:cNvPr>
          <p:cNvSpPr>
            <a:spLocks noGrp="1"/>
          </p:cNvSpPr>
          <p:nvPr>
            <p:ph type="sldNum" sz="quarter" idx="12"/>
          </p:nvPr>
        </p:nvSpPr>
        <p:spPr>
          <a:xfrm>
            <a:off x="8610600" y="6356350"/>
            <a:ext cx="2743200" cy="365125"/>
          </a:xfrm>
          <a:prstGeom prst="rect">
            <a:avLst/>
          </a:prstGeom>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388264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3FACD9-65F5-C2F2-CB1D-E5FB529C239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9AD69C-8ACB-4D33-1BCA-9401FA672C6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5A2A70-FA7C-3681-37F7-E55476BC12AC}"/>
              </a:ext>
            </a:extLst>
          </p:cNvPr>
          <p:cNvSpPr>
            <a:spLocks noGrp="1"/>
          </p:cNvSpPr>
          <p:nvPr>
            <p:ph type="dt" sz="half" idx="10"/>
          </p:nvPr>
        </p:nvSpPr>
        <p:spPr>
          <a:xfrm>
            <a:off x="838200" y="6356350"/>
            <a:ext cx="2743200" cy="365125"/>
          </a:xfrm>
          <a:prstGeom prst="rect">
            <a:avLst/>
          </a:prstGeom>
        </p:spPr>
        <p:txBody>
          <a:bodyPr/>
          <a:lstStyle/>
          <a:p>
            <a:fld id="{8F397F40-C8F7-4897-A6B8-241042F913A9}" type="datetime2">
              <a:rPr lang="en-US" smtClean="0"/>
              <a:t>Tuesday, February 13, 2024</a:t>
            </a:fld>
            <a:endParaRPr lang="en-US"/>
          </a:p>
        </p:txBody>
      </p:sp>
      <p:sp>
        <p:nvSpPr>
          <p:cNvPr id="5" name="Footer Placeholder 4">
            <a:extLst>
              <a:ext uri="{FF2B5EF4-FFF2-40B4-BE49-F238E27FC236}">
                <a16:creationId xmlns:a16="http://schemas.microsoft.com/office/drawing/2014/main" id="{564F80B4-EA29-D88A-B748-0E8CDAEA6691}"/>
              </a:ext>
            </a:extLst>
          </p:cNvPr>
          <p:cNvSpPr>
            <a:spLocks noGrp="1"/>
          </p:cNvSpPr>
          <p:nvPr>
            <p:ph type="ftr" sz="quarter" idx="11"/>
          </p:nvPr>
        </p:nvSpPr>
        <p:spPr>
          <a:xfrm>
            <a:off x="4038600" y="6356350"/>
            <a:ext cx="4114800" cy="365125"/>
          </a:xfrm>
          <a:prstGeom prst="rect">
            <a:avLst/>
          </a:prstGeom>
        </p:spPr>
        <p:txBody>
          <a:bodyPr/>
          <a:lstStyle/>
          <a:p>
            <a:r>
              <a:rPr lang="en-US"/>
              <a:t>Sample Footer Text</a:t>
            </a:r>
          </a:p>
        </p:txBody>
      </p:sp>
      <p:sp>
        <p:nvSpPr>
          <p:cNvPr id="6" name="Slide Number Placeholder 5">
            <a:extLst>
              <a:ext uri="{FF2B5EF4-FFF2-40B4-BE49-F238E27FC236}">
                <a16:creationId xmlns:a16="http://schemas.microsoft.com/office/drawing/2014/main" id="{891621BC-F633-D8AC-73A7-460AB68DE1C3}"/>
              </a:ext>
            </a:extLst>
          </p:cNvPr>
          <p:cNvSpPr>
            <a:spLocks noGrp="1"/>
          </p:cNvSpPr>
          <p:nvPr>
            <p:ph type="sldNum" sz="quarter" idx="12"/>
          </p:nvPr>
        </p:nvSpPr>
        <p:spPr>
          <a:xfrm>
            <a:off x="8610600" y="6356350"/>
            <a:ext cx="2743200" cy="365125"/>
          </a:xfrm>
          <a:prstGeom prst="rect">
            <a:avLst/>
          </a:prstGeom>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512699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6C2ED-54A4-480D-B5C8-65C0D62359B9}" type="datetime2">
              <a:rPr lang="en-US" smtClean="0"/>
              <a:pPr/>
              <a:t>Tuesday, February 13,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3883638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1-large-bulleted">
    <p:spTree>
      <p:nvGrpSpPr>
        <p:cNvPr id="1" name=""/>
        <p:cNvGrpSpPr/>
        <p:nvPr/>
      </p:nvGrpSpPr>
      <p:grpSpPr>
        <a:xfrm>
          <a:off x="0" y="0"/>
          <a:ext cx="0" cy="0"/>
          <a:chOff x="0" y="0"/>
          <a:chExt cx="0" cy="0"/>
        </a:xfrm>
      </p:grpSpPr>
      <p:sp>
        <p:nvSpPr>
          <p:cNvPr id="6" name="border-for-text-and-graphic"/>
          <p:cNvSpPr/>
          <p:nvPr userDrawn="1"/>
        </p:nvSpPr>
        <p:spPr>
          <a:xfrm>
            <a:off x="101600" y="228600"/>
            <a:ext cx="11988800" cy="5791200"/>
          </a:xfrm>
          <a:prstGeom prst="roundRect">
            <a:avLst>
              <a:gd name="adj" fmla="val 11600"/>
            </a:avLst>
          </a:prstGeom>
          <a:solidFill>
            <a:schemeClr val="bg1">
              <a:alpha val="75000"/>
            </a:schemeClr>
          </a:solidFill>
          <a:ln w="3175">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p:txBody>
      </p:sp>
      <p:sp>
        <p:nvSpPr>
          <p:cNvPr id="7" name="bottom-section-graphic"/>
          <p:cNvSpPr/>
          <p:nvPr userDrawn="1"/>
        </p:nvSpPr>
        <p:spPr>
          <a:xfrm>
            <a:off x="-231555" y="6096000"/>
            <a:ext cx="12829955" cy="762000"/>
          </a:xfrm>
          <a:prstGeom prst="roundRect">
            <a:avLst/>
          </a:prstGeom>
          <a:solidFill>
            <a:srgbClr val="E72121"/>
          </a:solidFill>
          <a:ln cap="sq">
            <a:round/>
          </a:ln>
          <a:effectLst/>
        </p:spPr>
        <p:style>
          <a:lnRef idx="1">
            <a:schemeClr val="accent4"/>
          </a:lnRef>
          <a:fillRef idx="3">
            <a:schemeClr val="accent4"/>
          </a:fillRef>
          <a:effectRef idx="2">
            <a:schemeClr val="accent4"/>
          </a:effectRef>
          <a:fontRef idx="minor">
            <a:schemeClr val="lt1"/>
          </a:fontRef>
        </p:style>
        <p:txBody>
          <a:bodyPr wrap="none" lIns="274320" rtlCol="0" anchor="ctr"/>
          <a:lstStyle/>
          <a:p>
            <a:pPr algn="l"/>
            <a:endParaRPr lang="en-US" sz="2000" b="0" dirty="0">
              <a:latin typeface="Franklin Gothic Book" pitchFamily="34" charset="0"/>
              <a:cs typeface="Narkisim" pitchFamily="34" charset="-79"/>
            </a:endParaRPr>
          </a:p>
        </p:txBody>
      </p:sp>
      <p:sp>
        <p:nvSpPr>
          <p:cNvPr id="10" name="slide-name"/>
          <p:cNvSpPr>
            <a:spLocks noGrp="1"/>
          </p:cNvSpPr>
          <p:nvPr>
            <p:ph type="title"/>
          </p:nvPr>
        </p:nvSpPr>
        <p:spPr>
          <a:xfrm>
            <a:off x="28029" y="6248400"/>
            <a:ext cx="5458372" cy="457200"/>
          </a:xfrm>
        </p:spPr>
        <p:txBody>
          <a:bodyPr>
            <a:normAutofit/>
          </a:bodyPr>
          <a:lstStyle>
            <a:lvl1pPr algn="l">
              <a:defRPr sz="2400" b="1">
                <a:solidFill>
                  <a:schemeClr val="bg1">
                    <a:lumMod val="95000"/>
                  </a:schemeClr>
                </a:solidFill>
              </a:defRPr>
            </a:lvl1pPr>
          </a:lstStyle>
          <a:p>
            <a:r>
              <a:rPr lang="en-US" dirty="0"/>
              <a:t>Click to edit Master title style</a:t>
            </a:r>
          </a:p>
        </p:txBody>
      </p:sp>
      <p:sp>
        <p:nvSpPr>
          <p:cNvPr id="11" name="TextBox 10"/>
          <p:cNvSpPr txBox="1"/>
          <p:nvPr userDrawn="1"/>
        </p:nvSpPr>
        <p:spPr>
          <a:xfrm>
            <a:off x="6807200" y="6177889"/>
            <a:ext cx="4775200" cy="584775"/>
          </a:xfrm>
          <a:prstGeom prst="rect">
            <a:avLst/>
          </a:prstGeom>
          <a:noFill/>
        </p:spPr>
        <p:txBody>
          <a:bodyPr wrap="square" rtlCol="0">
            <a:spAutoFit/>
          </a:bodyPr>
          <a:lstStyle/>
          <a:p>
            <a:r>
              <a:rPr lang="en-US" sz="1600" spc="10" baseline="0" dirty="0">
                <a:solidFill>
                  <a:schemeClr val="bg1"/>
                </a:solidFill>
              </a:rPr>
              <a:t>Module One:  Introduction to Creating Entrepreneurial Communities</a:t>
            </a:r>
          </a:p>
        </p:txBody>
      </p:sp>
      <p:pic>
        <p:nvPicPr>
          <p:cNvPr id="12" name="Picture 11"/>
          <p:cNvPicPr>
            <a:picLocks noChangeAspect="1"/>
          </p:cNvPicPr>
          <p:nvPr userDrawn="1">
            <p:custDataLst>
              <p:tags r:id="rId1"/>
            </p:custDataLst>
          </p:nvPr>
        </p:nvPicPr>
        <p:blipFill>
          <a:blip r:embed="rId3">
            <a:extLst>
              <a:ext uri="{28A0092B-C50C-407E-A947-70E740481C1C}">
                <a14:useLocalDpi xmlns:a14="http://schemas.microsoft.com/office/drawing/2010/main"/>
              </a:ext>
            </a:extLst>
          </a:blip>
          <a:stretch>
            <a:fillRect/>
          </a:stretch>
        </p:blipFill>
        <p:spPr>
          <a:xfrm>
            <a:off x="11382528" y="6219498"/>
            <a:ext cx="707872" cy="530904"/>
          </a:xfrm>
          <a:prstGeom prst="rect">
            <a:avLst/>
          </a:prstGeom>
        </p:spPr>
      </p:pic>
      <p:sp>
        <p:nvSpPr>
          <p:cNvPr id="3" name="Text Placeholder 2"/>
          <p:cNvSpPr>
            <a:spLocks noGrp="1"/>
          </p:cNvSpPr>
          <p:nvPr>
            <p:ph type="body" sz="quarter" idx="15"/>
          </p:nvPr>
        </p:nvSpPr>
        <p:spPr>
          <a:xfrm>
            <a:off x="1016000" y="609601"/>
            <a:ext cx="7518400" cy="370367"/>
          </a:xfrm>
        </p:spPr>
        <p:txBody>
          <a:bodyPr>
            <a:noAutofit/>
          </a:bodyPr>
          <a:lstStyle>
            <a:lvl1pPr>
              <a:defRPr sz="2000" b="1">
                <a:solidFill>
                  <a:schemeClr val="bg1">
                    <a:lumMod val="50000"/>
                  </a:schemeClr>
                </a:solidFill>
                <a:latin typeface="Tw Cen MT" pitchFamily="34" charset="0"/>
              </a:defRPr>
            </a:lvl1pPr>
            <a:lvl2pPr>
              <a:defRPr sz="2000">
                <a:latin typeface="Tw Cen MT" pitchFamily="34" charset="0"/>
              </a:defRPr>
            </a:lvl2pPr>
            <a:lvl3pPr>
              <a:defRPr sz="2000">
                <a:latin typeface="Tw Cen MT" pitchFamily="34" charset="0"/>
              </a:defRPr>
            </a:lvl3pPr>
            <a:lvl4pPr>
              <a:defRPr sz="2000">
                <a:latin typeface="Tw Cen MT" pitchFamily="34" charset="0"/>
              </a:defRPr>
            </a:lvl4pPr>
            <a:lvl5pPr>
              <a:defRPr sz="2000">
                <a:latin typeface="Tw Cen MT" pitchFamily="34" charset="0"/>
              </a:defRPr>
            </a:lvl5pPr>
          </a:lstStyle>
          <a:p>
            <a:pPr lvl="0"/>
            <a:r>
              <a:rPr lang="en-US" dirty="0"/>
              <a:t>Click to edit Master text styles</a:t>
            </a:r>
          </a:p>
        </p:txBody>
      </p:sp>
      <p:sp>
        <p:nvSpPr>
          <p:cNvPr id="5" name="Text Placeholder 4"/>
          <p:cNvSpPr>
            <a:spLocks noGrp="1"/>
          </p:cNvSpPr>
          <p:nvPr>
            <p:ph type="body" sz="quarter" idx="16" hasCustomPrompt="1"/>
          </p:nvPr>
        </p:nvSpPr>
        <p:spPr>
          <a:xfrm>
            <a:off x="609600" y="5562600"/>
            <a:ext cx="11127317" cy="228600"/>
          </a:xfrm>
        </p:spPr>
        <p:txBody>
          <a:bodyPr>
            <a:noAutofit/>
          </a:bodyPr>
          <a:lstStyle>
            <a:lvl1pPr>
              <a:defRPr sz="1000">
                <a:latin typeface="Arial" pitchFamily="34" charset="0"/>
                <a:cs typeface="Arial" pitchFamily="34" charset="0"/>
              </a:defRPr>
            </a:lvl1pPr>
            <a:lvl2pPr>
              <a:defRPr sz="1000">
                <a:latin typeface="Arial" pitchFamily="34" charset="0"/>
                <a:cs typeface="Arial" pitchFamily="34" charset="0"/>
              </a:defRPr>
            </a:lvl2pPr>
            <a:lvl3pPr>
              <a:defRPr sz="1000">
                <a:latin typeface="Arial" pitchFamily="34" charset="0"/>
                <a:cs typeface="Arial" pitchFamily="34" charset="0"/>
              </a:defRPr>
            </a:lvl3pPr>
            <a:lvl4pPr>
              <a:defRPr sz="1000">
                <a:latin typeface="Arial" pitchFamily="34" charset="0"/>
                <a:cs typeface="Arial" pitchFamily="34" charset="0"/>
              </a:defRPr>
            </a:lvl4pPr>
            <a:lvl5pPr>
              <a:defRPr sz="1000">
                <a:latin typeface="Arial" pitchFamily="34" charset="0"/>
                <a:cs typeface="Arial" pitchFamily="34" charset="0"/>
              </a:defRPr>
            </a:lvl5pPr>
          </a:lstStyle>
          <a:p>
            <a:pPr lvl="0"/>
            <a:r>
              <a:rPr lang="en-US" dirty="0"/>
              <a:t>SOURCE:  </a:t>
            </a:r>
          </a:p>
        </p:txBody>
      </p:sp>
      <p:cxnSp>
        <p:nvCxnSpPr>
          <p:cNvPr id="16" name="Straight Connector 15"/>
          <p:cNvCxnSpPr/>
          <p:nvPr userDrawn="1"/>
        </p:nvCxnSpPr>
        <p:spPr>
          <a:xfrm>
            <a:off x="1134137" y="1056167"/>
            <a:ext cx="7611452" cy="0"/>
          </a:xfrm>
          <a:prstGeom prst="line">
            <a:avLst/>
          </a:prstGeom>
        </p:spPr>
        <p:style>
          <a:lnRef idx="2">
            <a:schemeClr val="accent3"/>
          </a:lnRef>
          <a:fillRef idx="0">
            <a:schemeClr val="accent3"/>
          </a:fillRef>
          <a:effectRef idx="1">
            <a:schemeClr val="accent3"/>
          </a:effectRef>
          <a:fontRef idx="minor">
            <a:schemeClr val="tx1"/>
          </a:fontRef>
        </p:style>
      </p:cxnSp>
      <p:sp>
        <p:nvSpPr>
          <p:cNvPr id="17" name="slide-text"/>
          <p:cNvSpPr>
            <a:spLocks noGrp="1"/>
          </p:cNvSpPr>
          <p:nvPr>
            <p:ph type="body" sz="quarter" idx="13"/>
          </p:nvPr>
        </p:nvSpPr>
        <p:spPr>
          <a:xfrm>
            <a:off x="1016000" y="1295400"/>
            <a:ext cx="10566400" cy="4114800"/>
          </a:xfrm>
        </p:spPr>
        <p:txBody>
          <a:bodyPr>
            <a:normAutofit/>
          </a:bodyPr>
          <a:lstStyle>
            <a:lvl1pPr marL="0" indent="0">
              <a:lnSpc>
                <a:spcPct val="125000"/>
              </a:lnSpc>
              <a:spcBef>
                <a:spcPts val="1200"/>
              </a:spcBef>
              <a:buNone/>
              <a:defRPr sz="2200"/>
            </a:lvl1pPr>
          </a:lstStyle>
          <a:p>
            <a:pPr lvl="0"/>
            <a:r>
              <a:rPr lang="en-US" dirty="0"/>
              <a:t>Click to edit Master text styles</a:t>
            </a:r>
          </a:p>
        </p:txBody>
      </p:sp>
    </p:spTree>
    <p:extLst>
      <p:ext uri="{BB962C8B-B14F-4D97-AF65-F5344CB8AC3E}">
        <p14:creationId xmlns:p14="http://schemas.microsoft.com/office/powerpoint/2010/main" val="785574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256C2ED-54A4-480D-B5C8-65C0D62359B9}" type="datetime2">
              <a:rPr lang="en-US" smtClean="0"/>
              <a:pPr/>
              <a:t>Tuesday, February 13, 2024</a:t>
            </a:fld>
            <a:endParaRPr lang="en-US" dirty="0"/>
          </a:p>
        </p:txBody>
      </p:sp>
      <p:sp>
        <p:nvSpPr>
          <p:cNvPr id="5" name="Footer Placeholder 4"/>
          <p:cNvSpPr>
            <a:spLocks noGrp="1"/>
          </p:cNvSpPr>
          <p:nvPr>
            <p:ph type="ftr" sz="quarter" idx="11"/>
          </p:nvPr>
        </p:nvSpPr>
        <p:spPr/>
        <p:txBody>
          <a:bodyPr/>
          <a:lstStyle/>
          <a:p>
            <a:r>
              <a:rPr lang="en-US" spc="200"/>
              <a:t>Sample Footer Text</a:t>
            </a:r>
            <a:endParaRPr lang="en-US" spc="200" dirty="0"/>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580910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C75374-B296-498E-A935-80631EA9020D}" type="datetime2">
              <a:rPr lang="en-US" smtClean="0"/>
              <a:t>Tuesday, February 13, 2024</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906906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1-content">
    <p:spTree>
      <p:nvGrpSpPr>
        <p:cNvPr id="1" name=""/>
        <p:cNvGrpSpPr/>
        <p:nvPr/>
      </p:nvGrpSpPr>
      <p:grpSpPr>
        <a:xfrm>
          <a:off x="0" y="0"/>
          <a:ext cx="0" cy="0"/>
          <a:chOff x="0" y="0"/>
          <a:chExt cx="0" cy="0"/>
        </a:xfrm>
      </p:grpSpPr>
      <p:sp>
        <p:nvSpPr>
          <p:cNvPr id="6" name="border-for-text-and-graphic"/>
          <p:cNvSpPr/>
          <p:nvPr userDrawn="1"/>
        </p:nvSpPr>
        <p:spPr>
          <a:xfrm>
            <a:off x="406400" y="228600"/>
            <a:ext cx="11379200" cy="5791200"/>
          </a:xfrm>
          <a:prstGeom prst="roundRect">
            <a:avLst>
              <a:gd name="adj" fmla="val 11600"/>
            </a:avLst>
          </a:prstGeom>
          <a:solidFill>
            <a:schemeClr val="bg1">
              <a:alpha val="75000"/>
            </a:schemeClr>
          </a:solidFill>
          <a:ln w="3175">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p:txBody>
      </p:sp>
      <p:sp>
        <p:nvSpPr>
          <p:cNvPr id="8" name="slide-text"/>
          <p:cNvSpPr>
            <a:spLocks noGrp="1"/>
          </p:cNvSpPr>
          <p:nvPr>
            <p:ph type="body" sz="quarter" idx="13"/>
          </p:nvPr>
        </p:nvSpPr>
        <p:spPr>
          <a:xfrm>
            <a:off x="1016000" y="533400"/>
            <a:ext cx="5689600" cy="5105400"/>
          </a:xfrm>
        </p:spPr>
        <p:txBody>
          <a:bodyPr>
            <a:normAutofit/>
          </a:bodyPr>
          <a:lstStyle>
            <a:lvl1pPr marL="0" indent="0">
              <a:lnSpc>
                <a:spcPct val="120000"/>
              </a:lnSpc>
              <a:spcBef>
                <a:spcPts val="1200"/>
              </a:spcBef>
              <a:buNone/>
              <a:defRPr sz="1800"/>
            </a:lvl1pPr>
          </a:lstStyle>
          <a:p>
            <a:pPr lvl="0"/>
            <a:r>
              <a:rPr lang="en-US" dirty="0"/>
              <a:t>Click to edit Master text styles</a:t>
            </a:r>
          </a:p>
        </p:txBody>
      </p:sp>
      <p:sp>
        <p:nvSpPr>
          <p:cNvPr id="9" name="graphic"/>
          <p:cNvSpPr>
            <a:spLocks noGrp="1"/>
          </p:cNvSpPr>
          <p:nvPr>
            <p:ph type="pic" sz="quarter" idx="14"/>
          </p:nvPr>
        </p:nvSpPr>
        <p:spPr>
          <a:xfrm>
            <a:off x="7518400" y="1143000"/>
            <a:ext cx="3759200" cy="3886200"/>
          </a:xfrm>
        </p:spPr>
        <p:txBody>
          <a:bodyPr/>
          <a:lstStyle>
            <a:lvl1pPr marL="0" indent="0">
              <a:buNone/>
              <a:defRPr/>
            </a:lvl1pPr>
          </a:lstStyle>
          <a:p>
            <a:endParaRPr lang="en-US"/>
          </a:p>
        </p:txBody>
      </p:sp>
      <p:sp>
        <p:nvSpPr>
          <p:cNvPr id="7" name="bottom-section-graphic"/>
          <p:cNvSpPr/>
          <p:nvPr userDrawn="1"/>
        </p:nvSpPr>
        <p:spPr>
          <a:xfrm>
            <a:off x="-231555" y="6096000"/>
            <a:ext cx="12829955" cy="762000"/>
          </a:xfrm>
          <a:prstGeom prst="roundRect">
            <a:avLst/>
          </a:prstGeom>
          <a:solidFill>
            <a:srgbClr val="E72121"/>
          </a:solidFill>
          <a:ln cap="sq">
            <a:round/>
          </a:ln>
          <a:effectLst/>
        </p:spPr>
        <p:style>
          <a:lnRef idx="1">
            <a:schemeClr val="accent4"/>
          </a:lnRef>
          <a:fillRef idx="3">
            <a:schemeClr val="accent4"/>
          </a:fillRef>
          <a:effectRef idx="2">
            <a:schemeClr val="accent4"/>
          </a:effectRef>
          <a:fontRef idx="minor">
            <a:schemeClr val="lt1"/>
          </a:fontRef>
        </p:style>
        <p:txBody>
          <a:bodyPr wrap="none" lIns="274320" rtlCol="0" anchor="ctr"/>
          <a:lstStyle/>
          <a:p>
            <a:pPr algn="l"/>
            <a:endParaRPr lang="en-US" sz="2000" b="0" dirty="0">
              <a:latin typeface="Franklin Gothic Book" pitchFamily="34" charset="0"/>
              <a:cs typeface="Narkisim" pitchFamily="34" charset="-79"/>
            </a:endParaRPr>
          </a:p>
        </p:txBody>
      </p:sp>
      <p:sp>
        <p:nvSpPr>
          <p:cNvPr id="10" name="slide-name"/>
          <p:cNvSpPr>
            <a:spLocks noGrp="1"/>
          </p:cNvSpPr>
          <p:nvPr>
            <p:ph type="title"/>
          </p:nvPr>
        </p:nvSpPr>
        <p:spPr>
          <a:xfrm>
            <a:off x="28029" y="6248400"/>
            <a:ext cx="5458372" cy="457200"/>
          </a:xfrm>
        </p:spPr>
        <p:txBody>
          <a:bodyPr>
            <a:normAutofit/>
          </a:bodyPr>
          <a:lstStyle>
            <a:lvl1pPr algn="l">
              <a:defRPr sz="2400" b="1">
                <a:solidFill>
                  <a:schemeClr val="bg1">
                    <a:lumMod val="95000"/>
                  </a:schemeClr>
                </a:solidFill>
              </a:defRPr>
            </a:lvl1pPr>
          </a:lstStyle>
          <a:p>
            <a:r>
              <a:rPr lang="en-US" dirty="0"/>
              <a:t>Click to edit Master title style</a:t>
            </a:r>
          </a:p>
        </p:txBody>
      </p:sp>
      <p:sp>
        <p:nvSpPr>
          <p:cNvPr id="11" name="TextBox 10"/>
          <p:cNvSpPr txBox="1"/>
          <p:nvPr userDrawn="1"/>
        </p:nvSpPr>
        <p:spPr>
          <a:xfrm>
            <a:off x="6807200" y="6177889"/>
            <a:ext cx="4775200" cy="584775"/>
          </a:xfrm>
          <a:prstGeom prst="rect">
            <a:avLst/>
          </a:prstGeom>
          <a:noFill/>
        </p:spPr>
        <p:txBody>
          <a:bodyPr wrap="square" rtlCol="0">
            <a:spAutoFit/>
          </a:bodyPr>
          <a:lstStyle/>
          <a:p>
            <a:r>
              <a:rPr lang="en-US" sz="1600" spc="10" baseline="0" dirty="0">
                <a:solidFill>
                  <a:schemeClr val="bg1"/>
                </a:solidFill>
              </a:rPr>
              <a:t>Module One:  Introduction to Creating Entrepreneurial Communities</a:t>
            </a:r>
          </a:p>
        </p:txBody>
      </p:sp>
      <p:pic>
        <p:nvPicPr>
          <p:cNvPr id="12" name="Picture 11"/>
          <p:cNvPicPr>
            <a:picLocks noChangeAspect="1"/>
          </p:cNvPicPr>
          <p:nvPr userDrawn="1">
            <p:custDataLst>
              <p:tags r:id="rId1"/>
            </p:custDataLst>
          </p:nvPr>
        </p:nvPicPr>
        <p:blipFill>
          <a:blip r:embed="rId3">
            <a:extLst>
              <a:ext uri="{28A0092B-C50C-407E-A947-70E740481C1C}">
                <a14:useLocalDpi xmlns:a14="http://schemas.microsoft.com/office/drawing/2010/main"/>
              </a:ext>
            </a:extLst>
          </a:blip>
          <a:stretch>
            <a:fillRect/>
          </a:stretch>
        </p:blipFill>
        <p:spPr>
          <a:xfrm>
            <a:off x="11382528" y="6219498"/>
            <a:ext cx="707872" cy="530904"/>
          </a:xfrm>
          <a:prstGeom prst="rect">
            <a:avLst/>
          </a:prstGeom>
        </p:spPr>
      </p:pic>
    </p:spTree>
    <p:extLst>
      <p:ext uri="{BB962C8B-B14F-4D97-AF65-F5344CB8AC3E}">
        <p14:creationId xmlns:p14="http://schemas.microsoft.com/office/powerpoint/2010/main" val="1689391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1-title">
    <p:spTree>
      <p:nvGrpSpPr>
        <p:cNvPr id="1" name=""/>
        <p:cNvGrpSpPr/>
        <p:nvPr/>
      </p:nvGrpSpPr>
      <p:grpSpPr>
        <a:xfrm>
          <a:off x="0" y="0"/>
          <a:ext cx="0" cy="0"/>
          <a:chOff x="0" y="0"/>
          <a:chExt cx="0" cy="0"/>
        </a:xfrm>
      </p:grpSpPr>
      <p:sp>
        <p:nvSpPr>
          <p:cNvPr id="2" name="slide-name"/>
          <p:cNvSpPr>
            <a:spLocks noGrp="1"/>
          </p:cNvSpPr>
          <p:nvPr>
            <p:ph type="title"/>
          </p:nvPr>
        </p:nvSpPr>
        <p:spPr>
          <a:xfrm>
            <a:off x="609600" y="-685800"/>
            <a:ext cx="10972800" cy="457200"/>
          </a:xfrm>
        </p:spPr>
        <p:txBody>
          <a:bodyPr>
            <a:normAutofit/>
          </a:bodyPr>
          <a:lstStyle>
            <a:lvl1pPr>
              <a:defRPr sz="2000"/>
            </a:lvl1pPr>
          </a:lstStyle>
          <a:p>
            <a:r>
              <a:rPr lang="en-US"/>
              <a:t>Click to edit Master title style</a:t>
            </a:r>
          </a:p>
        </p:txBody>
      </p:sp>
      <p:sp>
        <p:nvSpPr>
          <p:cNvPr id="6" name="border-for-text-and-graphic"/>
          <p:cNvSpPr/>
          <p:nvPr userDrawn="1"/>
        </p:nvSpPr>
        <p:spPr>
          <a:xfrm>
            <a:off x="406400" y="171450"/>
            <a:ext cx="11379200" cy="5791200"/>
          </a:xfrm>
          <a:prstGeom prst="roundRect">
            <a:avLst>
              <a:gd name="adj" fmla="val 11600"/>
            </a:avLst>
          </a:prstGeom>
          <a:solidFill>
            <a:schemeClr val="bg1">
              <a:alpha val="70000"/>
            </a:schemeClr>
          </a:solidFill>
          <a:ln w="3175">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p:txBody>
      </p:sp>
      <p:sp>
        <p:nvSpPr>
          <p:cNvPr id="8" name="slide-text"/>
          <p:cNvSpPr>
            <a:spLocks noGrp="1"/>
          </p:cNvSpPr>
          <p:nvPr>
            <p:ph type="body" sz="quarter" idx="13" hasCustomPrompt="1"/>
          </p:nvPr>
        </p:nvSpPr>
        <p:spPr>
          <a:xfrm>
            <a:off x="1016000" y="1828800"/>
            <a:ext cx="10058400" cy="3810000"/>
          </a:xfrm>
        </p:spPr>
        <p:txBody>
          <a:bodyPr>
            <a:normAutofit/>
          </a:bodyPr>
          <a:lstStyle>
            <a:lvl1pPr marL="0" indent="0">
              <a:buNone/>
              <a:defRPr sz="5400" b="1" baseline="0"/>
            </a:lvl1pPr>
          </a:lstStyle>
          <a:p>
            <a:pPr lvl="0"/>
            <a:r>
              <a:rPr lang="en-US" dirty="0"/>
              <a:t>Section One Title</a:t>
            </a:r>
          </a:p>
        </p:txBody>
      </p:sp>
      <p:pic>
        <p:nvPicPr>
          <p:cNvPr id="11" name="Picture 10"/>
          <p:cNvPicPr>
            <a:picLocks noChangeAspect="1"/>
          </p:cNvPicPr>
          <p:nvPr userDrawn="1">
            <p:custDataLst>
              <p:tags r:id="rId1"/>
            </p:custDataLst>
          </p:nvPr>
        </p:nvPicPr>
        <p:blipFill>
          <a:blip r:embed="rId3">
            <a:extLst>
              <a:ext uri="{28A0092B-C50C-407E-A947-70E740481C1C}">
                <a14:useLocalDpi xmlns:a14="http://schemas.microsoft.com/office/drawing/2010/main"/>
              </a:ext>
            </a:extLst>
          </a:blip>
          <a:stretch>
            <a:fillRect/>
          </a:stretch>
        </p:blipFill>
        <p:spPr>
          <a:xfrm>
            <a:off x="9905824" y="381001"/>
            <a:ext cx="1270177" cy="952633"/>
          </a:xfrm>
          <a:prstGeom prst="rect">
            <a:avLst/>
          </a:prstGeom>
          <a:ln>
            <a:noFill/>
          </a:ln>
          <a:effectLst>
            <a:outerShdw blurRad="292100" dist="139700" dir="2700000" algn="tl" rotWithShape="0">
              <a:srgbClr val="333333">
                <a:alpha val="65000"/>
              </a:srgbClr>
            </a:outerShdw>
          </a:effectLst>
        </p:spPr>
      </p:pic>
      <p:cxnSp>
        <p:nvCxnSpPr>
          <p:cNvPr id="5" name="Straight Connector 4"/>
          <p:cNvCxnSpPr/>
          <p:nvPr userDrawn="1"/>
        </p:nvCxnSpPr>
        <p:spPr>
          <a:xfrm>
            <a:off x="1134137" y="1056167"/>
            <a:ext cx="8771687" cy="0"/>
          </a:xfrm>
          <a:prstGeom prst="line">
            <a:avLst/>
          </a:prstGeom>
        </p:spPr>
        <p:style>
          <a:lnRef idx="2">
            <a:schemeClr val="accent3"/>
          </a:lnRef>
          <a:fillRef idx="0">
            <a:schemeClr val="accent3"/>
          </a:fillRef>
          <a:effectRef idx="1">
            <a:schemeClr val="accent3"/>
          </a:effectRef>
          <a:fontRef idx="minor">
            <a:schemeClr val="tx1"/>
          </a:fontRef>
        </p:style>
      </p:cxnSp>
      <p:sp>
        <p:nvSpPr>
          <p:cNvPr id="4" name="TextBox 3"/>
          <p:cNvSpPr txBox="1"/>
          <p:nvPr userDrawn="1"/>
        </p:nvSpPr>
        <p:spPr>
          <a:xfrm>
            <a:off x="1016000" y="358914"/>
            <a:ext cx="6755440" cy="707886"/>
          </a:xfrm>
          <a:prstGeom prst="rect">
            <a:avLst/>
          </a:prstGeom>
          <a:noFill/>
        </p:spPr>
        <p:txBody>
          <a:bodyPr wrap="square" rtlCol="0">
            <a:spAutoFit/>
          </a:bodyPr>
          <a:lstStyle/>
          <a:p>
            <a:r>
              <a:rPr lang="en-US" sz="4000" b="1" spc="10" dirty="0">
                <a:solidFill>
                  <a:schemeClr val="bg1">
                    <a:lumMod val="50000"/>
                  </a:schemeClr>
                </a:solidFill>
                <a:latin typeface="Tw Cen MT" pitchFamily="34" charset="0"/>
              </a:rPr>
              <a:t>Research</a:t>
            </a:r>
            <a:r>
              <a:rPr lang="en-US" sz="4000" b="1" spc="10" baseline="0" dirty="0">
                <a:solidFill>
                  <a:schemeClr val="bg1">
                    <a:lumMod val="50000"/>
                  </a:schemeClr>
                </a:solidFill>
                <a:latin typeface="Tw Cen MT" pitchFamily="34" charset="0"/>
              </a:rPr>
              <a:t> / Background</a:t>
            </a:r>
            <a:endParaRPr lang="en-US" sz="4000" b="1" spc="10" dirty="0">
              <a:solidFill>
                <a:schemeClr val="bg1">
                  <a:lumMod val="50000"/>
                </a:schemeClr>
              </a:solidFill>
              <a:latin typeface="Tw Cen MT" pitchFamily="34" charset="0"/>
            </a:endParaRPr>
          </a:p>
        </p:txBody>
      </p:sp>
    </p:spTree>
    <p:extLst>
      <p:ext uri="{BB962C8B-B14F-4D97-AF65-F5344CB8AC3E}">
        <p14:creationId xmlns:p14="http://schemas.microsoft.com/office/powerpoint/2010/main" val="2836620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2-large-bulleted">
    <p:spTree>
      <p:nvGrpSpPr>
        <p:cNvPr id="1" name=""/>
        <p:cNvGrpSpPr/>
        <p:nvPr/>
      </p:nvGrpSpPr>
      <p:grpSpPr>
        <a:xfrm>
          <a:off x="0" y="0"/>
          <a:ext cx="0" cy="0"/>
          <a:chOff x="0" y="0"/>
          <a:chExt cx="0" cy="0"/>
        </a:xfrm>
      </p:grpSpPr>
      <p:sp>
        <p:nvSpPr>
          <p:cNvPr id="6" name="border-for-text-and-graphic"/>
          <p:cNvSpPr/>
          <p:nvPr userDrawn="1"/>
        </p:nvSpPr>
        <p:spPr>
          <a:xfrm>
            <a:off x="101600" y="228600"/>
            <a:ext cx="11988800" cy="5791200"/>
          </a:xfrm>
          <a:prstGeom prst="roundRect">
            <a:avLst>
              <a:gd name="adj" fmla="val 11600"/>
            </a:avLst>
          </a:prstGeom>
          <a:solidFill>
            <a:schemeClr val="bg1">
              <a:alpha val="75000"/>
            </a:schemeClr>
          </a:solidFill>
          <a:ln w="3175">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p:txBody>
      </p:sp>
      <p:sp>
        <p:nvSpPr>
          <p:cNvPr id="7" name="bottom-section-graphic"/>
          <p:cNvSpPr/>
          <p:nvPr userDrawn="1"/>
        </p:nvSpPr>
        <p:spPr>
          <a:xfrm>
            <a:off x="-231555" y="6096000"/>
            <a:ext cx="12829955" cy="762000"/>
          </a:xfrm>
          <a:prstGeom prst="roundRect">
            <a:avLst/>
          </a:prstGeom>
          <a:solidFill>
            <a:srgbClr val="E72121"/>
          </a:solidFill>
          <a:ln cap="sq">
            <a:round/>
          </a:ln>
          <a:effectLst/>
        </p:spPr>
        <p:style>
          <a:lnRef idx="1">
            <a:schemeClr val="accent4"/>
          </a:lnRef>
          <a:fillRef idx="3">
            <a:schemeClr val="accent4"/>
          </a:fillRef>
          <a:effectRef idx="2">
            <a:schemeClr val="accent4"/>
          </a:effectRef>
          <a:fontRef idx="minor">
            <a:schemeClr val="lt1"/>
          </a:fontRef>
        </p:style>
        <p:txBody>
          <a:bodyPr wrap="none" lIns="274320" rtlCol="0" anchor="ctr"/>
          <a:lstStyle/>
          <a:p>
            <a:pPr algn="l"/>
            <a:endParaRPr lang="en-US" sz="2000" b="0" dirty="0">
              <a:latin typeface="Franklin Gothic Book" pitchFamily="34" charset="0"/>
              <a:cs typeface="Narkisim" pitchFamily="34" charset="-79"/>
            </a:endParaRPr>
          </a:p>
        </p:txBody>
      </p:sp>
      <p:sp>
        <p:nvSpPr>
          <p:cNvPr id="10" name="slide-name"/>
          <p:cNvSpPr>
            <a:spLocks noGrp="1"/>
          </p:cNvSpPr>
          <p:nvPr>
            <p:ph type="title"/>
          </p:nvPr>
        </p:nvSpPr>
        <p:spPr>
          <a:xfrm>
            <a:off x="28029" y="6248400"/>
            <a:ext cx="5458372" cy="457200"/>
          </a:xfrm>
        </p:spPr>
        <p:txBody>
          <a:bodyPr>
            <a:normAutofit/>
          </a:bodyPr>
          <a:lstStyle>
            <a:lvl1pPr algn="l">
              <a:defRPr sz="2400" b="1">
                <a:solidFill>
                  <a:schemeClr val="bg1">
                    <a:lumMod val="95000"/>
                  </a:schemeClr>
                </a:solidFill>
              </a:defRPr>
            </a:lvl1pPr>
          </a:lstStyle>
          <a:p>
            <a:r>
              <a:rPr lang="en-US" dirty="0"/>
              <a:t>Click to edit Master title style</a:t>
            </a:r>
          </a:p>
        </p:txBody>
      </p:sp>
      <p:sp>
        <p:nvSpPr>
          <p:cNvPr id="11" name="TextBox 10"/>
          <p:cNvSpPr txBox="1"/>
          <p:nvPr userDrawn="1"/>
        </p:nvSpPr>
        <p:spPr>
          <a:xfrm>
            <a:off x="6807200" y="6177889"/>
            <a:ext cx="4775200" cy="584775"/>
          </a:xfrm>
          <a:prstGeom prst="rect">
            <a:avLst/>
          </a:prstGeom>
          <a:noFill/>
        </p:spPr>
        <p:txBody>
          <a:bodyPr wrap="square" rtlCol="0">
            <a:spAutoFit/>
          </a:bodyPr>
          <a:lstStyle/>
          <a:p>
            <a:r>
              <a:rPr lang="en-US" sz="1600" spc="10" baseline="0" dirty="0">
                <a:solidFill>
                  <a:schemeClr val="bg1"/>
                </a:solidFill>
              </a:rPr>
              <a:t>Module One:  Introduction to Creating Entrepreneurial Communities</a:t>
            </a:r>
          </a:p>
        </p:txBody>
      </p:sp>
      <p:pic>
        <p:nvPicPr>
          <p:cNvPr id="12" name="Picture 11"/>
          <p:cNvPicPr>
            <a:picLocks noChangeAspect="1"/>
          </p:cNvPicPr>
          <p:nvPr userDrawn="1">
            <p:custDataLst>
              <p:tags r:id="rId1"/>
            </p:custDataLst>
          </p:nvPr>
        </p:nvPicPr>
        <p:blipFill>
          <a:blip r:embed="rId3">
            <a:extLst>
              <a:ext uri="{28A0092B-C50C-407E-A947-70E740481C1C}">
                <a14:useLocalDpi xmlns:a14="http://schemas.microsoft.com/office/drawing/2010/main"/>
              </a:ext>
            </a:extLst>
          </a:blip>
          <a:stretch>
            <a:fillRect/>
          </a:stretch>
        </p:blipFill>
        <p:spPr>
          <a:xfrm>
            <a:off x="11382528" y="6219498"/>
            <a:ext cx="707872" cy="530904"/>
          </a:xfrm>
          <a:prstGeom prst="rect">
            <a:avLst/>
          </a:prstGeom>
        </p:spPr>
      </p:pic>
      <p:sp>
        <p:nvSpPr>
          <p:cNvPr id="3" name="Text Placeholder 2"/>
          <p:cNvSpPr>
            <a:spLocks noGrp="1"/>
          </p:cNvSpPr>
          <p:nvPr>
            <p:ph type="body" sz="quarter" idx="15"/>
          </p:nvPr>
        </p:nvSpPr>
        <p:spPr>
          <a:xfrm>
            <a:off x="1016000" y="609601"/>
            <a:ext cx="7518400" cy="370367"/>
          </a:xfrm>
        </p:spPr>
        <p:txBody>
          <a:bodyPr>
            <a:noAutofit/>
          </a:bodyPr>
          <a:lstStyle>
            <a:lvl1pPr>
              <a:defRPr sz="2000" b="1">
                <a:solidFill>
                  <a:schemeClr val="bg1">
                    <a:lumMod val="50000"/>
                  </a:schemeClr>
                </a:solidFill>
                <a:latin typeface="Tw Cen MT" pitchFamily="34" charset="0"/>
              </a:defRPr>
            </a:lvl1pPr>
            <a:lvl2pPr>
              <a:defRPr sz="2000">
                <a:latin typeface="Tw Cen MT" pitchFamily="34" charset="0"/>
              </a:defRPr>
            </a:lvl2pPr>
            <a:lvl3pPr>
              <a:defRPr sz="2000">
                <a:latin typeface="Tw Cen MT" pitchFamily="34" charset="0"/>
              </a:defRPr>
            </a:lvl3pPr>
            <a:lvl4pPr>
              <a:defRPr sz="2000">
                <a:latin typeface="Tw Cen MT" pitchFamily="34" charset="0"/>
              </a:defRPr>
            </a:lvl4pPr>
            <a:lvl5pPr>
              <a:defRPr sz="2000">
                <a:latin typeface="Tw Cen MT" pitchFamily="34" charset="0"/>
              </a:defRPr>
            </a:lvl5pPr>
          </a:lstStyle>
          <a:p>
            <a:pPr lvl="0"/>
            <a:r>
              <a:rPr lang="en-US" dirty="0"/>
              <a:t>Click to edit Master text styles</a:t>
            </a:r>
          </a:p>
        </p:txBody>
      </p:sp>
      <p:sp>
        <p:nvSpPr>
          <p:cNvPr id="5" name="Text Placeholder 4"/>
          <p:cNvSpPr>
            <a:spLocks noGrp="1"/>
          </p:cNvSpPr>
          <p:nvPr>
            <p:ph type="body" sz="quarter" idx="16" hasCustomPrompt="1"/>
          </p:nvPr>
        </p:nvSpPr>
        <p:spPr>
          <a:xfrm>
            <a:off x="609600" y="5562600"/>
            <a:ext cx="11127317" cy="228600"/>
          </a:xfrm>
        </p:spPr>
        <p:txBody>
          <a:bodyPr>
            <a:noAutofit/>
          </a:bodyPr>
          <a:lstStyle>
            <a:lvl1pPr>
              <a:defRPr sz="1000">
                <a:latin typeface="Arial" pitchFamily="34" charset="0"/>
                <a:cs typeface="Arial" pitchFamily="34" charset="0"/>
              </a:defRPr>
            </a:lvl1pPr>
            <a:lvl2pPr>
              <a:defRPr sz="1000">
                <a:latin typeface="Arial" pitchFamily="34" charset="0"/>
                <a:cs typeface="Arial" pitchFamily="34" charset="0"/>
              </a:defRPr>
            </a:lvl2pPr>
            <a:lvl3pPr>
              <a:defRPr sz="1000">
                <a:latin typeface="Arial" pitchFamily="34" charset="0"/>
                <a:cs typeface="Arial" pitchFamily="34" charset="0"/>
              </a:defRPr>
            </a:lvl3pPr>
            <a:lvl4pPr>
              <a:defRPr sz="1000">
                <a:latin typeface="Arial" pitchFamily="34" charset="0"/>
                <a:cs typeface="Arial" pitchFamily="34" charset="0"/>
              </a:defRPr>
            </a:lvl4pPr>
            <a:lvl5pPr>
              <a:defRPr sz="1000">
                <a:latin typeface="Arial" pitchFamily="34" charset="0"/>
                <a:cs typeface="Arial" pitchFamily="34" charset="0"/>
              </a:defRPr>
            </a:lvl5pPr>
          </a:lstStyle>
          <a:p>
            <a:pPr lvl="0"/>
            <a:r>
              <a:rPr lang="en-US" dirty="0"/>
              <a:t>SOURCE:  </a:t>
            </a:r>
          </a:p>
        </p:txBody>
      </p:sp>
      <p:cxnSp>
        <p:nvCxnSpPr>
          <p:cNvPr id="16" name="Straight Connector 15"/>
          <p:cNvCxnSpPr/>
          <p:nvPr userDrawn="1"/>
        </p:nvCxnSpPr>
        <p:spPr>
          <a:xfrm>
            <a:off x="1134137" y="1056167"/>
            <a:ext cx="7611452" cy="0"/>
          </a:xfrm>
          <a:prstGeom prst="line">
            <a:avLst/>
          </a:prstGeom>
        </p:spPr>
        <p:style>
          <a:lnRef idx="2">
            <a:schemeClr val="accent3"/>
          </a:lnRef>
          <a:fillRef idx="0">
            <a:schemeClr val="accent3"/>
          </a:fillRef>
          <a:effectRef idx="1">
            <a:schemeClr val="accent3"/>
          </a:effectRef>
          <a:fontRef idx="minor">
            <a:schemeClr val="tx1"/>
          </a:fontRef>
        </p:style>
      </p:cxnSp>
      <p:sp>
        <p:nvSpPr>
          <p:cNvPr id="17" name="slide-text"/>
          <p:cNvSpPr>
            <a:spLocks noGrp="1"/>
          </p:cNvSpPr>
          <p:nvPr>
            <p:ph type="body" sz="quarter" idx="13"/>
          </p:nvPr>
        </p:nvSpPr>
        <p:spPr>
          <a:xfrm>
            <a:off x="1016000" y="1295400"/>
            <a:ext cx="10566400" cy="4114800"/>
          </a:xfrm>
        </p:spPr>
        <p:txBody>
          <a:bodyPr>
            <a:normAutofit/>
          </a:bodyPr>
          <a:lstStyle>
            <a:lvl1pPr marL="0" indent="0">
              <a:lnSpc>
                <a:spcPct val="125000"/>
              </a:lnSpc>
              <a:spcBef>
                <a:spcPts val="1200"/>
              </a:spcBef>
              <a:buNone/>
              <a:defRPr sz="2200"/>
            </a:lvl1pPr>
          </a:lstStyle>
          <a:p>
            <a:pPr lvl="0"/>
            <a:r>
              <a:rPr lang="en-US" dirty="0"/>
              <a:t>Click to edit Master text styles</a:t>
            </a:r>
          </a:p>
        </p:txBody>
      </p:sp>
    </p:spTree>
    <p:extLst>
      <p:ext uri="{BB962C8B-B14F-4D97-AF65-F5344CB8AC3E}">
        <p14:creationId xmlns:p14="http://schemas.microsoft.com/office/powerpoint/2010/main" val="2127089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2-content">
    <p:spTree>
      <p:nvGrpSpPr>
        <p:cNvPr id="1" name=""/>
        <p:cNvGrpSpPr/>
        <p:nvPr/>
      </p:nvGrpSpPr>
      <p:grpSpPr>
        <a:xfrm>
          <a:off x="0" y="0"/>
          <a:ext cx="0" cy="0"/>
          <a:chOff x="0" y="0"/>
          <a:chExt cx="0" cy="0"/>
        </a:xfrm>
      </p:grpSpPr>
      <p:sp>
        <p:nvSpPr>
          <p:cNvPr id="6" name="border-for-text-and-graphic"/>
          <p:cNvSpPr/>
          <p:nvPr userDrawn="1"/>
        </p:nvSpPr>
        <p:spPr>
          <a:xfrm>
            <a:off x="406400" y="228600"/>
            <a:ext cx="11379200" cy="5791200"/>
          </a:xfrm>
          <a:prstGeom prst="roundRect">
            <a:avLst>
              <a:gd name="adj" fmla="val 11600"/>
            </a:avLst>
          </a:prstGeom>
          <a:solidFill>
            <a:schemeClr val="bg1">
              <a:alpha val="75000"/>
            </a:schemeClr>
          </a:solidFill>
          <a:ln w="3175">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p:txBody>
      </p:sp>
      <p:sp>
        <p:nvSpPr>
          <p:cNvPr id="8" name="slide-text"/>
          <p:cNvSpPr>
            <a:spLocks noGrp="1"/>
          </p:cNvSpPr>
          <p:nvPr>
            <p:ph type="body" sz="quarter" idx="13"/>
          </p:nvPr>
        </p:nvSpPr>
        <p:spPr>
          <a:xfrm>
            <a:off x="1016000" y="533400"/>
            <a:ext cx="5689600" cy="5105400"/>
          </a:xfrm>
        </p:spPr>
        <p:txBody>
          <a:bodyPr>
            <a:normAutofit/>
          </a:bodyPr>
          <a:lstStyle>
            <a:lvl1pPr marL="0" indent="0">
              <a:lnSpc>
                <a:spcPct val="120000"/>
              </a:lnSpc>
              <a:spcBef>
                <a:spcPts val="1200"/>
              </a:spcBef>
              <a:buNone/>
              <a:defRPr sz="1800"/>
            </a:lvl1pPr>
          </a:lstStyle>
          <a:p>
            <a:pPr lvl="0"/>
            <a:r>
              <a:rPr lang="en-US" dirty="0"/>
              <a:t>Click to edit Master text styles</a:t>
            </a:r>
          </a:p>
        </p:txBody>
      </p:sp>
      <p:sp>
        <p:nvSpPr>
          <p:cNvPr id="9" name="graphic"/>
          <p:cNvSpPr>
            <a:spLocks noGrp="1"/>
          </p:cNvSpPr>
          <p:nvPr>
            <p:ph type="pic" sz="quarter" idx="14"/>
          </p:nvPr>
        </p:nvSpPr>
        <p:spPr>
          <a:xfrm>
            <a:off x="7518400" y="1143000"/>
            <a:ext cx="3759200" cy="3886200"/>
          </a:xfrm>
        </p:spPr>
        <p:txBody>
          <a:bodyPr/>
          <a:lstStyle>
            <a:lvl1pPr marL="0" indent="0">
              <a:buNone/>
              <a:defRPr/>
            </a:lvl1pPr>
          </a:lstStyle>
          <a:p>
            <a:endParaRPr lang="en-US"/>
          </a:p>
        </p:txBody>
      </p:sp>
      <p:sp>
        <p:nvSpPr>
          <p:cNvPr id="7" name="bottom-section-graphic"/>
          <p:cNvSpPr/>
          <p:nvPr userDrawn="1"/>
        </p:nvSpPr>
        <p:spPr>
          <a:xfrm>
            <a:off x="-231555" y="6096000"/>
            <a:ext cx="12829955" cy="762000"/>
          </a:xfrm>
          <a:prstGeom prst="roundRect">
            <a:avLst/>
          </a:prstGeom>
          <a:solidFill>
            <a:srgbClr val="E72121"/>
          </a:solidFill>
          <a:ln cap="sq">
            <a:round/>
          </a:ln>
          <a:effectLst/>
        </p:spPr>
        <p:style>
          <a:lnRef idx="1">
            <a:schemeClr val="accent4"/>
          </a:lnRef>
          <a:fillRef idx="3">
            <a:schemeClr val="accent4"/>
          </a:fillRef>
          <a:effectRef idx="2">
            <a:schemeClr val="accent4"/>
          </a:effectRef>
          <a:fontRef idx="minor">
            <a:schemeClr val="lt1"/>
          </a:fontRef>
        </p:style>
        <p:txBody>
          <a:bodyPr wrap="none" lIns="274320" rtlCol="0" anchor="ctr"/>
          <a:lstStyle/>
          <a:p>
            <a:pPr algn="l"/>
            <a:endParaRPr lang="en-US" sz="2000" b="0" dirty="0">
              <a:latin typeface="Franklin Gothic Book" pitchFamily="34" charset="0"/>
              <a:cs typeface="Narkisim" pitchFamily="34" charset="-79"/>
            </a:endParaRPr>
          </a:p>
        </p:txBody>
      </p:sp>
      <p:sp>
        <p:nvSpPr>
          <p:cNvPr id="10" name="slide-name"/>
          <p:cNvSpPr>
            <a:spLocks noGrp="1"/>
          </p:cNvSpPr>
          <p:nvPr>
            <p:ph type="title"/>
          </p:nvPr>
        </p:nvSpPr>
        <p:spPr>
          <a:xfrm>
            <a:off x="28029" y="6248400"/>
            <a:ext cx="5458372" cy="457200"/>
          </a:xfrm>
        </p:spPr>
        <p:txBody>
          <a:bodyPr>
            <a:normAutofit/>
          </a:bodyPr>
          <a:lstStyle>
            <a:lvl1pPr algn="l">
              <a:defRPr sz="2400" b="1">
                <a:solidFill>
                  <a:schemeClr val="bg1">
                    <a:lumMod val="95000"/>
                  </a:schemeClr>
                </a:solidFill>
              </a:defRPr>
            </a:lvl1pPr>
          </a:lstStyle>
          <a:p>
            <a:r>
              <a:rPr lang="en-US" dirty="0"/>
              <a:t>Click to edit Master title style</a:t>
            </a:r>
          </a:p>
        </p:txBody>
      </p:sp>
      <p:sp>
        <p:nvSpPr>
          <p:cNvPr id="11" name="TextBox 10"/>
          <p:cNvSpPr txBox="1"/>
          <p:nvPr userDrawn="1"/>
        </p:nvSpPr>
        <p:spPr>
          <a:xfrm>
            <a:off x="6807200" y="6177889"/>
            <a:ext cx="4775200" cy="584775"/>
          </a:xfrm>
          <a:prstGeom prst="rect">
            <a:avLst/>
          </a:prstGeom>
          <a:noFill/>
        </p:spPr>
        <p:txBody>
          <a:bodyPr wrap="square" rtlCol="0">
            <a:spAutoFit/>
          </a:bodyPr>
          <a:lstStyle/>
          <a:p>
            <a:r>
              <a:rPr lang="en-US" sz="1600" spc="10" baseline="0" dirty="0">
                <a:solidFill>
                  <a:schemeClr val="bg1"/>
                </a:solidFill>
              </a:rPr>
              <a:t>Module One:  Introduction to Creating Entrepreneurial Communities</a:t>
            </a:r>
          </a:p>
        </p:txBody>
      </p:sp>
      <p:pic>
        <p:nvPicPr>
          <p:cNvPr id="12" name="Picture 11"/>
          <p:cNvPicPr>
            <a:picLocks noChangeAspect="1"/>
          </p:cNvPicPr>
          <p:nvPr userDrawn="1">
            <p:custDataLst>
              <p:tags r:id="rId1"/>
            </p:custDataLst>
          </p:nvPr>
        </p:nvPicPr>
        <p:blipFill>
          <a:blip r:embed="rId3">
            <a:extLst>
              <a:ext uri="{28A0092B-C50C-407E-A947-70E740481C1C}">
                <a14:useLocalDpi xmlns:a14="http://schemas.microsoft.com/office/drawing/2010/main"/>
              </a:ext>
            </a:extLst>
          </a:blip>
          <a:stretch>
            <a:fillRect/>
          </a:stretch>
        </p:blipFill>
        <p:spPr>
          <a:xfrm>
            <a:off x="11382528" y="6219498"/>
            <a:ext cx="707872" cy="530904"/>
          </a:xfrm>
          <a:prstGeom prst="rect">
            <a:avLst/>
          </a:prstGeom>
        </p:spPr>
      </p:pic>
    </p:spTree>
    <p:extLst>
      <p:ext uri="{BB962C8B-B14F-4D97-AF65-F5344CB8AC3E}">
        <p14:creationId xmlns:p14="http://schemas.microsoft.com/office/powerpoint/2010/main" val="128809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2-title">
    <p:spTree>
      <p:nvGrpSpPr>
        <p:cNvPr id="1" name=""/>
        <p:cNvGrpSpPr/>
        <p:nvPr/>
      </p:nvGrpSpPr>
      <p:grpSpPr>
        <a:xfrm>
          <a:off x="0" y="0"/>
          <a:ext cx="0" cy="0"/>
          <a:chOff x="0" y="0"/>
          <a:chExt cx="0" cy="0"/>
        </a:xfrm>
      </p:grpSpPr>
      <p:sp>
        <p:nvSpPr>
          <p:cNvPr id="2" name="slide-name"/>
          <p:cNvSpPr>
            <a:spLocks noGrp="1"/>
          </p:cNvSpPr>
          <p:nvPr>
            <p:ph type="title"/>
          </p:nvPr>
        </p:nvSpPr>
        <p:spPr>
          <a:xfrm>
            <a:off x="609600" y="-685800"/>
            <a:ext cx="10972800" cy="457200"/>
          </a:xfrm>
        </p:spPr>
        <p:txBody>
          <a:bodyPr>
            <a:normAutofit/>
          </a:bodyPr>
          <a:lstStyle>
            <a:lvl1pPr>
              <a:defRPr sz="2000"/>
            </a:lvl1pPr>
          </a:lstStyle>
          <a:p>
            <a:r>
              <a:rPr lang="en-US"/>
              <a:t>Click to edit Master title style</a:t>
            </a:r>
          </a:p>
        </p:txBody>
      </p:sp>
      <p:sp>
        <p:nvSpPr>
          <p:cNvPr id="6" name="border-for-text-and-graphic"/>
          <p:cNvSpPr/>
          <p:nvPr userDrawn="1"/>
        </p:nvSpPr>
        <p:spPr>
          <a:xfrm>
            <a:off x="406400" y="171450"/>
            <a:ext cx="11379200" cy="5791200"/>
          </a:xfrm>
          <a:prstGeom prst="roundRect">
            <a:avLst>
              <a:gd name="adj" fmla="val 11600"/>
            </a:avLst>
          </a:prstGeom>
          <a:solidFill>
            <a:schemeClr val="bg1">
              <a:alpha val="70000"/>
            </a:schemeClr>
          </a:solidFill>
          <a:ln w="3175">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a:p>
            <a:pPr algn="ctr"/>
            <a:endParaRPr lang="en-US" sz="2000" dirty="0">
              <a:solidFill>
                <a:schemeClr val="tx1"/>
              </a:solidFill>
            </a:endParaRPr>
          </a:p>
          <a:p>
            <a:pPr algn="ctr"/>
            <a:endParaRPr lang="en-US" sz="2000" dirty="0">
              <a:solidFill>
                <a:schemeClr val="tx1"/>
              </a:solidFill>
            </a:endParaRPr>
          </a:p>
        </p:txBody>
      </p:sp>
      <p:sp>
        <p:nvSpPr>
          <p:cNvPr id="8" name="slide-text"/>
          <p:cNvSpPr>
            <a:spLocks noGrp="1"/>
          </p:cNvSpPr>
          <p:nvPr>
            <p:ph type="body" sz="quarter" idx="13" hasCustomPrompt="1"/>
          </p:nvPr>
        </p:nvSpPr>
        <p:spPr>
          <a:xfrm>
            <a:off x="1016000" y="1828800"/>
            <a:ext cx="10058400" cy="3810000"/>
          </a:xfrm>
        </p:spPr>
        <p:txBody>
          <a:bodyPr>
            <a:normAutofit/>
          </a:bodyPr>
          <a:lstStyle>
            <a:lvl1pPr marL="0" indent="0">
              <a:buNone/>
              <a:defRPr sz="5400" b="1" baseline="0"/>
            </a:lvl1pPr>
          </a:lstStyle>
          <a:p>
            <a:pPr lvl="0"/>
            <a:r>
              <a:rPr lang="en-US" dirty="0"/>
              <a:t>Section Two Title</a:t>
            </a:r>
          </a:p>
        </p:txBody>
      </p:sp>
      <p:pic>
        <p:nvPicPr>
          <p:cNvPr id="11" name="Picture 10"/>
          <p:cNvPicPr>
            <a:picLocks noChangeAspect="1"/>
          </p:cNvPicPr>
          <p:nvPr userDrawn="1">
            <p:custDataLst>
              <p:tags r:id="rId1"/>
            </p:custDataLst>
          </p:nvPr>
        </p:nvPicPr>
        <p:blipFill>
          <a:blip r:embed="rId3">
            <a:extLst>
              <a:ext uri="{28A0092B-C50C-407E-A947-70E740481C1C}">
                <a14:useLocalDpi xmlns:a14="http://schemas.microsoft.com/office/drawing/2010/main"/>
              </a:ext>
            </a:extLst>
          </a:blip>
          <a:stretch>
            <a:fillRect/>
          </a:stretch>
        </p:blipFill>
        <p:spPr>
          <a:xfrm>
            <a:off x="9905824" y="381001"/>
            <a:ext cx="1270177" cy="952633"/>
          </a:xfrm>
          <a:prstGeom prst="rect">
            <a:avLst/>
          </a:prstGeom>
          <a:ln>
            <a:noFill/>
          </a:ln>
          <a:effectLst>
            <a:outerShdw blurRad="292100" dist="139700" dir="2700000" algn="tl" rotWithShape="0">
              <a:srgbClr val="333333">
                <a:alpha val="65000"/>
              </a:srgbClr>
            </a:outerShdw>
          </a:effectLst>
        </p:spPr>
      </p:pic>
      <p:cxnSp>
        <p:nvCxnSpPr>
          <p:cNvPr id="5" name="Straight Connector 4"/>
          <p:cNvCxnSpPr/>
          <p:nvPr userDrawn="1"/>
        </p:nvCxnSpPr>
        <p:spPr>
          <a:xfrm>
            <a:off x="1134137" y="1056167"/>
            <a:ext cx="8771687" cy="0"/>
          </a:xfrm>
          <a:prstGeom prst="line">
            <a:avLst/>
          </a:prstGeom>
        </p:spPr>
        <p:style>
          <a:lnRef idx="2">
            <a:schemeClr val="accent3"/>
          </a:lnRef>
          <a:fillRef idx="0">
            <a:schemeClr val="accent3"/>
          </a:fillRef>
          <a:effectRef idx="1">
            <a:schemeClr val="accent3"/>
          </a:effectRef>
          <a:fontRef idx="minor">
            <a:schemeClr val="tx1"/>
          </a:fontRef>
        </p:style>
      </p:cxnSp>
      <p:sp>
        <p:nvSpPr>
          <p:cNvPr id="4" name="TextBox 3"/>
          <p:cNvSpPr txBox="1"/>
          <p:nvPr userDrawn="1"/>
        </p:nvSpPr>
        <p:spPr>
          <a:xfrm>
            <a:off x="1016001" y="482026"/>
            <a:ext cx="8328263" cy="584775"/>
          </a:xfrm>
          <a:prstGeom prst="rect">
            <a:avLst/>
          </a:prstGeom>
          <a:noFill/>
        </p:spPr>
        <p:txBody>
          <a:bodyPr wrap="square" rtlCol="0">
            <a:spAutoFit/>
          </a:bodyPr>
          <a:lstStyle/>
          <a:p>
            <a:r>
              <a:rPr lang="en-US" sz="3200" b="1" spc="10" baseline="0" dirty="0">
                <a:solidFill>
                  <a:schemeClr val="bg1">
                    <a:lumMod val="50000"/>
                  </a:schemeClr>
                </a:solidFill>
                <a:latin typeface="Tw Cen MT" pitchFamily="34" charset="0"/>
              </a:rPr>
              <a:t>Community Economic Development</a:t>
            </a:r>
          </a:p>
        </p:txBody>
      </p:sp>
    </p:spTree>
    <p:extLst>
      <p:ext uri="{BB962C8B-B14F-4D97-AF65-F5344CB8AC3E}">
        <p14:creationId xmlns:p14="http://schemas.microsoft.com/office/powerpoint/2010/main" val="1259322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17791A-F380-9AFD-E1B2-B95039B8F2D5}"/>
              </a:ext>
            </a:extLst>
          </p:cNvPr>
          <p:cNvSpPr/>
          <p:nvPr/>
        </p:nvSpPr>
        <p:spPr>
          <a:xfrm>
            <a:off x="0" y="2186610"/>
            <a:ext cx="12191998" cy="4671390"/>
          </a:xfrm>
          <a:prstGeom prst="rect">
            <a:avLst/>
          </a:prstGeom>
          <a:solidFill>
            <a:srgbClr val="5120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1205E"/>
              </a:solidFill>
              <a:highlight>
                <a:srgbClr val="51205E"/>
              </a:highlight>
            </a:endParaRPr>
          </a:p>
        </p:txBody>
      </p:sp>
      <p:pic>
        <p:nvPicPr>
          <p:cNvPr id="14" name="Picture 13" descr="A picture containing text, sign&#10;&#10;Description automatically generated">
            <a:extLst>
              <a:ext uri="{FF2B5EF4-FFF2-40B4-BE49-F238E27FC236}">
                <a16:creationId xmlns:a16="http://schemas.microsoft.com/office/drawing/2014/main" id="{979762EA-CEBA-DDAE-FBDD-F6C5519208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39684" y="467450"/>
            <a:ext cx="3697359" cy="1312373"/>
          </a:xfrm>
          <a:prstGeom prst="rect">
            <a:avLst/>
          </a:prstGeom>
        </p:spPr>
      </p:pic>
      <p:sp>
        <p:nvSpPr>
          <p:cNvPr id="15" name="Title 1">
            <a:extLst>
              <a:ext uri="{FF2B5EF4-FFF2-40B4-BE49-F238E27FC236}">
                <a16:creationId xmlns:a16="http://schemas.microsoft.com/office/drawing/2014/main" id="{C37D18B2-FB4D-DAFB-EBCA-4FD935F58B0A}"/>
              </a:ext>
            </a:extLst>
          </p:cNvPr>
          <p:cNvSpPr>
            <a:spLocks noGrp="1"/>
          </p:cNvSpPr>
          <p:nvPr>
            <p:ph type="ctrTitle"/>
          </p:nvPr>
        </p:nvSpPr>
        <p:spPr>
          <a:xfrm>
            <a:off x="1073425" y="2760143"/>
            <a:ext cx="9899375" cy="1675223"/>
          </a:xfrm>
        </p:spPr>
        <p:txBody>
          <a:bodyPr>
            <a:noAutofit/>
          </a:bodyPr>
          <a:lstStyle/>
          <a:p>
            <a:pPr algn="l">
              <a:lnSpc>
                <a:spcPct val="100000"/>
              </a:lnSpc>
              <a:spcBef>
                <a:spcPts val="1800"/>
              </a:spcBef>
              <a:spcAft>
                <a:spcPts val="1800"/>
              </a:spcAft>
            </a:pPr>
            <a:r>
              <a:rPr lang="en-US" sz="3200" b="1">
                <a:solidFill>
                  <a:schemeClr val="bg1">
                    <a:lumMod val="85000"/>
                  </a:schemeClr>
                </a:solidFill>
              </a:rPr>
              <a:t>Click to edit Master title style</a:t>
            </a:r>
            <a:endParaRPr lang="en-US" sz="2700" dirty="0">
              <a:solidFill>
                <a:schemeClr val="bg1"/>
              </a:solidFill>
              <a:latin typeface="Nunito" pitchFamily="2" charset="77"/>
            </a:endParaRPr>
          </a:p>
        </p:txBody>
      </p:sp>
      <p:pic>
        <p:nvPicPr>
          <p:cNvPr id="17" name="Picture 16">
            <a:extLst>
              <a:ext uri="{FF2B5EF4-FFF2-40B4-BE49-F238E27FC236}">
                <a16:creationId xmlns:a16="http://schemas.microsoft.com/office/drawing/2014/main" id="{827E13A1-C250-99D0-D7D4-DCDE7B8634FE}"/>
              </a:ext>
            </a:extLst>
          </p:cNvPr>
          <p:cNvPicPr>
            <a:picLocks noChangeAspect="1"/>
          </p:cNvPicPr>
          <p:nvPr/>
        </p:nvPicPr>
        <p:blipFill>
          <a:blip r:embed="rId3">
            <a:alphaModFix amt="35000"/>
          </a:blip>
          <a:stretch>
            <a:fillRect/>
          </a:stretch>
        </p:blipFill>
        <p:spPr>
          <a:xfrm>
            <a:off x="7381460" y="2195802"/>
            <a:ext cx="4810539" cy="4662197"/>
          </a:xfrm>
          <a:prstGeom prst="rect">
            <a:avLst/>
          </a:prstGeom>
        </p:spPr>
      </p:pic>
      <p:sp>
        <p:nvSpPr>
          <p:cNvPr id="18" name="TextBox 17">
            <a:extLst>
              <a:ext uri="{FF2B5EF4-FFF2-40B4-BE49-F238E27FC236}">
                <a16:creationId xmlns:a16="http://schemas.microsoft.com/office/drawing/2014/main" id="{95FB431B-74DC-6F97-18E3-5E8875B80F5E}"/>
              </a:ext>
            </a:extLst>
          </p:cNvPr>
          <p:cNvSpPr txBox="1"/>
          <p:nvPr/>
        </p:nvSpPr>
        <p:spPr>
          <a:xfrm>
            <a:off x="1139684" y="5265683"/>
            <a:ext cx="7135415" cy="1200329"/>
          </a:xfrm>
          <a:prstGeom prst="rect">
            <a:avLst/>
          </a:prstGeom>
          <a:noFill/>
        </p:spPr>
        <p:txBody>
          <a:bodyPr wrap="none" rtlCol="0">
            <a:spAutoFit/>
          </a:bodyPr>
          <a:lstStyle/>
          <a:p>
            <a:r>
              <a:rPr lang="en-US" dirty="0">
                <a:solidFill>
                  <a:schemeClr val="bg1">
                    <a:lumMod val="85000"/>
                  </a:schemeClr>
                </a:solidFill>
              </a:rPr>
              <a:t>Mark C. White, Ph.D.</a:t>
            </a:r>
          </a:p>
          <a:p>
            <a:r>
              <a:rPr lang="en-US" dirty="0">
                <a:solidFill>
                  <a:schemeClr val="bg1">
                    <a:lumMod val="85000"/>
                  </a:schemeClr>
                </a:solidFill>
              </a:rPr>
              <a:t>University of Missouri Extension Labor &amp; Workforce Development Program</a:t>
            </a:r>
          </a:p>
          <a:p>
            <a:r>
              <a:rPr lang="en-US" dirty="0">
                <a:solidFill>
                  <a:schemeClr val="bg1">
                    <a:lumMod val="85000"/>
                  </a:schemeClr>
                </a:solidFill>
              </a:rPr>
              <a:t>Truman School of Government &amp; Public Affairs</a:t>
            </a:r>
          </a:p>
          <a:p>
            <a:endParaRPr lang="en-US" dirty="0">
              <a:solidFill>
                <a:srgbClr val="81953A"/>
              </a:solidFill>
            </a:endParaRPr>
          </a:p>
        </p:txBody>
      </p:sp>
    </p:spTree>
    <p:extLst>
      <p:ext uri="{BB962C8B-B14F-4D97-AF65-F5344CB8AC3E}">
        <p14:creationId xmlns:p14="http://schemas.microsoft.com/office/powerpoint/2010/main" val="147176861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00831F-1FA3-CF19-8A1C-76A335D36906}"/>
              </a:ext>
            </a:extLst>
          </p:cNvPr>
          <p:cNvSpPr/>
          <p:nvPr/>
        </p:nvSpPr>
        <p:spPr>
          <a:xfrm>
            <a:off x="0" y="5895821"/>
            <a:ext cx="12192000" cy="962179"/>
          </a:xfrm>
          <a:prstGeom prst="rect">
            <a:avLst/>
          </a:prstGeom>
          <a:gradFill flip="none" rotWithShape="1">
            <a:gsLst>
              <a:gs pos="30000">
                <a:srgbClr val="51205E"/>
              </a:gs>
              <a:gs pos="7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ext&#10;&#10;Description automatically generated">
            <a:extLst>
              <a:ext uri="{FF2B5EF4-FFF2-40B4-BE49-F238E27FC236}">
                <a16:creationId xmlns:a16="http://schemas.microsoft.com/office/drawing/2014/main" id="{2BBF115D-CFAD-D499-8EA5-BCBEBB8C13E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20129" y="5998892"/>
            <a:ext cx="2257927" cy="800605"/>
          </a:xfrm>
          <a:prstGeom prst="rect">
            <a:avLst/>
          </a:prstGeom>
        </p:spPr>
      </p:pic>
    </p:spTree>
    <p:extLst>
      <p:ext uri="{BB962C8B-B14F-4D97-AF65-F5344CB8AC3E}">
        <p14:creationId xmlns:p14="http://schemas.microsoft.com/office/powerpoint/2010/main" val="117291929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heme" Target="../theme/theme4.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alphaModFix amt="1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9956800" cy="26209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3048001"/>
            <a:ext cx="10972800" cy="2438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3406299"/>
      </p:ext>
    </p:extLst>
  </p:cSld>
  <p:clrMap bg1="lt1" tx1="dk1" bg2="lt2" tx2="dk2" accent1="accent1" accent2="accent2" accent3="accent3" accent4="accent4" accent5="accent5" accent6="accent6" hlink="hlink" folHlink="folHlink"/>
  <p:sldLayoutIdLst>
    <p:sldLayoutId id="2147483704" r:id="rId1"/>
  </p:sldLayoutIdLst>
  <p:txStyles>
    <p:titleStyle>
      <a:lvl1pPr algn="ctr" defTabSz="914400" rtl="0" eaLnBrk="1" latinLnBrk="0" hangingPunct="1">
        <a:spcBef>
          <a:spcPct val="0"/>
        </a:spcBef>
        <a:buNone/>
        <a:defRPr sz="4400" b="1" kern="1200" spc="10"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spc="1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spc="10" baseline="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spc="1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spc="1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spc="1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screen">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9599665"/>
      </p:ext>
    </p:extLst>
  </p:cSld>
  <p:clrMap bg1="lt1" tx1="dk1" bg2="lt2" tx2="dk2" accent1="accent1" accent2="accent2" accent3="accent3" accent4="accent4" accent5="accent5" accent6="accent6" hlink="hlink" folHlink="folHlink"/>
  <p:sldLayoutIdLst>
    <p:sldLayoutId id="2147483706" r:id="rId1"/>
    <p:sldLayoutId id="2147483684" r:id="rId2"/>
    <p:sldLayoutId id="2147483683" r:id="rId3"/>
  </p:sldLayoutIdLst>
  <p:txStyles>
    <p:titleStyle>
      <a:lvl1pPr algn="ctr" defTabSz="914400" rtl="0" eaLnBrk="1" latinLnBrk="0" hangingPunct="1">
        <a:spcBef>
          <a:spcPct val="0"/>
        </a:spcBef>
        <a:buNone/>
        <a:defRPr sz="4400" kern="1200" spc="10" baseline="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3200" kern="1200" spc="10" baseline="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spc="10" baseline="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spc="10" baseline="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spc="10" baseline="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spc="1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screen">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4646215"/>
      </p:ext>
    </p:extLst>
  </p:cSld>
  <p:clrMap bg1="lt1" tx1="dk1" bg2="lt2" tx2="dk2" accent1="accent1" accent2="accent2" accent3="accent3" accent4="accent4" accent5="accent5" accent6="accent6" hlink="hlink" folHlink="folHlink"/>
  <p:sldLayoutIdLst>
    <p:sldLayoutId id="2147483711" r:id="rId1"/>
    <p:sldLayoutId id="2147483709" r:id="rId2"/>
    <p:sldLayoutId id="2147483708" r:id="rId3"/>
  </p:sldLayoutIdLst>
  <p:txStyles>
    <p:titleStyle>
      <a:lvl1pPr algn="ctr" defTabSz="914400" rtl="0" eaLnBrk="1" latinLnBrk="0" hangingPunct="1">
        <a:spcBef>
          <a:spcPct val="0"/>
        </a:spcBef>
        <a:buNone/>
        <a:defRPr sz="4400" kern="1200" spc="10" baseline="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3200" kern="1200" spc="10" baseline="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spc="10" baseline="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spc="10" baseline="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spc="10" baseline="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spc="1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F35F70-0F56-6880-5FB8-1B1248C09D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71CD046-444E-909C-D58A-4A0E61EC80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9B6CBE-5E66-7BAA-DD90-4AFF43509D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E6EE22-C643-F94B-B181-5386089BC59B}" type="datetimeFigureOut">
              <a:rPr lang="en-US" smtClean="0"/>
              <a:t>2/13/2024</a:t>
            </a:fld>
            <a:endParaRPr lang="en-US"/>
          </a:p>
        </p:txBody>
      </p:sp>
      <p:sp>
        <p:nvSpPr>
          <p:cNvPr id="5" name="Footer Placeholder 4">
            <a:extLst>
              <a:ext uri="{FF2B5EF4-FFF2-40B4-BE49-F238E27FC236}">
                <a16:creationId xmlns:a16="http://schemas.microsoft.com/office/drawing/2014/main" id="{4FAF0078-8D34-9FB3-02E9-CC0F63BE93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D0E45F1-593A-F025-ABAE-47D8D5D0EA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4D38C-6B59-B643-8329-43636EBC5582}" type="slidenum">
              <a:rPr lang="en-US" smtClean="0"/>
              <a:t>‹#›</a:t>
            </a:fld>
            <a:endParaRPr lang="en-US"/>
          </a:p>
        </p:txBody>
      </p:sp>
    </p:spTree>
    <p:extLst>
      <p:ext uri="{BB962C8B-B14F-4D97-AF65-F5344CB8AC3E}">
        <p14:creationId xmlns:p14="http://schemas.microsoft.com/office/powerpoint/2010/main" val="119665447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9.xml"/><Relationship Id="rId1" Type="http://schemas.openxmlformats.org/officeDocument/2006/relationships/tags" Target="../tags/tag9.xml"/><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1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15.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hyperlink" Target="http://youreconomy.org/indexts.lasso?state=US&amp;county=&amp;msa="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CA0B3FE-AE11-1E1D-CA0B-EE22FB242DE7}"/>
              </a:ext>
            </a:extLst>
          </p:cNvPr>
          <p:cNvSpPr/>
          <p:nvPr/>
        </p:nvSpPr>
        <p:spPr>
          <a:xfrm>
            <a:off x="0" y="2186610"/>
            <a:ext cx="12191998" cy="4671390"/>
          </a:xfrm>
          <a:prstGeom prst="rect">
            <a:avLst/>
          </a:prstGeom>
          <a:solidFill>
            <a:srgbClr val="5120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1205E"/>
              </a:solidFill>
              <a:highlight>
                <a:srgbClr val="51205E"/>
              </a:highlight>
            </a:endParaRPr>
          </a:p>
        </p:txBody>
      </p:sp>
      <p:sp>
        <p:nvSpPr>
          <p:cNvPr id="14" name="Title 1">
            <a:extLst>
              <a:ext uri="{FF2B5EF4-FFF2-40B4-BE49-F238E27FC236}">
                <a16:creationId xmlns:a16="http://schemas.microsoft.com/office/drawing/2014/main" id="{1A5ECDF6-B23E-2A97-CF72-E5C7641B72F0}"/>
              </a:ext>
            </a:extLst>
          </p:cNvPr>
          <p:cNvSpPr txBox="1">
            <a:spLocks/>
          </p:cNvSpPr>
          <p:nvPr/>
        </p:nvSpPr>
        <p:spPr>
          <a:xfrm>
            <a:off x="1073426" y="2760143"/>
            <a:ext cx="7494842" cy="199812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lumMod val="85000"/>
                  </a:schemeClr>
                </a:solidFill>
              </a:rPr>
              <a:t>MODULE 3 SLIDES:</a:t>
            </a:r>
            <a:br>
              <a:rPr lang="en-US" sz="3200" b="1" dirty="0">
                <a:solidFill>
                  <a:schemeClr val="bg1">
                    <a:lumMod val="85000"/>
                  </a:schemeClr>
                </a:solidFill>
              </a:rPr>
            </a:br>
            <a:r>
              <a:rPr lang="en-US" sz="4800" b="1" dirty="0">
                <a:solidFill>
                  <a:schemeClr val="bg1"/>
                </a:solidFill>
              </a:rPr>
              <a:t>Mapping Pathways </a:t>
            </a:r>
            <a:br>
              <a:rPr lang="en-US" sz="4800" b="1" dirty="0">
                <a:solidFill>
                  <a:schemeClr val="bg1"/>
                </a:solidFill>
              </a:rPr>
            </a:br>
            <a:r>
              <a:rPr lang="en-US" sz="4800" b="1" dirty="0">
                <a:solidFill>
                  <a:schemeClr val="bg1"/>
                </a:solidFill>
              </a:rPr>
              <a:t>to Economic Stability</a:t>
            </a:r>
            <a:endParaRPr lang="en-US" sz="4800" dirty="0">
              <a:solidFill>
                <a:schemeClr val="bg1"/>
              </a:solidFill>
            </a:endParaRPr>
          </a:p>
        </p:txBody>
      </p:sp>
      <p:pic>
        <p:nvPicPr>
          <p:cNvPr id="15" name="Picture 14">
            <a:extLst>
              <a:ext uri="{FF2B5EF4-FFF2-40B4-BE49-F238E27FC236}">
                <a16:creationId xmlns:a16="http://schemas.microsoft.com/office/drawing/2014/main" id="{6B7ACA98-0636-F5C7-7A49-C0040CEBBEF8}"/>
              </a:ext>
            </a:extLst>
          </p:cNvPr>
          <p:cNvPicPr>
            <a:picLocks noChangeAspect="1"/>
          </p:cNvPicPr>
          <p:nvPr/>
        </p:nvPicPr>
        <p:blipFill>
          <a:blip r:embed="rId3">
            <a:alphaModFix amt="35000"/>
          </a:blip>
          <a:stretch>
            <a:fillRect/>
          </a:stretch>
        </p:blipFill>
        <p:spPr>
          <a:xfrm>
            <a:off x="7381460" y="2195802"/>
            <a:ext cx="4810539" cy="4662197"/>
          </a:xfrm>
          <a:prstGeom prst="rect">
            <a:avLst/>
          </a:prstGeom>
        </p:spPr>
      </p:pic>
      <p:sp>
        <p:nvSpPr>
          <p:cNvPr id="16" name="TextBox 15">
            <a:extLst>
              <a:ext uri="{FF2B5EF4-FFF2-40B4-BE49-F238E27FC236}">
                <a16:creationId xmlns:a16="http://schemas.microsoft.com/office/drawing/2014/main" id="{CAEFCD6C-1E19-95C3-DC12-34D4B80F110B}"/>
              </a:ext>
            </a:extLst>
          </p:cNvPr>
          <p:cNvSpPr txBox="1"/>
          <p:nvPr/>
        </p:nvSpPr>
        <p:spPr>
          <a:xfrm>
            <a:off x="1139684" y="5265683"/>
            <a:ext cx="6458756" cy="1200329"/>
          </a:xfrm>
          <a:prstGeom prst="rect">
            <a:avLst/>
          </a:prstGeom>
          <a:noFill/>
        </p:spPr>
        <p:txBody>
          <a:bodyPr wrap="none" rtlCol="0">
            <a:spAutoFit/>
          </a:bodyPr>
          <a:lstStyle/>
          <a:p>
            <a:r>
              <a:rPr lang="en-US" dirty="0">
                <a:solidFill>
                  <a:schemeClr val="bg1"/>
                </a:solidFill>
                <a:effectLst/>
              </a:rPr>
              <a:t>Tanya J. Hall, Purdue University; Michael D. Wilcox, Jr., Ph.D., </a:t>
            </a:r>
            <a:br>
              <a:rPr lang="en-US" dirty="0">
                <a:solidFill>
                  <a:schemeClr val="bg1"/>
                </a:solidFill>
                <a:effectLst/>
              </a:rPr>
            </a:br>
            <a:r>
              <a:rPr lang="en-US" dirty="0">
                <a:solidFill>
                  <a:schemeClr val="bg1"/>
                </a:solidFill>
                <a:effectLst/>
              </a:rPr>
              <a:t>Purdue University; Joy Moten-Thomas, Fort Valley State University; </a:t>
            </a:r>
            <a:br>
              <a:rPr lang="en-US" dirty="0">
                <a:solidFill>
                  <a:schemeClr val="bg1"/>
                </a:solidFill>
                <a:effectLst/>
              </a:rPr>
            </a:br>
            <a:r>
              <a:rPr lang="en-US" dirty="0">
                <a:solidFill>
                  <a:schemeClr val="bg1"/>
                </a:solidFill>
                <a:effectLst/>
              </a:rPr>
              <a:t>and Paul Hill, Ph.D., Utah State University</a:t>
            </a:r>
          </a:p>
          <a:p>
            <a:endParaRPr lang="en-US" dirty="0">
              <a:solidFill>
                <a:schemeClr val="bg1"/>
              </a:solidFill>
            </a:endParaRPr>
          </a:p>
        </p:txBody>
      </p:sp>
      <p:pic>
        <p:nvPicPr>
          <p:cNvPr id="17" name="Picture 16" descr="A picture containing text, sign&#10;&#10;Description automatically generated">
            <a:extLst>
              <a:ext uri="{FF2B5EF4-FFF2-40B4-BE49-F238E27FC236}">
                <a16:creationId xmlns:a16="http://schemas.microsoft.com/office/drawing/2014/main" id="{B4902120-231F-3171-17B3-6928C2DA12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39684" y="569048"/>
            <a:ext cx="3697359" cy="1312373"/>
          </a:xfrm>
          <a:prstGeom prst="rect">
            <a:avLst/>
          </a:prstGeom>
        </p:spPr>
      </p:pic>
    </p:spTree>
    <p:extLst>
      <p:ext uri="{BB962C8B-B14F-4D97-AF65-F5344CB8AC3E}">
        <p14:creationId xmlns:p14="http://schemas.microsoft.com/office/powerpoint/2010/main" val="1608735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FC6E3A-3063-B49F-4CCA-EA8D31EDA106}"/>
              </a:ext>
            </a:extLst>
          </p:cNvPr>
          <p:cNvSpPr/>
          <p:nvPr/>
        </p:nvSpPr>
        <p:spPr>
          <a:xfrm>
            <a:off x="0" y="0"/>
            <a:ext cx="12192000" cy="2975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9C4FC7-15F2-4239-8660-CCB0A30FDA68}"/>
              </a:ext>
            </a:extLst>
          </p:cNvPr>
          <p:cNvSpPr>
            <a:spLocks noGrp="1"/>
          </p:cNvSpPr>
          <p:nvPr>
            <p:ph type="ctrTitle" idx="4294967295"/>
          </p:nvPr>
        </p:nvSpPr>
        <p:spPr>
          <a:xfrm>
            <a:off x="942856" y="893998"/>
            <a:ext cx="10306287" cy="1153165"/>
          </a:xfrm>
        </p:spPr>
        <p:txBody>
          <a:bodyPr anchor="ctr">
            <a:noAutofit/>
          </a:bodyPr>
          <a:lstStyle/>
          <a:p>
            <a:pPr algn="ctr"/>
            <a:r>
              <a:rPr lang="en-US" sz="4000" b="1" dirty="0">
                <a:solidFill>
                  <a:schemeClr val="bg1"/>
                </a:solidFill>
                <a:latin typeface="+mn-lt"/>
                <a:ea typeface="Roboto" panose="02000000000000000000" pitchFamily="2" charset="0"/>
              </a:rPr>
              <a:t>HELP WANTED: APPLY WITHIN …</a:t>
            </a:r>
            <a:endParaRPr lang="en-US" sz="4000" b="1" dirty="0">
              <a:solidFill>
                <a:schemeClr val="bg1"/>
              </a:solidFill>
              <a:latin typeface="+mn-lt"/>
            </a:endParaRPr>
          </a:p>
        </p:txBody>
      </p:sp>
      <p:pic>
        <p:nvPicPr>
          <p:cNvPr id="4" name="Picture 3" descr="World map formed by people united">
            <a:extLst>
              <a:ext uri="{FF2B5EF4-FFF2-40B4-BE49-F238E27FC236}">
                <a16:creationId xmlns:a16="http://schemas.microsoft.com/office/drawing/2014/main" id="{95126E41-7C41-4C9C-B112-6A93AFC957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2959198"/>
            <a:ext cx="12191980" cy="3898801"/>
          </a:xfrm>
          <a:prstGeom prst="rect">
            <a:avLst/>
          </a:prstGeom>
        </p:spPr>
      </p:pic>
    </p:spTree>
    <p:extLst>
      <p:ext uri="{BB962C8B-B14F-4D97-AF65-F5344CB8AC3E}">
        <p14:creationId xmlns:p14="http://schemas.microsoft.com/office/powerpoint/2010/main" val="3828736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27DF92-0E43-49EB-8B70-E1168673FCE7}"/>
              </a:ext>
            </a:extLst>
          </p:cNvPr>
          <p:cNvSpPr>
            <a:spLocks noGrp="1"/>
          </p:cNvSpPr>
          <p:nvPr>
            <p:ph idx="4294967295"/>
          </p:nvPr>
        </p:nvSpPr>
        <p:spPr>
          <a:xfrm>
            <a:off x="573205" y="1187356"/>
            <a:ext cx="11027391" cy="4558352"/>
          </a:xfrm>
        </p:spPr>
        <p:txBody>
          <a:bodyPr>
            <a:normAutofit/>
          </a:bodyPr>
          <a:lstStyle/>
          <a:p>
            <a:pPr marL="1944" indent="0">
              <a:buNone/>
            </a:pPr>
            <a:r>
              <a:rPr lang="en-US" sz="2400" b="1" i="1" dirty="0">
                <a:ea typeface="Roboto" panose="02000000000000000000" pitchFamily="2" charset="0"/>
              </a:rPr>
              <a:t>Participants should be able to:</a:t>
            </a:r>
          </a:p>
          <a:p>
            <a:r>
              <a:rPr lang="en-US" sz="2200" dirty="0">
                <a:ea typeface="Roboto" panose="02000000000000000000" pitchFamily="2" charset="0"/>
              </a:rPr>
              <a:t>Define entrepreneurship, entrepreneurial communities and entrepreneurial development</a:t>
            </a:r>
          </a:p>
          <a:p>
            <a:r>
              <a:rPr lang="en-US" sz="2200" dirty="0">
                <a:ea typeface="Roboto" panose="02000000000000000000" pitchFamily="2" charset="0"/>
              </a:rPr>
              <a:t>Identify entrepreneur types and how the fit in to the entrepreneurial career pathway</a:t>
            </a:r>
          </a:p>
          <a:p>
            <a:r>
              <a:rPr lang="en-US" sz="2200" dirty="0">
                <a:ea typeface="Roboto" panose="02000000000000000000" pitchFamily="2" charset="0"/>
              </a:rPr>
              <a:t>Explain how entrepreneurs fit into economic development and how they are commonly supported</a:t>
            </a:r>
          </a:p>
          <a:p>
            <a:r>
              <a:rPr lang="en-US" sz="2200" dirty="0">
                <a:ea typeface="Roboto" panose="02000000000000000000" pitchFamily="2" charset="0"/>
              </a:rPr>
              <a:t>Explain the importance of entrepreneurs and small businesses in the local economy</a:t>
            </a:r>
          </a:p>
          <a:p>
            <a:r>
              <a:rPr lang="en-US" sz="2200" dirty="0">
                <a:ea typeface="Roboto" panose="02000000000000000000" pitchFamily="2" charset="0"/>
              </a:rPr>
              <a:t>Describe how entrepreneurship development is supported locally/regionally</a:t>
            </a:r>
          </a:p>
          <a:p>
            <a:r>
              <a:rPr lang="en-US" sz="2200" dirty="0">
                <a:ea typeface="Roboto" panose="02000000000000000000" pitchFamily="2" charset="0"/>
              </a:rPr>
              <a:t>Discuss how working for/with an entrepreneur/small business is similar and different from working for a large business</a:t>
            </a:r>
          </a:p>
          <a:p>
            <a:r>
              <a:rPr lang="en-US" sz="2200" dirty="0">
                <a:ea typeface="Roboto" panose="02000000000000000000" pitchFamily="2" charset="0"/>
              </a:rPr>
              <a:t>Identify common pinch points and how to effectively address them in an entrepreneurial career pathway</a:t>
            </a:r>
          </a:p>
          <a:p>
            <a:endParaRPr lang="en-US" dirty="0"/>
          </a:p>
        </p:txBody>
      </p:sp>
      <p:sp>
        <p:nvSpPr>
          <p:cNvPr id="6" name="TextBox 5">
            <a:extLst>
              <a:ext uri="{FF2B5EF4-FFF2-40B4-BE49-F238E27FC236}">
                <a16:creationId xmlns:a16="http://schemas.microsoft.com/office/drawing/2014/main" id="{3676DCA5-68A0-071D-E401-86F2D07BCA6A}"/>
              </a:ext>
            </a:extLst>
          </p:cNvPr>
          <p:cNvSpPr txBox="1"/>
          <p:nvPr/>
        </p:nvSpPr>
        <p:spPr>
          <a:xfrm>
            <a:off x="573206" y="426346"/>
            <a:ext cx="10910087" cy="584775"/>
          </a:xfrm>
          <a:prstGeom prst="rect">
            <a:avLst/>
          </a:prstGeom>
          <a:noFill/>
        </p:spPr>
        <p:txBody>
          <a:bodyPr wrap="square" rtlCol="0">
            <a:spAutoFit/>
          </a:bodyPr>
          <a:lstStyle/>
          <a:p>
            <a:r>
              <a:rPr lang="en-US" sz="3200" b="1" dirty="0">
                <a:solidFill>
                  <a:schemeClr val="accent2"/>
                </a:solidFill>
                <a:ea typeface="Roboto" panose="02000000000000000000" pitchFamily="2" charset="0"/>
              </a:rPr>
              <a:t>SESSION OBJECTIVES</a:t>
            </a:r>
          </a:p>
        </p:txBody>
      </p:sp>
    </p:spTree>
    <p:extLst>
      <p:ext uri="{BB962C8B-B14F-4D97-AF65-F5344CB8AC3E}">
        <p14:creationId xmlns:p14="http://schemas.microsoft.com/office/powerpoint/2010/main" val="1701440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descr="Thought outline">
            <a:extLst>
              <a:ext uri="{FF2B5EF4-FFF2-40B4-BE49-F238E27FC236}">
                <a16:creationId xmlns:a16="http://schemas.microsoft.com/office/drawing/2014/main" id="{1FFFF987-8CDA-7FC8-46FC-5D6827C65A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47666" y="-166736"/>
            <a:ext cx="6114197" cy="6114197"/>
          </a:xfrm>
          <a:prstGeom prst="rect">
            <a:avLst/>
          </a:prstGeom>
        </p:spPr>
      </p:pic>
      <p:sp>
        <p:nvSpPr>
          <p:cNvPr id="2" name="Title 1">
            <a:extLst>
              <a:ext uri="{FF2B5EF4-FFF2-40B4-BE49-F238E27FC236}">
                <a16:creationId xmlns:a16="http://schemas.microsoft.com/office/drawing/2014/main" id="{07F64A70-0536-4F6D-A9D7-662E23A212FA}"/>
              </a:ext>
            </a:extLst>
          </p:cNvPr>
          <p:cNvSpPr>
            <a:spLocks noGrp="1"/>
          </p:cNvSpPr>
          <p:nvPr>
            <p:ph type="title" idx="4294967295"/>
          </p:nvPr>
        </p:nvSpPr>
        <p:spPr>
          <a:xfrm>
            <a:off x="3513137" y="910539"/>
            <a:ext cx="5165725" cy="1119188"/>
          </a:xfrm>
        </p:spPr>
        <p:txBody>
          <a:bodyPr vert="horz" lIns="0" tIns="0" rIns="0" bIns="0" rtlCol="0" anchor="ctr">
            <a:normAutofit/>
          </a:bodyPr>
          <a:lstStyle/>
          <a:p>
            <a:pPr algn="ctr"/>
            <a:r>
              <a:rPr lang="en-US" sz="3600" b="1" dirty="0">
                <a:solidFill>
                  <a:schemeClr val="accent2"/>
                </a:solidFill>
                <a:latin typeface="+mn-lt"/>
              </a:rPr>
              <a:t>WHAT IS AN </a:t>
            </a:r>
            <a:br>
              <a:rPr lang="en-US" sz="3600" b="1" dirty="0">
                <a:solidFill>
                  <a:schemeClr val="accent2"/>
                </a:solidFill>
                <a:latin typeface="+mn-lt"/>
              </a:rPr>
            </a:br>
            <a:r>
              <a:rPr lang="en-US" sz="3600" b="1" dirty="0">
                <a:solidFill>
                  <a:schemeClr val="accent2"/>
                </a:solidFill>
                <a:latin typeface="+mn-lt"/>
              </a:rPr>
              <a:t>ENTREPRENEUR?</a:t>
            </a:r>
          </a:p>
        </p:txBody>
      </p:sp>
    </p:spTree>
    <p:extLst>
      <p:ext uri="{BB962C8B-B14F-4D97-AF65-F5344CB8AC3E}">
        <p14:creationId xmlns:p14="http://schemas.microsoft.com/office/powerpoint/2010/main" val="2567997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D147069-1529-430F-9CE6-55A574FE39B2}"/>
              </a:ext>
            </a:extLst>
          </p:cNvPr>
          <p:cNvSpPr txBox="1">
            <a:spLocks/>
          </p:cNvSpPr>
          <p:nvPr/>
        </p:nvSpPr>
        <p:spPr>
          <a:xfrm>
            <a:off x="430864" y="1320776"/>
            <a:ext cx="11171871" cy="4216447"/>
          </a:xfrm>
          <a:prstGeom prst="rect">
            <a:avLst/>
          </a:prstGeom>
        </p:spPr>
        <p:txBody>
          <a:bodyPr vert="horz" wrap="square" lIns="0" tIns="0" rIns="91440" bIns="0" rtlCol="0">
            <a:normAutofit fontScale="92500" lnSpcReduction="10000"/>
          </a:bodyPr>
          <a:lstStyle>
            <a:lvl1pPr marL="450000" indent="-448056" algn="l" defTabSz="914400" rtl="0" eaLnBrk="1" latinLnBrk="0" hangingPunct="1">
              <a:lnSpc>
                <a:spcPct val="140000"/>
              </a:lnSpc>
              <a:spcBef>
                <a:spcPts val="1000"/>
              </a:spcBef>
              <a:buFont typeface="Calibri Light" panose="020F0302020204030204" pitchFamily="34" charset="0"/>
              <a:buChar char="→"/>
              <a:defRPr sz="1800" kern="1200">
                <a:solidFill>
                  <a:schemeClr val="tx2">
                    <a:alpha val="55000"/>
                  </a:schemeClr>
                </a:solidFill>
                <a:latin typeface="+mn-lt"/>
                <a:ea typeface="+mn-ea"/>
                <a:cs typeface="+mn-cs"/>
              </a:defRPr>
            </a:lvl1pPr>
            <a:lvl2pPr marL="90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2pPr>
            <a:lvl3pPr marL="135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3pPr>
            <a:lvl4pPr marL="180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4pPr>
            <a:lvl5pPr marL="225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7120" indent="-265176">
              <a:lnSpc>
                <a:spcPct val="130000"/>
              </a:lnSpc>
              <a:spcBef>
                <a:spcPts val="0"/>
              </a:spcBef>
              <a:buFont typeface="Arial" panose="020B0604020202020204" pitchFamily="34" charset="0"/>
              <a:buChar char="•"/>
            </a:pPr>
            <a:r>
              <a:rPr lang="en-US" sz="2300" b="1" dirty="0">
                <a:solidFill>
                  <a:schemeClr val="tx1">
                    <a:alpha val="55000"/>
                  </a:schemeClr>
                </a:solidFill>
                <a:ea typeface="Roboto" panose="02000000000000000000" pitchFamily="2" charset="0"/>
              </a:rPr>
              <a:t>“A person who starts a business and is willing to risk loss in </a:t>
            </a:r>
            <a:br>
              <a:rPr lang="en-US" sz="2300" b="1" dirty="0">
                <a:solidFill>
                  <a:schemeClr val="tx1">
                    <a:alpha val="55000"/>
                  </a:schemeClr>
                </a:solidFill>
                <a:ea typeface="Roboto" panose="02000000000000000000" pitchFamily="2" charset="0"/>
              </a:rPr>
            </a:br>
            <a:r>
              <a:rPr lang="en-US" sz="2300" b="1" dirty="0">
                <a:solidFill>
                  <a:schemeClr val="tx1">
                    <a:alpha val="55000"/>
                  </a:schemeClr>
                </a:solidFill>
                <a:ea typeface="Roboto" panose="02000000000000000000" pitchFamily="2" charset="0"/>
              </a:rPr>
              <a:t>order to make money.”</a:t>
            </a:r>
          </a:p>
          <a:p>
            <a:pPr marL="0" indent="0">
              <a:lnSpc>
                <a:spcPct val="130000"/>
              </a:lnSpc>
              <a:spcBef>
                <a:spcPts val="0"/>
              </a:spcBef>
              <a:buNone/>
            </a:pPr>
            <a:r>
              <a:rPr lang="en-US" sz="1600" i="1" dirty="0">
                <a:solidFill>
                  <a:schemeClr val="tx1">
                    <a:alpha val="55000"/>
                  </a:schemeClr>
                </a:solidFill>
                <a:ea typeface="Roboto" panose="02000000000000000000" pitchFamily="2" charset="0"/>
              </a:rPr>
              <a:t>                                                                                                                              - Merriam-Webster</a:t>
            </a:r>
          </a:p>
          <a:p>
            <a:pPr>
              <a:lnSpc>
                <a:spcPct val="130000"/>
              </a:lnSpc>
              <a:spcBef>
                <a:spcPts val="0"/>
              </a:spcBef>
            </a:pPr>
            <a:endParaRPr lang="en-US" sz="1600" dirty="0">
              <a:solidFill>
                <a:schemeClr val="tx1">
                  <a:alpha val="55000"/>
                </a:schemeClr>
              </a:solidFill>
              <a:ea typeface="Roboto" panose="02000000000000000000" pitchFamily="2" charset="0"/>
            </a:endParaRPr>
          </a:p>
          <a:p>
            <a:pPr marL="267120" indent="-265176">
              <a:lnSpc>
                <a:spcPct val="130000"/>
              </a:lnSpc>
              <a:spcBef>
                <a:spcPts val="0"/>
              </a:spcBef>
              <a:buFont typeface="Arial" panose="020B0604020202020204" pitchFamily="34" charset="0"/>
              <a:buChar char="•"/>
            </a:pPr>
            <a:r>
              <a:rPr lang="en-US" sz="2300" b="1" dirty="0">
                <a:solidFill>
                  <a:schemeClr val="tx1">
                    <a:alpha val="55000"/>
                  </a:schemeClr>
                </a:solidFill>
                <a:ea typeface="Roboto" panose="02000000000000000000" pitchFamily="2" charset="0"/>
              </a:rPr>
              <a:t>“a person who organizes and operates a business or businesses, </a:t>
            </a:r>
            <a:br>
              <a:rPr lang="en-US" sz="2300" b="1" dirty="0">
                <a:solidFill>
                  <a:schemeClr val="tx1">
                    <a:alpha val="55000"/>
                  </a:schemeClr>
                </a:solidFill>
                <a:ea typeface="Roboto" panose="02000000000000000000" pitchFamily="2" charset="0"/>
              </a:rPr>
            </a:br>
            <a:r>
              <a:rPr lang="en-US" sz="2300" b="1" dirty="0">
                <a:solidFill>
                  <a:schemeClr val="tx1">
                    <a:alpha val="55000"/>
                  </a:schemeClr>
                </a:solidFill>
                <a:ea typeface="Roboto" panose="02000000000000000000" pitchFamily="2" charset="0"/>
              </a:rPr>
              <a:t>taking on greater than normal financial risks in order to do so.”</a:t>
            </a:r>
          </a:p>
          <a:p>
            <a:pPr marL="1944" indent="0">
              <a:lnSpc>
                <a:spcPct val="130000"/>
              </a:lnSpc>
              <a:spcBef>
                <a:spcPts val="0"/>
              </a:spcBef>
              <a:buNone/>
            </a:pPr>
            <a:r>
              <a:rPr lang="en-US" sz="1600" dirty="0">
                <a:solidFill>
                  <a:schemeClr val="tx1">
                    <a:alpha val="55000"/>
                  </a:schemeClr>
                </a:solidFill>
                <a:ea typeface="Roboto" panose="02000000000000000000" pitchFamily="2" charset="0"/>
              </a:rPr>
              <a:t>                                                                                                                     - </a:t>
            </a:r>
            <a:r>
              <a:rPr lang="en-US" sz="1600" i="1" dirty="0">
                <a:solidFill>
                  <a:schemeClr val="tx1">
                    <a:alpha val="55000"/>
                  </a:schemeClr>
                </a:solidFill>
                <a:ea typeface="Roboto" panose="02000000000000000000" pitchFamily="2" charset="0"/>
              </a:rPr>
              <a:t>Oxford English Dictionary</a:t>
            </a:r>
          </a:p>
          <a:p>
            <a:pPr marL="0" indent="0">
              <a:lnSpc>
                <a:spcPct val="130000"/>
              </a:lnSpc>
              <a:spcBef>
                <a:spcPts val="0"/>
              </a:spcBef>
              <a:buNone/>
            </a:pPr>
            <a:r>
              <a:rPr lang="en-US" sz="1600" dirty="0">
                <a:solidFill>
                  <a:schemeClr val="tx1">
                    <a:alpha val="55000"/>
                  </a:schemeClr>
                </a:solidFill>
                <a:ea typeface="Roboto" panose="02000000000000000000" pitchFamily="2" charset="0"/>
              </a:rPr>
              <a:t> </a:t>
            </a:r>
            <a:endParaRPr lang="en-US" sz="2000" dirty="0">
              <a:solidFill>
                <a:schemeClr val="tx1">
                  <a:alpha val="55000"/>
                </a:schemeClr>
              </a:solidFill>
              <a:ea typeface="Roboto" panose="02000000000000000000" pitchFamily="2" charset="0"/>
            </a:endParaRPr>
          </a:p>
          <a:p>
            <a:pPr marL="267120" indent="-265176">
              <a:lnSpc>
                <a:spcPct val="130000"/>
              </a:lnSpc>
              <a:spcBef>
                <a:spcPts val="0"/>
              </a:spcBef>
              <a:buFont typeface="Arial" panose="020B0604020202020204" pitchFamily="34" charset="0"/>
              <a:buChar char="•"/>
            </a:pPr>
            <a:r>
              <a:rPr lang="en-US" sz="2300" b="1" dirty="0">
                <a:solidFill>
                  <a:schemeClr val="tx1">
                    <a:alpha val="55000"/>
                  </a:schemeClr>
                </a:solidFill>
                <a:ea typeface="Roboto" panose="02000000000000000000" pitchFamily="2" charset="0"/>
              </a:rPr>
              <a:t>“Someone who uses money to start businesses and make business deals.” </a:t>
            </a:r>
            <a:endParaRPr lang="en-US" sz="2300" b="1" i="1" dirty="0">
              <a:solidFill>
                <a:schemeClr val="tx1">
                  <a:alpha val="55000"/>
                </a:schemeClr>
              </a:solidFill>
              <a:ea typeface="Roboto" panose="02000000000000000000" pitchFamily="2" charset="0"/>
            </a:endParaRPr>
          </a:p>
          <a:p>
            <a:pPr marL="0" indent="0">
              <a:lnSpc>
                <a:spcPct val="130000"/>
              </a:lnSpc>
              <a:spcBef>
                <a:spcPts val="0"/>
              </a:spcBef>
              <a:buNone/>
            </a:pPr>
            <a:r>
              <a:rPr lang="en-US" sz="1600" i="1" dirty="0">
                <a:solidFill>
                  <a:schemeClr val="tx1">
                    <a:alpha val="55000"/>
                  </a:schemeClr>
                </a:solidFill>
                <a:ea typeface="Roboto" panose="02000000000000000000" pitchFamily="2" charset="0"/>
              </a:rPr>
              <a:t>                                                                                                                                           - Macmillan English Dictionary</a:t>
            </a:r>
          </a:p>
          <a:p>
            <a:pPr>
              <a:lnSpc>
                <a:spcPct val="130000"/>
              </a:lnSpc>
              <a:spcBef>
                <a:spcPts val="0"/>
              </a:spcBef>
            </a:pPr>
            <a:endParaRPr lang="en-US" sz="1600" i="1" dirty="0">
              <a:solidFill>
                <a:schemeClr val="tx1">
                  <a:alpha val="55000"/>
                </a:schemeClr>
              </a:solidFill>
              <a:ea typeface="Roboto" panose="02000000000000000000" pitchFamily="2" charset="0"/>
            </a:endParaRPr>
          </a:p>
          <a:p>
            <a:pPr marL="267120" indent="-265176">
              <a:lnSpc>
                <a:spcPct val="130000"/>
              </a:lnSpc>
              <a:spcBef>
                <a:spcPts val="0"/>
              </a:spcBef>
              <a:buFont typeface="Arial" panose="020B0604020202020204" pitchFamily="34" charset="0"/>
              <a:buChar char="•"/>
            </a:pPr>
            <a:r>
              <a:rPr lang="en-US" sz="2000" b="1" dirty="0">
                <a:solidFill>
                  <a:schemeClr val="tx1">
                    <a:alpha val="55000"/>
                  </a:schemeClr>
                </a:solidFill>
                <a:ea typeface="Roboto" panose="02000000000000000000" pitchFamily="2" charset="0"/>
              </a:rPr>
              <a:t>“Entrepreneurship is the pursuit of opportunity beyond resources controlled.”</a:t>
            </a:r>
          </a:p>
          <a:p>
            <a:pPr marL="0" indent="0">
              <a:lnSpc>
                <a:spcPct val="130000"/>
              </a:lnSpc>
              <a:spcBef>
                <a:spcPts val="0"/>
              </a:spcBef>
              <a:buNone/>
            </a:pPr>
            <a:r>
              <a:rPr lang="en-US" sz="1600" i="1" dirty="0">
                <a:solidFill>
                  <a:schemeClr val="tx1">
                    <a:alpha val="55000"/>
                  </a:schemeClr>
                </a:solidFill>
                <a:ea typeface="Roboto" panose="02000000000000000000" pitchFamily="2" charset="0"/>
              </a:rPr>
              <a:t>                                                                                                                                               -Harvard Business School</a:t>
            </a:r>
          </a:p>
          <a:p>
            <a:pPr>
              <a:lnSpc>
                <a:spcPct val="130000"/>
              </a:lnSpc>
              <a:spcBef>
                <a:spcPts val="0"/>
              </a:spcBef>
            </a:pPr>
            <a:endParaRPr lang="en-US" sz="1000" dirty="0"/>
          </a:p>
          <a:p>
            <a:pPr>
              <a:lnSpc>
                <a:spcPct val="130000"/>
              </a:lnSpc>
              <a:spcBef>
                <a:spcPts val="0"/>
              </a:spcBef>
            </a:pPr>
            <a:endParaRPr lang="en-US" sz="1000" dirty="0"/>
          </a:p>
          <a:p>
            <a:pPr>
              <a:lnSpc>
                <a:spcPct val="130000"/>
              </a:lnSpc>
            </a:pPr>
            <a:endParaRPr lang="en-US" sz="1000" dirty="0"/>
          </a:p>
        </p:txBody>
      </p:sp>
      <p:sp>
        <p:nvSpPr>
          <p:cNvPr id="3" name="TextBox 2">
            <a:extLst>
              <a:ext uri="{FF2B5EF4-FFF2-40B4-BE49-F238E27FC236}">
                <a16:creationId xmlns:a16="http://schemas.microsoft.com/office/drawing/2014/main" id="{127DBD0C-0011-443D-BB9B-9087C63540A0}"/>
              </a:ext>
            </a:extLst>
          </p:cNvPr>
          <p:cNvSpPr txBox="1"/>
          <p:nvPr/>
        </p:nvSpPr>
        <p:spPr>
          <a:xfrm>
            <a:off x="430864" y="479515"/>
            <a:ext cx="11101826" cy="584775"/>
          </a:xfrm>
          <a:prstGeom prst="rect">
            <a:avLst/>
          </a:prstGeom>
          <a:noFill/>
        </p:spPr>
        <p:txBody>
          <a:bodyPr wrap="square" rtlCol="0">
            <a:spAutoFit/>
          </a:bodyPr>
          <a:lstStyle/>
          <a:p>
            <a:r>
              <a:rPr lang="en-US" sz="3200" b="1">
                <a:solidFill>
                  <a:schemeClr val="accent2"/>
                </a:solidFill>
                <a:latin typeface="Calibri" panose="020F0502020204030204" pitchFamily="34" charset="0"/>
                <a:ea typeface="Roboto" panose="02000000000000000000" pitchFamily="2" charset="0"/>
                <a:cs typeface="Calibri" panose="020F0502020204030204" pitchFamily="34" charset="0"/>
              </a:rPr>
              <a:t>LET’S CONSIDER A FEW DEFINITIONS…</a:t>
            </a:r>
            <a:endParaRPr lang="en-US" sz="3200" b="1" dirty="0">
              <a:solidFill>
                <a:schemeClr val="accent2"/>
              </a:solidFill>
              <a:latin typeface="Calibri" panose="020F0502020204030204" pitchFamily="34" charset="0"/>
              <a:ea typeface="Roboto" panose="02000000000000000000" pitchFamily="2" charset="0"/>
              <a:cs typeface="Calibri" panose="020F0502020204030204" pitchFamily="34" charset="0"/>
            </a:endParaRPr>
          </a:p>
        </p:txBody>
      </p:sp>
      <p:pic>
        <p:nvPicPr>
          <p:cNvPr id="4" name="Picture 3">
            <a:extLst>
              <a:ext uri="{FF2B5EF4-FFF2-40B4-BE49-F238E27FC236}">
                <a16:creationId xmlns:a16="http://schemas.microsoft.com/office/drawing/2014/main" id="{812D77AE-6A69-B123-DB26-DA6FCA530CCF}"/>
              </a:ext>
            </a:extLst>
          </p:cNvPr>
          <p:cNvPicPr>
            <a:picLocks noChangeAspect="1"/>
          </p:cNvPicPr>
          <p:nvPr/>
        </p:nvPicPr>
        <p:blipFill rotWithShape="1">
          <a:blip r:embed="rId3" cstate="screen">
            <a:extLst>
              <a:ext uri="{28A0092B-C50C-407E-A947-70E740481C1C}">
                <a14:useLocalDpi xmlns:a14="http://schemas.microsoft.com/office/drawing/2010/main"/>
              </a:ext>
            </a:extLst>
          </a:blip>
          <a:stretch/>
        </p:blipFill>
        <p:spPr>
          <a:xfrm>
            <a:off x="8005371" y="575049"/>
            <a:ext cx="3884078" cy="2528138"/>
          </a:xfrm>
          <a:prstGeom prst="rect">
            <a:avLst/>
          </a:prstGeom>
          <a:noFill/>
        </p:spPr>
      </p:pic>
    </p:spTree>
    <p:extLst>
      <p:ext uri="{BB962C8B-B14F-4D97-AF65-F5344CB8AC3E}">
        <p14:creationId xmlns:p14="http://schemas.microsoft.com/office/powerpoint/2010/main" val="1034934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18656-ED4D-84D9-0D0E-0493C1A46299}"/>
              </a:ext>
            </a:extLst>
          </p:cNvPr>
          <p:cNvSpPr>
            <a:spLocks noGrp="1"/>
          </p:cNvSpPr>
          <p:nvPr>
            <p:ph type="title" idx="4294967295"/>
          </p:nvPr>
        </p:nvSpPr>
        <p:spPr>
          <a:xfrm>
            <a:off x="838200" y="583490"/>
            <a:ext cx="10515600" cy="767639"/>
          </a:xfrm>
        </p:spPr>
        <p:txBody>
          <a:bodyPr anchor="t">
            <a:normAutofit/>
          </a:bodyPr>
          <a:lstStyle/>
          <a:p>
            <a:r>
              <a:rPr lang="en-US" sz="3200" b="1" dirty="0">
                <a:solidFill>
                  <a:schemeClr val="accent2"/>
                </a:solidFill>
                <a:latin typeface="Calibri" panose="020F0502020204030204" pitchFamily="34" charset="0"/>
                <a:ea typeface="Roboto" panose="02000000000000000000" pitchFamily="2" charset="0"/>
                <a:cs typeface="Calibri" panose="020F0502020204030204" pitchFamily="34" charset="0"/>
              </a:rPr>
              <a:t>ENTREPRENEUR TYPES</a:t>
            </a:r>
          </a:p>
        </p:txBody>
      </p:sp>
      <p:sp>
        <p:nvSpPr>
          <p:cNvPr id="3" name="Content Placeholder 2">
            <a:extLst>
              <a:ext uri="{FF2B5EF4-FFF2-40B4-BE49-F238E27FC236}">
                <a16:creationId xmlns:a16="http://schemas.microsoft.com/office/drawing/2014/main" id="{21F88567-669B-CE44-FCA3-FCC3FAE3350C}"/>
              </a:ext>
            </a:extLst>
          </p:cNvPr>
          <p:cNvSpPr>
            <a:spLocks noGrp="1"/>
          </p:cNvSpPr>
          <p:nvPr>
            <p:ph idx="4294967295"/>
          </p:nvPr>
        </p:nvSpPr>
        <p:spPr>
          <a:xfrm>
            <a:off x="838200" y="1351129"/>
            <a:ext cx="10515600" cy="3930982"/>
          </a:xfrm>
        </p:spPr>
        <p:txBody>
          <a:bodyPr/>
          <a:lstStyle/>
          <a:p>
            <a:r>
              <a:rPr lang="en-US" sz="2800" b="1" dirty="0">
                <a:solidFill>
                  <a:schemeClr val="accent1"/>
                </a:solidFill>
              </a:rPr>
              <a:t>Survival entrepreneurs</a:t>
            </a:r>
            <a:r>
              <a:rPr lang="en-US" sz="2800" i="1" dirty="0"/>
              <a:t>…resort to creating enterprises because there are few other options</a:t>
            </a:r>
          </a:p>
          <a:p>
            <a:r>
              <a:rPr lang="en-US" sz="2800" b="1" dirty="0">
                <a:solidFill>
                  <a:schemeClr val="accent1"/>
                </a:solidFill>
              </a:rPr>
              <a:t>Lifestyle entrepreneurs</a:t>
            </a:r>
            <a:r>
              <a:rPr lang="en-US" sz="2800" i="1" dirty="0"/>
              <a:t>…choose self-employment to pursue personal goals</a:t>
            </a:r>
          </a:p>
          <a:p>
            <a:r>
              <a:rPr lang="en-US" sz="2800" b="1" dirty="0">
                <a:solidFill>
                  <a:schemeClr val="accent1"/>
                </a:solidFill>
              </a:rPr>
              <a:t>Growth entrepreneurs</a:t>
            </a:r>
            <a:r>
              <a:rPr lang="en-US" sz="2800" i="1" dirty="0"/>
              <a:t>…motivated to grow their businesses to create wealth and jobs in their community</a:t>
            </a:r>
          </a:p>
          <a:p>
            <a:r>
              <a:rPr lang="en-US" sz="2800" b="1" dirty="0">
                <a:solidFill>
                  <a:schemeClr val="accent1"/>
                </a:solidFill>
              </a:rPr>
              <a:t>Serial entrepreneurs</a:t>
            </a:r>
            <a:r>
              <a:rPr lang="en-US" sz="2800" i="1" dirty="0"/>
              <a:t>…over their lifetimes will create several businesses</a:t>
            </a:r>
          </a:p>
          <a:p>
            <a:endParaRPr lang="en-US" dirty="0"/>
          </a:p>
        </p:txBody>
      </p:sp>
    </p:spTree>
    <p:extLst>
      <p:ext uri="{BB962C8B-B14F-4D97-AF65-F5344CB8AC3E}">
        <p14:creationId xmlns:p14="http://schemas.microsoft.com/office/powerpoint/2010/main" val="3600947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C9659-3BFD-E52F-A051-CFB0DD1F8978}"/>
              </a:ext>
            </a:extLst>
          </p:cNvPr>
          <p:cNvSpPr>
            <a:spLocks noGrp="1"/>
          </p:cNvSpPr>
          <p:nvPr>
            <p:ph type="title" idx="4294967295"/>
          </p:nvPr>
        </p:nvSpPr>
        <p:spPr>
          <a:xfrm>
            <a:off x="382136" y="532263"/>
            <a:ext cx="10133463" cy="750627"/>
          </a:xfrm>
        </p:spPr>
        <p:txBody>
          <a:bodyPr anchor="t">
            <a:normAutofit/>
          </a:bodyPr>
          <a:lstStyle/>
          <a:p>
            <a:r>
              <a:rPr lang="en-US" sz="3200" b="1" dirty="0">
                <a:solidFill>
                  <a:schemeClr val="accent2"/>
                </a:solidFill>
                <a:latin typeface="+mn-lt"/>
                <a:ea typeface="Roboto" panose="02000000000000000000" pitchFamily="2" charset="0"/>
              </a:rPr>
              <a:t>TERMS YOU SHOULD KNOW</a:t>
            </a:r>
          </a:p>
        </p:txBody>
      </p:sp>
      <p:sp>
        <p:nvSpPr>
          <p:cNvPr id="3" name="Content Placeholder 2">
            <a:extLst>
              <a:ext uri="{FF2B5EF4-FFF2-40B4-BE49-F238E27FC236}">
                <a16:creationId xmlns:a16="http://schemas.microsoft.com/office/drawing/2014/main" id="{754D70E1-CADE-8426-FD3B-402A561BF2AD}"/>
              </a:ext>
            </a:extLst>
          </p:cNvPr>
          <p:cNvSpPr>
            <a:spLocks noGrp="1"/>
          </p:cNvSpPr>
          <p:nvPr>
            <p:ph idx="4294967295"/>
          </p:nvPr>
        </p:nvSpPr>
        <p:spPr>
          <a:xfrm>
            <a:off x="545910" y="1282890"/>
            <a:ext cx="9969690" cy="4894073"/>
          </a:xfrm>
        </p:spPr>
        <p:txBody>
          <a:bodyPr/>
          <a:lstStyle/>
          <a:p>
            <a:r>
              <a:rPr lang="en-US" sz="2800" b="1" dirty="0">
                <a:solidFill>
                  <a:schemeClr val="accent1"/>
                </a:solidFill>
              </a:rPr>
              <a:t>Entrepreneurs</a:t>
            </a:r>
            <a:r>
              <a:rPr lang="en-US" sz="2800" dirty="0"/>
              <a:t>…</a:t>
            </a:r>
            <a:r>
              <a:rPr lang="en-US" sz="2800" i="1" dirty="0">
                <a:cs typeface="Times New Roman" pitchFamily="18" charset="0"/>
              </a:rPr>
              <a:t>people who create and grow enterprises</a:t>
            </a:r>
            <a:r>
              <a:rPr lang="en-US" sz="2800" i="1" dirty="0"/>
              <a:t> </a:t>
            </a:r>
          </a:p>
          <a:p>
            <a:r>
              <a:rPr lang="en-US" sz="2800" b="1" dirty="0">
                <a:solidFill>
                  <a:schemeClr val="accent1"/>
                </a:solidFill>
              </a:rPr>
              <a:t>Entrepreneurship</a:t>
            </a:r>
            <a:r>
              <a:rPr lang="en-US" sz="2800" dirty="0"/>
              <a:t>…</a:t>
            </a:r>
            <a:r>
              <a:rPr lang="en-US" sz="2800" i="1" dirty="0">
                <a:cs typeface="Times New Roman" pitchFamily="18" charset="0"/>
              </a:rPr>
              <a:t>the process through which entrepreneurs create and grow enterprises</a:t>
            </a:r>
            <a:endParaRPr lang="en-US" sz="2800" i="1" dirty="0"/>
          </a:p>
          <a:p>
            <a:r>
              <a:rPr lang="en-US" sz="2800" b="1" dirty="0">
                <a:solidFill>
                  <a:schemeClr val="accent1"/>
                </a:solidFill>
              </a:rPr>
              <a:t>Entrepreneurial Communities</a:t>
            </a:r>
            <a:r>
              <a:rPr lang="en-US" sz="2800" i="1" dirty="0">
                <a:solidFill>
                  <a:srgbClr val="740000"/>
                </a:solidFill>
              </a:rPr>
              <a:t>…</a:t>
            </a:r>
            <a:r>
              <a:rPr lang="en-US" sz="2800" i="1" dirty="0"/>
              <a:t>communities where significant economic and social entrepreneurial activity exist and where there is an effective </a:t>
            </a:r>
            <a:r>
              <a:rPr lang="en-US" sz="2800" b="1" i="1" dirty="0"/>
              <a:t>system </a:t>
            </a:r>
            <a:r>
              <a:rPr lang="en-US" sz="2800" i="1" dirty="0"/>
              <a:t>of public and private support that foster entrepreneurship</a:t>
            </a:r>
          </a:p>
          <a:p>
            <a:r>
              <a:rPr lang="en-US" sz="2800" b="1" dirty="0">
                <a:solidFill>
                  <a:schemeClr val="accent1"/>
                </a:solidFill>
              </a:rPr>
              <a:t>Entrepreneurship </a:t>
            </a:r>
            <a:r>
              <a:rPr lang="en-US" b="1" dirty="0">
                <a:solidFill>
                  <a:schemeClr val="accent1"/>
                </a:solidFill>
              </a:rPr>
              <a:t>d</a:t>
            </a:r>
            <a:r>
              <a:rPr lang="en-US" sz="2800" b="1" dirty="0">
                <a:solidFill>
                  <a:schemeClr val="accent1"/>
                </a:solidFill>
              </a:rPr>
              <a:t>evelopment</a:t>
            </a:r>
            <a:r>
              <a:rPr lang="en-US" sz="2800" dirty="0"/>
              <a:t>…</a:t>
            </a:r>
            <a:r>
              <a:rPr lang="en-US" sz="2800" i="1" dirty="0">
                <a:cs typeface="Times New Roman" pitchFamily="18" charset="0"/>
              </a:rPr>
              <a:t>the </a:t>
            </a:r>
            <a:r>
              <a:rPr lang="en-US" sz="2800" b="1" i="1" dirty="0">
                <a:cs typeface="Times New Roman" pitchFamily="18" charset="0"/>
              </a:rPr>
              <a:t>infrastructure</a:t>
            </a:r>
            <a:r>
              <a:rPr lang="en-US" sz="2800" i="1" dirty="0">
                <a:cs typeface="Times New Roman" pitchFamily="18" charset="0"/>
              </a:rPr>
              <a:t> of public and private policies and practices that foster entrepreneurship.</a:t>
            </a:r>
            <a:endParaRPr lang="en-US" sz="2800" i="1" dirty="0"/>
          </a:p>
          <a:p>
            <a:endParaRPr lang="en-US" dirty="0"/>
          </a:p>
        </p:txBody>
      </p:sp>
    </p:spTree>
    <p:extLst>
      <p:ext uri="{BB962C8B-B14F-4D97-AF65-F5344CB8AC3E}">
        <p14:creationId xmlns:p14="http://schemas.microsoft.com/office/powerpoint/2010/main" val="372372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AB8AF-6888-43F9-AFDA-858261F16548}"/>
              </a:ext>
            </a:extLst>
          </p:cNvPr>
          <p:cNvSpPr>
            <a:spLocks noGrp="1"/>
          </p:cNvSpPr>
          <p:nvPr>
            <p:ph type="title" idx="4294967295"/>
          </p:nvPr>
        </p:nvSpPr>
        <p:spPr>
          <a:xfrm>
            <a:off x="409432" y="681037"/>
            <a:ext cx="11382233" cy="767639"/>
          </a:xfrm>
        </p:spPr>
        <p:txBody>
          <a:bodyPr anchor="t">
            <a:normAutofit/>
          </a:bodyPr>
          <a:lstStyle/>
          <a:p>
            <a:r>
              <a:rPr lang="en-US" sz="3200" b="1" dirty="0">
                <a:solidFill>
                  <a:schemeClr val="accent2"/>
                </a:solidFill>
                <a:latin typeface="+mn-lt"/>
                <a:ea typeface="Roboto" panose="02000000000000000000" pitchFamily="2" charset="0"/>
              </a:rPr>
              <a:t>ENTREPRENEURSHIP AS AN ECONOMIC DEVELOPMENT STRATEGY</a:t>
            </a:r>
            <a:endParaRPr lang="en-US" sz="3200" dirty="0">
              <a:solidFill>
                <a:schemeClr val="accent2"/>
              </a:solidFill>
              <a:latin typeface="+mn-lt"/>
            </a:endParaRPr>
          </a:p>
        </p:txBody>
      </p:sp>
      <p:sp>
        <p:nvSpPr>
          <p:cNvPr id="3" name="Content Placeholder 2">
            <a:extLst>
              <a:ext uri="{FF2B5EF4-FFF2-40B4-BE49-F238E27FC236}">
                <a16:creationId xmlns:a16="http://schemas.microsoft.com/office/drawing/2014/main" id="{BAA27FCC-E669-D583-530F-C5FDEBDA5619}"/>
              </a:ext>
            </a:extLst>
          </p:cNvPr>
          <p:cNvSpPr>
            <a:spLocks noGrp="1"/>
          </p:cNvSpPr>
          <p:nvPr>
            <p:ph idx="4294967295"/>
          </p:nvPr>
        </p:nvSpPr>
        <p:spPr>
          <a:xfrm>
            <a:off x="400334" y="1544212"/>
            <a:ext cx="11382233" cy="3778417"/>
          </a:xfrm>
        </p:spPr>
        <p:txBody>
          <a:bodyPr/>
          <a:lstStyle/>
          <a:p>
            <a:pPr marL="0" indent="0">
              <a:buNone/>
            </a:pPr>
            <a:r>
              <a:rPr lang="en-US" sz="2800" b="1" i="1" dirty="0">
                <a:solidFill>
                  <a:schemeClr val="tx1">
                    <a:lumMod val="65000"/>
                    <a:lumOff val="35000"/>
                  </a:schemeClr>
                </a:solidFill>
                <a:ea typeface="Roboto" panose="02000000000000000000" pitchFamily="2" charset="0"/>
              </a:rPr>
              <a:t>Three ways in which entrepreneurship plays a critical role in economic development…</a:t>
            </a:r>
          </a:p>
          <a:p>
            <a:r>
              <a:rPr lang="en-US" b="1" dirty="0">
                <a:solidFill>
                  <a:schemeClr val="accent1"/>
                </a:solidFill>
                <a:ea typeface="Roboto" panose="02000000000000000000" pitchFamily="2" charset="0"/>
              </a:rPr>
              <a:t>Entrepreneurship</a:t>
            </a:r>
            <a:r>
              <a:rPr lang="en-US" dirty="0">
                <a:ea typeface="Roboto" panose="02000000000000000000" pitchFamily="2" charset="0"/>
              </a:rPr>
              <a:t> – the link between assets and finding new sources of competitive advantage and economic opportunity</a:t>
            </a:r>
          </a:p>
          <a:p>
            <a:r>
              <a:rPr lang="en-US" b="1" dirty="0">
                <a:solidFill>
                  <a:schemeClr val="accent1"/>
                </a:solidFill>
                <a:ea typeface="Roboto" panose="02000000000000000000" pitchFamily="2" charset="0"/>
              </a:rPr>
              <a:t>Entrepreneurs</a:t>
            </a:r>
            <a:r>
              <a:rPr lang="en-US" dirty="0">
                <a:ea typeface="Roboto" panose="02000000000000000000" pitchFamily="2" charset="0"/>
              </a:rPr>
              <a:t> – recognize opportunity and bring together resources to turn opportunity into a viable business venture</a:t>
            </a:r>
          </a:p>
          <a:p>
            <a:r>
              <a:rPr lang="en-US" b="1" dirty="0">
                <a:solidFill>
                  <a:schemeClr val="accent1"/>
                </a:solidFill>
                <a:ea typeface="Roboto" panose="02000000000000000000" pitchFamily="2" charset="0"/>
              </a:rPr>
              <a:t>Entrepreneurial communities and leaders</a:t>
            </a:r>
            <a:r>
              <a:rPr lang="en-US" dirty="0">
                <a:solidFill>
                  <a:schemeClr val="accent1"/>
                </a:solidFill>
                <a:ea typeface="Roboto" panose="02000000000000000000" pitchFamily="2" charset="0"/>
              </a:rPr>
              <a:t> </a:t>
            </a:r>
            <a:r>
              <a:rPr lang="en-US" dirty="0">
                <a:ea typeface="Roboto" panose="02000000000000000000" pitchFamily="2" charset="0"/>
              </a:rPr>
              <a:t>– understand their assets and mobilize to employ these assets through entrepreneurship development</a:t>
            </a:r>
          </a:p>
          <a:p>
            <a:endParaRPr lang="en-US" dirty="0"/>
          </a:p>
        </p:txBody>
      </p:sp>
    </p:spTree>
    <p:extLst>
      <p:ext uri="{BB962C8B-B14F-4D97-AF65-F5344CB8AC3E}">
        <p14:creationId xmlns:p14="http://schemas.microsoft.com/office/powerpoint/2010/main" val="755478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5ED0F-3864-499E-B467-62D19E4CA355}"/>
              </a:ext>
            </a:extLst>
          </p:cNvPr>
          <p:cNvSpPr>
            <a:spLocks noGrp="1"/>
          </p:cNvSpPr>
          <p:nvPr>
            <p:ph type="title" idx="4294967295"/>
          </p:nvPr>
        </p:nvSpPr>
        <p:spPr>
          <a:xfrm>
            <a:off x="542924" y="365125"/>
            <a:ext cx="11029951" cy="606425"/>
          </a:xfrm>
        </p:spPr>
        <p:txBody>
          <a:bodyPr anchor="t">
            <a:normAutofit/>
          </a:bodyPr>
          <a:lstStyle/>
          <a:p>
            <a:r>
              <a:rPr lang="en-US" sz="2800" b="1" i="0" dirty="0">
                <a:solidFill>
                  <a:schemeClr val="accent2"/>
                </a:solidFill>
                <a:latin typeface="+mn-lt"/>
                <a:ea typeface="Roboto" panose="02000000000000000000" pitchFamily="2" charset="0"/>
              </a:rPr>
              <a:t>WHAT TYPES OF </a:t>
            </a:r>
            <a:r>
              <a:rPr lang="en-US" sz="2800" b="1" dirty="0">
                <a:solidFill>
                  <a:schemeClr val="accent2"/>
                </a:solidFill>
                <a:latin typeface="+mn-lt"/>
                <a:ea typeface="Roboto" panose="02000000000000000000" pitchFamily="2" charset="0"/>
              </a:rPr>
              <a:t>ENTREPRENEURS</a:t>
            </a:r>
            <a:r>
              <a:rPr lang="en-US" sz="2800" b="1" i="0" dirty="0">
                <a:solidFill>
                  <a:schemeClr val="accent2"/>
                </a:solidFill>
                <a:latin typeface="+mn-lt"/>
                <a:ea typeface="Roboto" panose="02000000000000000000" pitchFamily="2" charset="0"/>
              </a:rPr>
              <a:t> ARE IN YOUR COMMUNITY?</a:t>
            </a:r>
          </a:p>
        </p:txBody>
      </p:sp>
      <p:pic>
        <p:nvPicPr>
          <p:cNvPr id="5" name="Content Placeholder 4">
            <a:extLst>
              <a:ext uri="{FF2B5EF4-FFF2-40B4-BE49-F238E27FC236}">
                <a16:creationId xmlns:a16="http://schemas.microsoft.com/office/drawing/2014/main" id="{FD1FBF99-304C-444E-8C15-C69EFF8B25F2}"/>
              </a:ext>
            </a:extLst>
          </p:cNvPr>
          <p:cNvPicPr>
            <a:picLocks noGrp="1" noChangeAspect="1"/>
          </p:cNvPicPr>
          <p:nvPr>
            <p:ph sz="half" idx="4294967295"/>
          </p:nvPr>
        </p:nvPicPr>
        <p:blipFill>
          <a:blip r:embed="rId3" cstate="screen">
            <a:extLst>
              <a:ext uri="{28A0092B-C50C-407E-A947-70E740481C1C}">
                <a14:useLocalDpi xmlns:a14="http://schemas.microsoft.com/office/drawing/2010/main"/>
              </a:ext>
            </a:extLst>
          </a:blip>
          <a:stretch>
            <a:fillRect/>
          </a:stretch>
        </p:blipFill>
        <p:spPr>
          <a:xfrm>
            <a:off x="619125" y="1071566"/>
            <a:ext cx="5181600" cy="4176712"/>
          </a:xfrm>
          <a:prstGeom prst="rect">
            <a:avLst/>
          </a:prstGeom>
        </p:spPr>
      </p:pic>
      <p:sp>
        <p:nvSpPr>
          <p:cNvPr id="4" name="Content Placeholder 3">
            <a:extLst>
              <a:ext uri="{FF2B5EF4-FFF2-40B4-BE49-F238E27FC236}">
                <a16:creationId xmlns:a16="http://schemas.microsoft.com/office/drawing/2014/main" id="{0B3F3BC2-864D-4534-A50C-90222F1E46E4}"/>
              </a:ext>
            </a:extLst>
          </p:cNvPr>
          <p:cNvSpPr>
            <a:spLocks noGrp="1"/>
          </p:cNvSpPr>
          <p:nvPr>
            <p:ph sz="half" idx="4294967295"/>
          </p:nvPr>
        </p:nvSpPr>
        <p:spPr>
          <a:xfrm>
            <a:off x="6096000" y="971550"/>
            <a:ext cx="5181600" cy="4351338"/>
          </a:xfrm>
        </p:spPr>
        <p:txBody>
          <a:bodyPr>
            <a:noAutofit/>
          </a:bodyPr>
          <a:lstStyle/>
          <a:p>
            <a:pPr>
              <a:spcBef>
                <a:spcPts val="0"/>
              </a:spcBef>
              <a:spcAft>
                <a:spcPts val="300"/>
              </a:spcAft>
            </a:pPr>
            <a:r>
              <a:rPr lang="en-US" dirty="0">
                <a:ea typeface="Roboto" panose="02000000000000000000" pitchFamily="2" charset="0"/>
              </a:rPr>
              <a:t>Boutiques</a:t>
            </a:r>
          </a:p>
          <a:p>
            <a:pPr>
              <a:spcBef>
                <a:spcPts val="0"/>
              </a:spcBef>
              <a:spcAft>
                <a:spcPts val="300"/>
              </a:spcAft>
            </a:pPr>
            <a:r>
              <a:rPr lang="en-US" dirty="0">
                <a:ea typeface="Roboto" panose="02000000000000000000" pitchFamily="2" charset="0"/>
              </a:rPr>
              <a:t>Restaurants</a:t>
            </a:r>
          </a:p>
          <a:p>
            <a:pPr>
              <a:spcBef>
                <a:spcPts val="0"/>
              </a:spcBef>
              <a:spcAft>
                <a:spcPts val="300"/>
              </a:spcAft>
            </a:pPr>
            <a:r>
              <a:rPr lang="en-US" dirty="0">
                <a:ea typeface="Roboto" panose="02000000000000000000" pitchFamily="2" charset="0"/>
              </a:rPr>
              <a:t>Small manufacturing</a:t>
            </a:r>
          </a:p>
          <a:p>
            <a:pPr>
              <a:spcBef>
                <a:spcPts val="0"/>
              </a:spcBef>
              <a:spcAft>
                <a:spcPts val="300"/>
              </a:spcAft>
            </a:pPr>
            <a:r>
              <a:rPr lang="en-US" dirty="0">
                <a:ea typeface="Roboto" panose="02000000000000000000" pitchFamily="2" charset="0"/>
              </a:rPr>
              <a:t>Artists and artisans</a:t>
            </a:r>
          </a:p>
          <a:p>
            <a:pPr>
              <a:spcBef>
                <a:spcPts val="0"/>
              </a:spcBef>
              <a:spcAft>
                <a:spcPts val="300"/>
              </a:spcAft>
            </a:pPr>
            <a:r>
              <a:rPr lang="en-US" dirty="0">
                <a:ea typeface="Roboto" panose="02000000000000000000" pitchFamily="2" charset="0"/>
              </a:rPr>
              <a:t>Education providers</a:t>
            </a:r>
          </a:p>
          <a:p>
            <a:pPr>
              <a:spcBef>
                <a:spcPts val="0"/>
              </a:spcBef>
              <a:spcAft>
                <a:spcPts val="300"/>
              </a:spcAft>
            </a:pPr>
            <a:r>
              <a:rPr lang="en-US" dirty="0">
                <a:ea typeface="Roboto" panose="02000000000000000000" pitchFamily="2" charset="0"/>
              </a:rPr>
              <a:t>Healthcare</a:t>
            </a:r>
          </a:p>
          <a:p>
            <a:pPr>
              <a:spcBef>
                <a:spcPts val="0"/>
              </a:spcBef>
              <a:spcAft>
                <a:spcPts val="300"/>
              </a:spcAft>
            </a:pPr>
            <a:r>
              <a:rPr lang="en-US" dirty="0">
                <a:ea typeface="Roboto" panose="02000000000000000000" pitchFamily="2" charset="0"/>
              </a:rPr>
              <a:t>Agribusinesses </a:t>
            </a:r>
          </a:p>
          <a:p>
            <a:pPr>
              <a:spcBef>
                <a:spcPts val="0"/>
              </a:spcBef>
              <a:spcAft>
                <a:spcPts val="300"/>
              </a:spcAft>
            </a:pPr>
            <a:endParaRPr lang="en-US" dirty="0">
              <a:ea typeface="Roboto" panose="02000000000000000000" pitchFamily="2" charset="0"/>
            </a:endParaRPr>
          </a:p>
          <a:p>
            <a:pPr>
              <a:spcBef>
                <a:spcPts val="0"/>
              </a:spcBef>
              <a:spcAft>
                <a:spcPts val="300"/>
              </a:spcAft>
            </a:pPr>
            <a:r>
              <a:rPr lang="en-US" dirty="0">
                <a:ea typeface="Roboto" panose="02000000000000000000" pitchFamily="2" charset="0"/>
              </a:rPr>
              <a:t>Other examples?</a:t>
            </a:r>
          </a:p>
          <a:p>
            <a:pPr>
              <a:spcBef>
                <a:spcPts val="0"/>
              </a:spcBef>
              <a:spcAft>
                <a:spcPts val="300"/>
              </a:spcAft>
            </a:pPr>
            <a:endParaRPr lang="en-US" dirty="0">
              <a:ea typeface="Roboto" panose="02000000000000000000" pitchFamily="2" charset="0"/>
            </a:endParaRPr>
          </a:p>
        </p:txBody>
      </p:sp>
    </p:spTree>
    <p:extLst>
      <p:ext uri="{BB962C8B-B14F-4D97-AF65-F5344CB8AC3E}">
        <p14:creationId xmlns:p14="http://schemas.microsoft.com/office/powerpoint/2010/main" val="2580333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p:nvPr>
        </p:nvSpPr>
        <p:spPr>
          <a:xfrm>
            <a:off x="838200" y="365125"/>
            <a:ext cx="10515600" cy="1325563"/>
          </a:xfrm>
        </p:spPr>
        <p:txBody>
          <a:bodyPr anchor="ctr">
            <a:normAutofit/>
          </a:bodyPr>
          <a:lstStyle/>
          <a:p>
            <a:pPr marL="0" indent="0">
              <a:buNone/>
            </a:pPr>
            <a:r>
              <a:rPr lang="en-US" sz="3200" b="1" dirty="0">
                <a:solidFill>
                  <a:schemeClr val="accent2"/>
                </a:solidFill>
                <a:latin typeface="+mn-lt"/>
              </a:rPr>
              <a:t>THE ROLE OF ENTREPRENEURSHIP AND SMALL BUSINESS </a:t>
            </a:r>
            <a:br>
              <a:rPr lang="en-US" sz="3200" b="1" dirty="0">
                <a:solidFill>
                  <a:schemeClr val="accent2"/>
                </a:solidFill>
                <a:latin typeface="+mn-lt"/>
              </a:rPr>
            </a:br>
            <a:r>
              <a:rPr lang="en-US" sz="3200" b="1" dirty="0">
                <a:solidFill>
                  <a:schemeClr val="accent2"/>
                </a:solidFill>
                <a:latin typeface="+mn-lt"/>
              </a:rPr>
              <a:t>IN ECONOMIC DEVELOPMENT</a:t>
            </a:r>
          </a:p>
        </p:txBody>
      </p:sp>
      <p:pic>
        <p:nvPicPr>
          <p:cNvPr id="5" name="Picture 4" descr="Clerk in store">
            <a:extLst>
              <a:ext uri="{FF2B5EF4-FFF2-40B4-BE49-F238E27FC236}">
                <a16:creationId xmlns:a16="http://schemas.microsoft.com/office/drawing/2014/main" id="{3227E2C1-6506-B9A1-CCD4-55482AF67DA8}"/>
              </a:ext>
            </a:extLst>
          </p:cNvPr>
          <p:cNvPicPr>
            <a:picLocks noChangeAspect="1"/>
          </p:cNvPicPr>
          <p:nvPr/>
        </p:nvPicPr>
        <p:blipFill rotWithShape="1">
          <a:blip r:embed="rId4">
            <a:extLst>
              <a:ext uri="{28A0092B-C50C-407E-A947-70E740481C1C}">
                <a14:useLocalDpi xmlns:a14="http://schemas.microsoft.com/office/drawing/2010/main" val="0"/>
              </a:ext>
            </a:extLst>
          </a:blip>
          <a:srcRect t="839" b="37169"/>
          <a:stretch/>
        </p:blipFill>
        <p:spPr>
          <a:xfrm>
            <a:off x="838200" y="1825625"/>
            <a:ext cx="10515600" cy="4351338"/>
          </a:xfrm>
          <a:prstGeom prst="rect">
            <a:avLst/>
          </a:prstGeom>
          <a:noFill/>
        </p:spPr>
      </p:pic>
    </p:spTree>
    <p:custDataLst>
      <p:tags r:id="rId1"/>
    </p:custDataLst>
    <p:extLst>
      <p:ext uri="{BB962C8B-B14F-4D97-AF65-F5344CB8AC3E}">
        <p14:creationId xmlns:p14="http://schemas.microsoft.com/office/powerpoint/2010/main" val="134437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136109" y="1355673"/>
            <a:ext cx="6892119" cy="3077509"/>
          </a:xfrm>
        </p:spPr>
        <p:txBody>
          <a:bodyPr wrap="square">
            <a:spAutoFit/>
          </a:bodyPr>
          <a:lstStyle/>
          <a:p>
            <a:pPr marL="0" indent="0">
              <a:lnSpc>
                <a:spcPct val="90000"/>
              </a:lnSpc>
              <a:buNone/>
              <a:defRPr/>
            </a:pPr>
            <a:r>
              <a:rPr lang="en-US" b="1" dirty="0">
                <a:solidFill>
                  <a:schemeClr val="accent1"/>
                </a:solidFill>
              </a:rPr>
              <a:t>The three-legged stool …</a:t>
            </a:r>
            <a:br>
              <a:rPr lang="en-US" b="1" dirty="0">
                <a:solidFill>
                  <a:schemeClr val="accent1"/>
                </a:solidFill>
              </a:rPr>
            </a:br>
            <a:endParaRPr lang="en-US" sz="1050" dirty="0"/>
          </a:p>
          <a:p>
            <a:r>
              <a:rPr lang="en-US" baseline="30000" dirty="0"/>
              <a:t>Represents three main ways that economic development professionals can promote economic vitality in their community</a:t>
            </a:r>
          </a:p>
          <a:p>
            <a:r>
              <a:rPr lang="en-US" baseline="30000" dirty="0"/>
              <a:t>Often invoked to convey communities should take a balanced approach to economic development</a:t>
            </a:r>
          </a:p>
          <a:p>
            <a:r>
              <a:rPr lang="en-US" baseline="30000" dirty="0"/>
              <a:t>Suggests entrepreneurship should also complement attraction, business retention, and expansion activities</a:t>
            </a:r>
          </a:p>
          <a:p>
            <a:r>
              <a:rPr lang="en-US" baseline="30000" dirty="0"/>
              <a:t>Emphasizes how a community brings it all together!</a:t>
            </a:r>
            <a:endParaRPr lang="en-US" sz="2400" dirty="0"/>
          </a:p>
        </p:txBody>
      </p:sp>
      <p:sp>
        <p:nvSpPr>
          <p:cNvPr id="4" name="Title 3"/>
          <p:cNvSpPr>
            <a:spLocks noGrp="1"/>
          </p:cNvSpPr>
          <p:nvPr>
            <p:ph type="title" idx="4294967295"/>
          </p:nvPr>
        </p:nvSpPr>
        <p:spPr>
          <a:xfrm>
            <a:off x="371949" y="382137"/>
            <a:ext cx="7393627" cy="748732"/>
          </a:xfrm>
        </p:spPr>
        <p:txBody>
          <a:bodyPr anchor="t">
            <a:normAutofit/>
          </a:bodyPr>
          <a:lstStyle/>
          <a:p>
            <a:r>
              <a:rPr lang="en-US" sz="3200" b="1" dirty="0">
                <a:latin typeface="+mn-lt"/>
              </a:rPr>
              <a:t>The Case for Entrepreneurship</a:t>
            </a:r>
          </a:p>
        </p:txBody>
      </p:sp>
      <p:pic>
        <p:nvPicPr>
          <p:cNvPr id="8" name="Picture 7" descr="A diagram of a structure&#10;&#10;Description automatically generated">
            <a:extLst>
              <a:ext uri="{FF2B5EF4-FFF2-40B4-BE49-F238E27FC236}">
                <a16:creationId xmlns:a16="http://schemas.microsoft.com/office/drawing/2014/main" id="{8B0BE373-2B90-0D4A-0080-458A54918D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402" y="1140105"/>
            <a:ext cx="4267199" cy="4201041"/>
          </a:xfrm>
          <a:prstGeom prst="rect">
            <a:avLst/>
          </a:prstGeom>
        </p:spPr>
      </p:pic>
    </p:spTree>
    <p:custDataLst>
      <p:tags r:id="rId1"/>
    </p:custDataLst>
    <p:extLst>
      <p:ext uri="{BB962C8B-B14F-4D97-AF65-F5344CB8AC3E}">
        <p14:creationId xmlns:p14="http://schemas.microsoft.com/office/powerpoint/2010/main" val="1045312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16264-21B6-449A-8AD8-16EB773B8749}"/>
              </a:ext>
            </a:extLst>
          </p:cNvPr>
          <p:cNvSpPr>
            <a:spLocks noGrp="1"/>
          </p:cNvSpPr>
          <p:nvPr>
            <p:ph type="title" idx="4294967295"/>
          </p:nvPr>
        </p:nvSpPr>
        <p:spPr>
          <a:xfrm>
            <a:off x="668866" y="515408"/>
            <a:ext cx="9719733" cy="762000"/>
          </a:xfrm>
        </p:spPr>
        <p:txBody>
          <a:bodyPr>
            <a:normAutofit/>
          </a:bodyPr>
          <a:lstStyle/>
          <a:p>
            <a:pPr fontAlgn="t"/>
            <a:r>
              <a:rPr lang="en-US" sz="3200" b="1" dirty="0">
                <a:latin typeface="+mn-lt"/>
              </a:rPr>
              <a:t>Learning Objectives</a:t>
            </a:r>
          </a:p>
        </p:txBody>
      </p:sp>
      <p:sp>
        <p:nvSpPr>
          <p:cNvPr id="3" name="Content Placeholder 2">
            <a:extLst>
              <a:ext uri="{FF2B5EF4-FFF2-40B4-BE49-F238E27FC236}">
                <a16:creationId xmlns:a16="http://schemas.microsoft.com/office/drawing/2014/main" id="{AA4BC41B-9A60-4278-A640-C2E70E38829B}"/>
              </a:ext>
            </a:extLst>
          </p:cNvPr>
          <p:cNvSpPr>
            <a:spLocks noGrp="1"/>
          </p:cNvSpPr>
          <p:nvPr>
            <p:ph idx="4294967295"/>
          </p:nvPr>
        </p:nvSpPr>
        <p:spPr>
          <a:xfrm>
            <a:off x="668866" y="1439333"/>
            <a:ext cx="10854267" cy="3875617"/>
          </a:xfrm>
        </p:spPr>
        <p:txBody>
          <a:bodyPr>
            <a:normAutofit/>
          </a:bodyPr>
          <a:lstStyle/>
          <a:p>
            <a:r>
              <a:rPr lang="en-US" sz="2400" dirty="0"/>
              <a:t>Increase knowledge about career pathways, purpose and how they are created</a:t>
            </a:r>
          </a:p>
          <a:p>
            <a:r>
              <a:rPr lang="en-US" sz="2400" dirty="0"/>
              <a:t>Develop strategies to work with community leaders/businesses to develop career pathways</a:t>
            </a:r>
          </a:p>
          <a:p>
            <a:r>
              <a:rPr lang="en-US" sz="2400" dirty="0"/>
              <a:t>Improve awareness of how training/education programs are aligned to meet career pathway needs</a:t>
            </a:r>
          </a:p>
          <a:p>
            <a:r>
              <a:rPr lang="en-US" sz="2400" dirty="0"/>
              <a:t>Enhance understanding of how to implement the developed career pathway in the community</a:t>
            </a:r>
          </a:p>
          <a:p>
            <a:r>
              <a:rPr lang="en-US" sz="2400" dirty="0"/>
              <a:t>Increase awareness of existing industry career pathways and ways to incorporate unique pathways related to small businesses and remote work</a:t>
            </a:r>
          </a:p>
        </p:txBody>
      </p:sp>
    </p:spTree>
    <p:extLst>
      <p:ext uri="{BB962C8B-B14F-4D97-AF65-F5344CB8AC3E}">
        <p14:creationId xmlns:p14="http://schemas.microsoft.com/office/powerpoint/2010/main" val="2819442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361530" y="496493"/>
            <a:ext cx="11277600" cy="736979"/>
          </a:xfrm>
        </p:spPr>
        <p:txBody>
          <a:bodyPr>
            <a:noAutofit/>
          </a:bodyPr>
          <a:lstStyle/>
          <a:p>
            <a:pPr marL="0" indent="0">
              <a:buNone/>
            </a:pPr>
            <a:r>
              <a:rPr lang="en-US" sz="3200" b="1" dirty="0">
                <a:solidFill>
                  <a:schemeClr val="accent2"/>
                </a:solidFill>
                <a:latin typeface="+mn-lt"/>
                <a:ea typeface="Roboto" panose="02000000000000000000" pitchFamily="2" charset="0"/>
              </a:rPr>
              <a:t>ENTREPRENEURSHIP AS AN ECONOMIC DEVELOPMENT STRATEGY</a:t>
            </a:r>
            <a:endParaRPr lang="en-US" sz="3200" b="1" dirty="0">
              <a:solidFill>
                <a:schemeClr val="accent2"/>
              </a:solidFill>
            </a:endParaRPr>
          </a:p>
        </p:txBody>
      </p:sp>
      <p:sp>
        <p:nvSpPr>
          <p:cNvPr id="5" name="Text Placeholder 4"/>
          <p:cNvSpPr>
            <a:spLocks noGrp="1"/>
          </p:cNvSpPr>
          <p:nvPr>
            <p:ph type="body" sz="quarter" idx="4294967295"/>
          </p:nvPr>
        </p:nvSpPr>
        <p:spPr>
          <a:xfrm>
            <a:off x="676321" y="1371600"/>
            <a:ext cx="10937923" cy="4114800"/>
          </a:xfrm>
        </p:spPr>
        <p:txBody>
          <a:bodyPr>
            <a:normAutofit/>
          </a:bodyPr>
          <a:lstStyle/>
          <a:p>
            <a:pPr marL="0" indent="0">
              <a:buNone/>
            </a:pPr>
            <a:r>
              <a:rPr lang="en-US" b="1" i="1" dirty="0">
                <a:solidFill>
                  <a:schemeClr val="accent1"/>
                </a:solidFill>
              </a:rPr>
              <a:t>Starting points for policy…</a:t>
            </a:r>
          </a:p>
          <a:p>
            <a:pPr marL="342900" indent="-342900">
              <a:buFont typeface="Arial" pitchFamily="34" charset="0"/>
              <a:buChar char="•"/>
            </a:pPr>
            <a:r>
              <a:rPr lang="en-US" b="1" dirty="0">
                <a:solidFill>
                  <a:srgbClr val="000000"/>
                </a:solidFill>
                <a:cs typeface="Calibri"/>
              </a:rPr>
              <a:t>Recruitment </a:t>
            </a:r>
            <a:r>
              <a:rPr lang="en-US" dirty="0">
                <a:solidFill>
                  <a:srgbClr val="000000"/>
                </a:solidFill>
                <a:cs typeface="Calibri"/>
              </a:rPr>
              <a:t>is an ineffective/limited strategy for many rural communities, except for those with particular locational attributes</a:t>
            </a:r>
          </a:p>
          <a:p>
            <a:pPr marL="342900" indent="-342900">
              <a:buFont typeface="Arial" pitchFamily="34" charset="0"/>
              <a:buChar char="•"/>
            </a:pPr>
            <a:r>
              <a:rPr lang="en-US" b="1" dirty="0"/>
              <a:t>Entrepreneurs and small businesses are </a:t>
            </a:r>
            <a:r>
              <a:rPr lang="en-US" dirty="0"/>
              <a:t>the drivers of local and regional economies; represent appropriate scale of activity for rural places</a:t>
            </a:r>
            <a:endParaRPr lang="en-US" dirty="0">
              <a:solidFill>
                <a:srgbClr val="000000"/>
              </a:solidFill>
              <a:cs typeface="Calibri"/>
            </a:endParaRPr>
          </a:p>
          <a:p>
            <a:pPr marL="342900" indent="-342900">
              <a:buFont typeface="Arial" pitchFamily="34" charset="0"/>
              <a:buChar char="•"/>
            </a:pPr>
            <a:r>
              <a:rPr lang="en-US" b="1" dirty="0"/>
              <a:t>Key working assumption – </a:t>
            </a:r>
            <a:r>
              <a:rPr lang="en-US" dirty="0"/>
              <a:t>entrepreneurship should be included and play a key role in any comprehensive economic development plan</a:t>
            </a:r>
          </a:p>
        </p:txBody>
      </p:sp>
    </p:spTree>
    <p:custDataLst>
      <p:tags r:id="rId1"/>
    </p:custDataLst>
    <p:extLst>
      <p:ext uri="{BB962C8B-B14F-4D97-AF65-F5344CB8AC3E}">
        <p14:creationId xmlns:p14="http://schemas.microsoft.com/office/powerpoint/2010/main" val="379031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076344" y="1130869"/>
            <a:ext cx="6892119" cy="4398127"/>
          </a:xfrm>
        </p:spPr>
        <p:txBody>
          <a:bodyPr wrap="square">
            <a:spAutoFit/>
          </a:bodyPr>
          <a:lstStyle/>
          <a:p>
            <a:pPr marL="0" indent="0">
              <a:lnSpc>
                <a:spcPct val="90000"/>
              </a:lnSpc>
              <a:spcAft>
                <a:spcPts val="600"/>
              </a:spcAft>
              <a:buNone/>
              <a:defRPr/>
            </a:pPr>
            <a:r>
              <a:rPr lang="en-US" b="1" dirty="0">
                <a:solidFill>
                  <a:schemeClr val="accent1"/>
                </a:solidFill>
              </a:rPr>
              <a:t>The three-legged stool … from a workforce development perspective</a:t>
            </a:r>
            <a:endParaRPr lang="en-US" sz="1050" dirty="0"/>
          </a:p>
          <a:p>
            <a:pPr marL="176213" indent="-176213">
              <a:defRPr/>
            </a:pPr>
            <a:r>
              <a:rPr lang="en-US" sz="2400" dirty="0"/>
              <a:t>Attraction strategies may bring workers from the previous location or create new opportunities for local people in the new location for the business</a:t>
            </a:r>
          </a:p>
          <a:p>
            <a:pPr marL="176213" indent="-176213">
              <a:defRPr/>
            </a:pPr>
            <a:r>
              <a:rPr lang="en-US" sz="2400" dirty="0"/>
              <a:t>Business retention and expansion strategies aim to retain the current workforce and to attract from the local area where they are already located</a:t>
            </a:r>
          </a:p>
          <a:p>
            <a:pPr marL="176213" indent="-176213">
              <a:defRPr/>
            </a:pPr>
            <a:r>
              <a:rPr lang="en-US" sz="2400" dirty="0"/>
              <a:t>Entrepreneurship is often overlooked as these businesses tend to be small and may not have employees</a:t>
            </a:r>
          </a:p>
        </p:txBody>
      </p:sp>
      <p:sp>
        <p:nvSpPr>
          <p:cNvPr id="4" name="Title 3"/>
          <p:cNvSpPr>
            <a:spLocks noGrp="1"/>
          </p:cNvSpPr>
          <p:nvPr>
            <p:ph type="title" idx="4294967295"/>
          </p:nvPr>
        </p:nvSpPr>
        <p:spPr>
          <a:xfrm>
            <a:off x="371949" y="382137"/>
            <a:ext cx="7393627" cy="748732"/>
          </a:xfrm>
        </p:spPr>
        <p:txBody>
          <a:bodyPr anchor="t">
            <a:normAutofit/>
          </a:bodyPr>
          <a:lstStyle/>
          <a:p>
            <a:r>
              <a:rPr lang="en-US" sz="3200" b="1" dirty="0">
                <a:latin typeface="+mn-lt"/>
              </a:rPr>
              <a:t>The Case for Entrepreneurship</a:t>
            </a:r>
          </a:p>
        </p:txBody>
      </p:sp>
      <p:pic>
        <p:nvPicPr>
          <p:cNvPr id="3" name="Picture 2" descr="A diagram of a structure&#10;&#10;Description automatically generated">
            <a:extLst>
              <a:ext uri="{FF2B5EF4-FFF2-40B4-BE49-F238E27FC236}">
                <a16:creationId xmlns:a16="http://schemas.microsoft.com/office/drawing/2014/main" id="{C5F64C3F-A36A-1646-7057-068E619670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875" y="1130869"/>
            <a:ext cx="4267199" cy="4201041"/>
          </a:xfrm>
          <a:prstGeom prst="rect">
            <a:avLst/>
          </a:prstGeom>
        </p:spPr>
      </p:pic>
    </p:spTree>
    <p:custDataLst>
      <p:tags r:id="rId1"/>
    </p:custDataLst>
    <p:extLst>
      <p:ext uri="{BB962C8B-B14F-4D97-AF65-F5344CB8AC3E}">
        <p14:creationId xmlns:p14="http://schemas.microsoft.com/office/powerpoint/2010/main" val="400259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3549B2C0-57AF-1648-531C-9E14E4FE9E26}"/>
              </a:ext>
            </a:extLst>
          </p:cNvPr>
          <p:cNvSpPr txBox="1">
            <a:spLocks/>
          </p:cNvSpPr>
          <p:nvPr/>
        </p:nvSpPr>
        <p:spPr>
          <a:xfrm>
            <a:off x="474282" y="230205"/>
            <a:ext cx="11430848" cy="7369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solidFill>
                  <a:schemeClr val="accent2"/>
                </a:solidFill>
              </a:rPr>
              <a:t>ENTREPRENEURSHIP AS A WORKFORCE DEVELOPMENT STRATEGY</a:t>
            </a:r>
          </a:p>
        </p:txBody>
      </p:sp>
      <p:sp>
        <p:nvSpPr>
          <p:cNvPr id="7" name="TextBox 6">
            <a:extLst>
              <a:ext uri="{FF2B5EF4-FFF2-40B4-BE49-F238E27FC236}">
                <a16:creationId xmlns:a16="http://schemas.microsoft.com/office/drawing/2014/main" id="{0972C6A7-CEF8-B1C9-1FEB-98F004E89972}"/>
              </a:ext>
            </a:extLst>
          </p:cNvPr>
          <p:cNvSpPr txBox="1"/>
          <p:nvPr/>
        </p:nvSpPr>
        <p:spPr>
          <a:xfrm>
            <a:off x="474282" y="653108"/>
            <a:ext cx="11013743" cy="1138773"/>
          </a:xfrm>
          <a:prstGeom prst="rect">
            <a:avLst/>
          </a:prstGeom>
          <a:noFill/>
        </p:spPr>
        <p:txBody>
          <a:bodyPr wrap="square" rtlCol="0">
            <a:spAutoFit/>
          </a:bodyPr>
          <a:lstStyle/>
          <a:p>
            <a:r>
              <a:rPr lang="en-US" sz="2200" b="1" i="1" dirty="0">
                <a:solidFill>
                  <a:schemeClr val="accent1"/>
                </a:solidFill>
              </a:rPr>
              <a:t>Entrepreneurs and small business owners play an important role in the local economy and can serve as an important source of employment opportunities</a:t>
            </a:r>
          </a:p>
          <a:p>
            <a:endParaRPr lang="en-US" sz="2400" dirty="0"/>
          </a:p>
        </p:txBody>
      </p:sp>
      <p:pic>
        <p:nvPicPr>
          <p:cNvPr id="4" name="Picture 3">
            <a:extLst>
              <a:ext uri="{FF2B5EF4-FFF2-40B4-BE49-F238E27FC236}">
                <a16:creationId xmlns:a16="http://schemas.microsoft.com/office/drawing/2014/main" id="{2912E500-5CEB-43AE-A79F-30FA053C85B5}"/>
              </a:ext>
            </a:extLst>
          </p:cNvPr>
          <p:cNvPicPr>
            <a:picLocks noChangeAspect="1"/>
          </p:cNvPicPr>
          <p:nvPr/>
        </p:nvPicPr>
        <p:blipFill>
          <a:blip r:embed="rId3"/>
          <a:stretch>
            <a:fillRect/>
          </a:stretch>
        </p:blipFill>
        <p:spPr>
          <a:xfrm>
            <a:off x="2968388" y="1474548"/>
            <a:ext cx="6442636" cy="4279444"/>
          </a:xfrm>
          <a:prstGeom prst="rect">
            <a:avLst/>
          </a:prstGeom>
        </p:spPr>
      </p:pic>
    </p:spTree>
    <p:extLst>
      <p:ext uri="{BB962C8B-B14F-4D97-AF65-F5344CB8AC3E}">
        <p14:creationId xmlns:p14="http://schemas.microsoft.com/office/powerpoint/2010/main" val="1472579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3549B2C0-57AF-1648-531C-9E14E4FE9E26}"/>
              </a:ext>
            </a:extLst>
          </p:cNvPr>
          <p:cNvSpPr txBox="1">
            <a:spLocks/>
          </p:cNvSpPr>
          <p:nvPr/>
        </p:nvSpPr>
        <p:spPr>
          <a:xfrm>
            <a:off x="450376" y="463288"/>
            <a:ext cx="11430848" cy="7369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solidFill>
                  <a:schemeClr val="accent2"/>
                </a:solidFill>
              </a:rPr>
              <a:t>ENTREPRENEURSHIP AS A WORKFORCE DEVELOPMENT STRATEGY</a:t>
            </a:r>
          </a:p>
        </p:txBody>
      </p:sp>
      <p:sp>
        <p:nvSpPr>
          <p:cNvPr id="7" name="TextBox 6">
            <a:extLst>
              <a:ext uri="{FF2B5EF4-FFF2-40B4-BE49-F238E27FC236}">
                <a16:creationId xmlns:a16="http://schemas.microsoft.com/office/drawing/2014/main" id="{0972C6A7-CEF8-B1C9-1FEB-98F004E89972}"/>
              </a:ext>
            </a:extLst>
          </p:cNvPr>
          <p:cNvSpPr txBox="1"/>
          <p:nvPr/>
        </p:nvSpPr>
        <p:spPr>
          <a:xfrm>
            <a:off x="450376" y="943510"/>
            <a:ext cx="11247479" cy="1477328"/>
          </a:xfrm>
          <a:prstGeom prst="rect">
            <a:avLst/>
          </a:prstGeom>
          <a:noFill/>
        </p:spPr>
        <p:txBody>
          <a:bodyPr wrap="square" rtlCol="0">
            <a:spAutoFit/>
          </a:bodyPr>
          <a:lstStyle/>
          <a:p>
            <a:pPr>
              <a:spcAft>
                <a:spcPts val="1200"/>
              </a:spcAft>
            </a:pPr>
            <a:r>
              <a:rPr lang="en-US" sz="2200" b="1" i="1" dirty="0">
                <a:solidFill>
                  <a:schemeClr val="accent1"/>
                </a:solidFill>
              </a:rPr>
              <a:t>Entrepreneurs and small business owners play an important role in the local economy and can serve as an important source of employment opportunities.</a:t>
            </a:r>
          </a:p>
          <a:p>
            <a:r>
              <a:rPr lang="en-US" sz="1800" b="1" i="1" u="none" strike="noStrike" baseline="30000" dirty="0">
                <a:solidFill>
                  <a:srgbClr val="000000"/>
                </a:solidFill>
                <a:latin typeface="Nunito" pitchFamily="2" charset="0"/>
              </a:rPr>
              <a:t>                                Figure: Establishment Size and Employment by Establishment Size in the United States (2021)</a:t>
            </a:r>
          </a:p>
          <a:p>
            <a:endParaRPr lang="en-US" sz="2400" dirty="0"/>
          </a:p>
        </p:txBody>
      </p:sp>
      <p:pic>
        <p:nvPicPr>
          <p:cNvPr id="5" name="Picture 4" descr="A graph of a number of jobs&#10;&#10;Description automatically generated">
            <a:extLst>
              <a:ext uri="{FF2B5EF4-FFF2-40B4-BE49-F238E27FC236}">
                <a16:creationId xmlns:a16="http://schemas.microsoft.com/office/drawing/2014/main" id="{D0DC2CD2-B99C-DB2A-5149-A85539651AF6}"/>
              </a:ext>
            </a:extLst>
          </p:cNvPr>
          <p:cNvPicPr>
            <a:picLocks noChangeAspect="1"/>
          </p:cNvPicPr>
          <p:nvPr/>
        </p:nvPicPr>
        <p:blipFill rotWithShape="1">
          <a:blip r:embed="rId3">
            <a:extLst>
              <a:ext uri="{28A0092B-C50C-407E-A947-70E740481C1C}">
                <a14:useLocalDpi xmlns:a14="http://schemas.microsoft.com/office/drawing/2010/main" val="0"/>
              </a:ext>
            </a:extLst>
          </a:blip>
          <a:srcRect b="44812"/>
          <a:stretch/>
        </p:blipFill>
        <p:spPr>
          <a:xfrm>
            <a:off x="1712939" y="2014211"/>
            <a:ext cx="8211940" cy="3784824"/>
          </a:xfrm>
          <a:prstGeom prst="rect">
            <a:avLst/>
          </a:prstGeom>
        </p:spPr>
      </p:pic>
    </p:spTree>
    <p:extLst>
      <p:ext uri="{BB962C8B-B14F-4D97-AF65-F5344CB8AC3E}">
        <p14:creationId xmlns:p14="http://schemas.microsoft.com/office/powerpoint/2010/main" val="3378643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3549B2C0-57AF-1648-531C-9E14E4FE9E26}"/>
              </a:ext>
            </a:extLst>
          </p:cNvPr>
          <p:cNvSpPr txBox="1">
            <a:spLocks/>
          </p:cNvSpPr>
          <p:nvPr/>
        </p:nvSpPr>
        <p:spPr>
          <a:xfrm>
            <a:off x="450376" y="463288"/>
            <a:ext cx="11430848" cy="7369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solidFill>
                  <a:schemeClr val="accent2"/>
                </a:solidFill>
              </a:rPr>
              <a:t>ENTREPRENEURSHIP AS A WORKFORCE DEVELOPMENT STRATEGY</a:t>
            </a:r>
          </a:p>
        </p:txBody>
      </p:sp>
      <p:sp>
        <p:nvSpPr>
          <p:cNvPr id="7" name="TextBox 6">
            <a:extLst>
              <a:ext uri="{FF2B5EF4-FFF2-40B4-BE49-F238E27FC236}">
                <a16:creationId xmlns:a16="http://schemas.microsoft.com/office/drawing/2014/main" id="{0972C6A7-CEF8-B1C9-1FEB-98F004E89972}"/>
              </a:ext>
            </a:extLst>
          </p:cNvPr>
          <p:cNvSpPr txBox="1"/>
          <p:nvPr/>
        </p:nvSpPr>
        <p:spPr>
          <a:xfrm>
            <a:off x="427630" y="1077437"/>
            <a:ext cx="11013743" cy="1138773"/>
          </a:xfrm>
          <a:prstGeom prst="rect">
            <a:avLst/>
          </a:prstGeom>
          <a:noFill/>
        </p:spPr>
        <p:txBody>
          <a:bodyPr wrap="square" rtlCol="0">
            <a:spAutoFit/>
          </a:bodyPr>
          <a:lstStyle/>
          <a:p>
            <a:r>
              <a:rPr lang="en-US" sz="2200" b="1" i="1" dirty="0">
                <a:solidFill>
                  <a:schemeClr val="accent1"/>
                </a:solidFill>
              </a:rPr>
              <a:t>Entrepreneurs and small business owners play an important role in the local economy and can serve as an important source of employment opportunities.</a:t>
            </a:r>
          </a:p>
          <a:p>
            <a:endParaRPr lang="en-US" sz="2400" dirty="0"/>
          </a:p>
        </p:txBody>
      </p:sp>
      <p:pic>
        <p:nvPicPr>
          <p:cNvPr id="4" name="Picture 3" descr="A graph of a number of jobs&#10;&#10;Description automatically generated">
            <a:extLst>
              <a:ext uri="{FF2B5EF4-FFF2-40B4-BE49-F238E27FC236}">
                <a16:creationId xmlns:a16="http://schemas.microsoft.com/office/drawing/2014/main" id="{DF46D1F5-0D32-DE7C-F0C3-3E02B3408387}"/>
              </a:ext>
            </a:extLst>
          </p:cNvPr>
          <p:cNvPicPr>
            <a:picLocks noChangeAspect="1"/>
          </p:cNvPicPr>
          <p:nvPr/>
        </p:nvPicPr>
        <p:blipFill rotWithShape="1">
          <a:blip r:embed="rId3">
            <a:extLst>
              <a:ext uri="{28A0092B-C50C-407E-A947-70E740481C1C}">
                <a14:useLocalDpi xmlns:a14="http://schemas.microsoft.com/office/drawing/2010/main" val="0"/>
              </a:ext>
            </a:extLst>
          </a:blip>
          <a:srcRect t="55556"/>
          <a:stretch/>
        </p:blipFill>
        <p:spPr>
          <a:xfrm>
            <a:off x="1574393" y="2004290"/>
            <a:ext cx="8211940" cy="3048000"/>
          </a:xfrm>
          <a:prstGeom prst="rect">
            <a:avLst/>
          </a:prstGeom>
        </p:spPr>
      </p:pic>
      <p:sp>
        <p:nvSpPr>
          <p:cNvPr id="8" name="TextBox 7">
            <a:extLst>
              <a:ext uri="{FF2B5EF4-FFF2-40B4-BE49-F238E27FC236}">
                <a16:creationId xmlns:a16="http://schemas.microsoft.com/office/drawing/2014/main" id="{2956DF8F-E081-7604-2DC5-1B4D311AE531}"/>
              </a:ext>
            </a:extLst>
          </p:cNvPr>
          <p:cNvSpPr txBox="1"/>
          <p:nvPr/>
        </p:nvSpPr>
        <p:spPr>
          <a:xfrm>
            <a:off x="3920969" y="5333093"/>
            <a:ext cx="4027064" cy="246221"/>
          </a:xfrm>
          <a:prstGeom prst="rect">
            <a:avLst/>
          </a:prstGeom>
          <a:noFill/>
        </p:spPr>
        <p:txBody>
          <a:bodyPr wrap="none" rtlCol="0">
            <a:spAutoFit/>
          </a:bodyPr>
          <a:lstStyle/>
          <a:p>
            <a:pPr algn="ctr"/>
            <a:r>
              <a:rPr lang="en-US" sz="1000" dirty="0"/>
              <a:t>Source:  </a:t>
            </a:r>
            <a:r>
              <a:rPr lang="en-US" sz="1000" dirty="0">
                <a:hlinkClick r:id="rId4"/>
              </a:rPr>
              <a:t>http://youreconomy.org/indexts.lasso?state=US&amp;county=&amp;msa=</a:t>
            </a:r>
            <a:endParaRPr lang="en-US" sz="1000" dirty="0"/>
          </a:p>
        </p:txBody>
      </p:sp>
    </p:spTree>
    <p:extLst>
      <p:ext uri="{BB962C8B-B14F-4D97-AF65-F5344CB8AC3E}">
        <p14:creationId xmlns:p14="http://schemas.microsoft.com/office/powerpoint/2010/main" val="1673458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BB388387-0BDE-5954-6F0B-151EE489D269}"/>
              </a:ext>
            </a:extLst>
          </p:cNvPr>
          <p:cNvSpPr>
            <a:spLocks noGrp="1"/>
          </p:cNvSpPr>
          <p:nvPr>
            <p:ph idx="4294967295"/>
          </p:nvPr>
        </p:nvSpPr>
        <p:spPr>
          <a:xfrm>
            <a:off x="450376" y="2033516"/>
            <a:ext cx="11313994" cy="4006352"/>
          </a:xfrm>
        </p:spPr>
        <p:txBody>
          <a:bodyPr>
            <a:normAutofit/>
          </a:bodyPr>
          <a:lstStyle/>
          <a:p>
            <a:r>
              <a:rPr lang="en-US" sz="2000" b="1" dirty="0"/>
              <a:t>EMPLOYERS: </a:t>
            </a:r>
            <a:r>
              <a:rPr lang="en-US" sz="2000" dirty="0"/>
              <a:t>creating new jobs and playing a significant role in hiring part-time workers and new workforce entrants</a:t>
            </a:r>
          </a:p>
          <a:p>
            <a:r>
              <a:rPr lang="en-US" sz="2000" b="1" dirty="0"/>
              <a:t>TAX REVENUE GENERATORS: </a:t>
            </a:r>
            <a:r>
              <a:rPr lang="en-US" sz="2000" dirty="0"/>
              <a:t>broadening tax base, thus generating greater property and income tax revenues</a:t>
            </a:r>
          </a:p>
          <a:p>
            <a:r>
              <a:rPr lang="en-US" sz="2000" b="1" dirty="0"/>
              <a:t>ECONOMIC SUPPORTERS: </a:t>
            </a:r>
            <a:r>
              <a:rPr lang="en-US" sz="2000" dirty="0"/>
              <a:t>buying and supplying local products and services. Income generated typically not exported out of local community</a:t>
            </a:r>
          </a:p>
          <a:p>
            <a:r>
              <a:rPr lang="en-US" sz="2000" b="1" dirty="0">
                <a:ea typeface="Roboto" panose="02000000000000000000" pitchFamily="2" charset="0"/>
              </a:rPr>
              <a:t>PROPERTY OWNERS AND RENTERS: </a:t>
            </a:r>
            <a:r>
              <a:rPr lang="en-US" sz="2000" dirty="0">
                <a:ea typeface="Roboto" panose="02000000000000000000" pitchFamily="2" charset="0"/>
              </a:rPr>
              <a:t>leasing space from local property owners and filling vacant storefronts downtown</a:t>
            </a:r>
          </a:p>
          <a:p>
            <a:r>
              <a:rPr lang="en-US" sz="2000" b="1" dirty="0">
                <a:ea typeface="Roboto" panose="02000000000000000000" pitchFamily="2" charset="0"/>
              </a:rPr>
              <a:t>PROVIDERS OF ECONOMIC STABILITY: </a:t>
            </a:r>
            <a:r>
              <a:rPr lang="en-US" sz="2000" dirty="0">
                <a:ea typeface="Roboto" panose="02000000000000000000" pitchFamily="2" charset="0"/>
              </a:rPr>
              <a:t>small homegrown firms are, by definition, owned and operated by people who have a personal stake in the community and are more likely to remain</a:t>
            </a:r>
          </a:p>
        </p:txBody>
      </p:sp>
      <p:sp>
        <p:nvSpPr>
          <p:cNvPr id="2" name="Text Placeholder 2">
            <a:extLst>
              <a:ext uri="{FF2B5EF4-FFF2-40B4-BE49-F238E27FC236}">
                <a16:creationId xmlns:a16="http://schemas.microsoft.com/office/drawing/2014/main" id="{3549B2C0-57AF-1648-531C-9E14E4FE9E26}"/>
              </a:ext>
            </a:extLst>
          </p:cNvPr>
          <p:cNvSpPr txBox="1">
            <a:spLocks/>
          </p:cNvSpPr>
          <p:nvPr/>
        </p:nvSpPr>
        <p:spPr>
          <a:xfrm>
            <a:off x="450375" y="463288"/>
            <a:ext cx="11472683" cy="7369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solidFill>
                  <a:schemeClr val="accent2"/>
                </a:solidFill>
                <a:latin typeface="+mn-lt"/>
                <a:ea typeface="Roboto" panose="02000000000000000000" pitchFamily="2" charset="0"/>
              </a:rPr>
              <a:t>ENTREPRENEURSHIP AS A COMMUNITY DEVELOPMENT STRATEGY</a:t>
            </a:r>
            <a:endParaRPr lang="en-US" sz="3200" b="1" dirty="0">
              <a:solidFill>
                <a:schemeClr val="accent2"/>
              </a:solidFill>
            </a:endParaRPr>
          </a:p>
        </p:txBody>
      </p:sp>
      <p:sp>
        <p:nvSpPr>
          <p:cNvPr id="7" name="TextBox 6">
            <a:extLst>
              <a:ext uri="{FF2B5EF4-FFF2-40B4-BE49-F238E27FC236}">
                <a16:creationId xmlns:a16="http://schemas.microsoft.com/office/drawing/2014/main" id="{0972C6A7-CEF8-B1C9-1FEB-98F004E89972}"/>
              </a:ext>
            </a:extLst>
          </p:cNvPr>
          <p:cNvSpPr txBox="1"/>
          <p:nvPr/>
        </p:nvSpPr>
        <p:spPr>
          <a:xfrm>
            <a:off x="427630" y="1077437"/>
            <a:ext cx="11013743" cy="769441"/>
          </a:xfrm>
          <a:prstGeom prst="rect">
            <a:avLst/>
          </a:prstGeom>
          <a:noFill/>
        </p:spPr>
        <p:txBody>
          <a:bodyPr wrap="square" rtlCol="0">
            <a:spAutoFit/>
          </a:bodyPr>
          <a:lstStyle/>
          <a:p>
            <a:r>
              <a:rPr lang="en-US" sz="2200" b="1" i="1" dirty="0">
                <a:solidFill>
                  <a:schemeClr val="accent1"/>
                </a:solidFill>
              </a:rPr>
              <a:t>Large or small, numerous or few, the take-home message from this data needs to be clear. Entrepreneurs and small businesses play an important role in the local economy, including as:</a:t>
            </a:r>
            <a:endParaRPr lang="en-US" sz="2400" dirty="0"/>
          </a:p>
        </p:txBody>
      </p:sp>
    </p:spTree>
    <p:extLst>
      <p:ext uri="{BB962C8B-B14F-4D97-AF65-F5344CB8AC3E}">
        <p14:creationId xmlns:p14="http://schemas.microsoft.com/office/powerpoint/2010/main" val="3070579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6F07C-525A-4301-A81D-BD0DB5753A0F}"/>
              </a:ext>
            </a:extLst>
          </p:cNvPr>
          <p:cNvSpPr>
            <a:spLocks noGrp="1"/>
          </p:cNvSpPr>
          <p:nvPr>
            <p:ph type="title" idx="4294967295"/>
          </p:nvPr>
        </p:nvSpPr>
        <p:spPr>
          <a:xfrm>
            <a:off x="664792" y="458036"/>
            <a:ext cx="10515600" cy="612775"/>
          </a:xfrm>
        </p:spPr>
        <p:txBody>
          <a:bodyPr vert="horz" lIns="0" tIns="0" rIns="0" bIns="0" rtlCol="0" anchor="t">
            <a:normAutofit/>
          </a:bodyPr>
          <a:lstStyle/>
          <a:p>
            <a:r>
              <a:rPr lang="en-US" sz="3200" b="1" i="0" dirty="0">
                <a:solidFill>
                  <a:schemeClr val="accent2"/>
                </a:solidFill>
                <a:latin typeface="+mn-lt"/>
              </a:rPr>
              <a:t>THE DNA OF AN ENTREPRENEUR (HBS, 2020) </a:t>
            </a:r>
          </a:p>
        </p:txBody>
      </p:sp>
      <p:sp>
        <p:nvSpPr>
          <p:cNvPr id="5" name="Content Placeholder 4">
            <a:extLst>
              <a:ext uri="{FF2B5EF4-FFF2-40B4-BE49-F238E27FC236}">
                <a16:creationId xmlns:a16="http://schemas.microsoft.com/office/drawing/2014/main" id="{CB57DBBC-BC69-479F-9306-78BCC58411E2}"/>
              </a:ext>
            </a:extLst>
          </p:cNvPr>
          <p:cNvSpPr>
            <a:spLocks noGrp="1"/>
          </p:cNvSpPr>
          <p:nvPr>
            <p:ph sz="half" idx="4294967295"/>
          </p:nvPr>
        </p:nvSpPr>
        <p:spPr>
          <a:xfrm>
            <a:off x="6345608" y="1070811"/>
            <a:ext cx="5181600" cy="4351338"/>
          </a:xfrm>
        </p:spPr>
        <p:txBody>
          <a:bodyPr vert="horz" lIns="0" tIns="0" rIns="91440" bIns="0" rtlCol="0">
            <a:normAutofit lnSpcReduction="10000"/>
          </a:bodyPr>
          <a:lstStyle/>
          <a:p>
            <a:pPr lvl="1"/>
            <a:r>
              <a:rPr lang="en-US" sz="2800" dirty="0"/>
              <a:t>Curiosity</a:t>
            </a:r>
          </a:p>
          <a:p>
            <a:pPr lvl="1"/>
            <a:r>
              <a:rPr lang="en-US" sz="2800" dirty="0"/>
              <a:t>Structured Experimentation</a:t>
            </a:r>
          </a:p>
          <a:p>
            <a:pPr lvl="1"/>
            <a:r>
              <a:rPr lang="en-US" sz="2800" dirty="0"/>
              <a:t>Adaptability</a:t>
            </a:r>
          </a:p>
          <a:p>
            <a:pPr lvl="1"/>
            <a:r>
              <a:rPr lang="en-US" sz="2800" dirty="0"/>
              <a:t>Decisiveness</a:t>
            </a:r>
          </a:p>
          <a:p>
            <a:pPr lvl="1"/>
            <a:r>
              <a:rPr lang="en-US" sz="2800" dirty="0"/>
              <a:t>Team Building</a:t>
            </a:r>
          </a:p>
          <a:p>
            <a:pPr lvl="1"/>
            <a:r>
              <a:rPr lang="en-US" sz="2800" dirty="0"/>
              <a:t>Risk Tolerance</a:t>
            </a:r>
          </a:p>
          <a:p>
            <a:pPr lvl="1"/>
            <a:r>
              <a:rPr lang="en-US" sz="2800" dirty="0"/>
              <a:t>Comfortable with Failure</a:t>
            </a:r>
          </a:p>
          <a:p>
            <a:pPr lvl="1"/>
            <a:r>
              <a:rPr lang="en-US" sz="2800" dirty="0"/>
              <a:t>Persistence</a:t>
            </a:r>
          </a:p>
          <a:p>
            <a:pPr lvl="1"/>
            <a:r>
              <a:rPr lang="en-US" sz="2800" dirty="0"/>
              <a:t>Independent</a:t>
            </a:r>
          </a:p>
          <a:p>
            <a:pPr lvl="1"/>
            <a:r>
              <a:rPr lang="en-US" sz="2800" dirty="0"/>
              <a:t>Risk Takers</a:t>
            </a:r>
          </a:p>
        </p:txBody>
      </p:sp>
      <p:pic>
        <p:nvPicPr>
          <p:cNvPr id="5122" name="Picture 2" descr="Entrepreneur team working in office. using digital tablet and la. Ptop with smart phone on working process,sun flare effect stock photo">
            <a:extLst>
              <a:ext uri="{FF2B5EF4-FFF2-40B4-BE49-F238E27FC236}">
                <a16:creationId xmlns:a16="http://schemas.microsoft.com/office/drawing/2014/main" id="{763268FC-EE15-4A5C-9FDE-2400BBC4D9CC}"/>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664792" y="1070811"/>
            <a:ext cx="5355008" cy="3882381"/>
          </a:xfrm>
          <a:prstGeom prst="rect">
            <a:avLst/>
          </a:prstGeom>
          <a:solidFill>
            <a:srgbClr val="FFFFFF"/>
          </a:solidFill>
        </p:spPr>
      </p:pic>
    </p:spTree>
    <p:extLst>
      <p:ext uri="{BB962C8B-B14F-4D97-AF65-F5344CB8AC3E}">
        <p14:creationId xmlns:p14="http://schemas.microsoft.com/office/powerpoint/2010/main" val="4066253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6F07C-525A-4301-A81D-BD0DB5753A0F}"/>
              </a:ext>
            </a:extLst>
          </p:cNvPr>
          <p:cNvSpPr>
            <a:spLocks noGrp="1"/>
          </p:cNvSpPr>
          <p:nvPr>
            <p:ph type="title" idx="4294967295"/>
          </p:nvPr>
        </p:nvSpPr>
        <p:spPr>
          <a:xfrm>
            <a:off x="664792" y="458036"/>
            <a:ext cx="10515600" cy="612775"/>
          </a:xfrm>
        </p:spPr>
        <p:txBody>
          <a:bodyPr vert="horz" lIns="0" tIns="0" rIns="0" bIns="0" rtlCol="0" anchor="t">
            <a:normAutofit fontScale="90000"/>
          </a:bodyPr>
          <a:lstStyle/>
          <a:p>
            <a:r>
              <a:rPr lang="en-US" sz="3200" b="1" i="0" dirty="0">
                <a:solidFill>
                  <a:schemeClr val="accent2"/>
                </a:solidFill>
                <a:latin typeface="+mn-lt"/>
              </a:rPr>
              <a:t>THE DNA OF AN ENTREPRENEUR </a:t>
            </a:r>
            <a:r>
              <a:rPr lang="en-US" sz="3200" b="1" dirty="0">
                <a:solidFill>
                  <a:schemeClr val="accent2"/>
                </a:solidFill>
                <a:latin typeface="+mn-lt"/>
              </a:rPr>
              <a:t>&amp; WORKFORCE DEVELOPMENT</a:t>
            </a:r>
            <a:r>
              <a:rPr lang="en-US" sz="3200" b="1" i="0" dirty="0">
                <a:solidFill>
                  <a:schemeClr val="accent2"/>
                </a:solidFill>
                <a:latin typeface="+mn-lt"/>
              </a:rPr>
              <a:t> </a:t>
            </a:r>
          </a:p>
        </p:txBody>
      </p:sp>
      <p:sp>
        <p:nvSpPr>
          <p:cNvPr id="5" name="Content Placeholder 4">
            <a:extLst>
              <a:ext uri="{FF2B5EF4-FFF2-40B4-BE49-F238E27FC236}">
                <a16:creationId xmlns:a16="http://schemas.microsoft.com/office/drawing/2014/main" id="{CB57DBBC-BC69-479F-9306-78BCC58411E2}"/>
              </a:ext>
            </a:extLst>
          </p:cNvPr>
          <p:cNvSpPr>
            <a:spLocks noGrp="1"/>
          </p:cNvSpPr>
          <p:nvPr>
            <p:ph sz="half" idx="4294967295"/>
          </p:nvPr>
        </p:nvSpPr>
        <p:spPr>
          <a:xfrm>
            <a:off x="472141" y="1070811"/>
            <a:ext cx="11055067" cy="4351338"/>
          </a:xfrm>
        </p:spPr>
        <p:txBody>
          <a:bodyPr vert="horz" lIns="0" tIns="0" rIns="91440" bIns="0" rtlCol="0">
            <a:normAutofit/>
          </a:bodyPr>
          <a:lstStyle/>
          <a:p>
            <a:pPr marL="457200" lvl="1" indent="0">
              <a:buNone/>
            </a:pPr>
            <a:r>
              <a:rPr lang="en-US" sz="2800" dirty="0"/>
              <a:t>Our challenge is to understand how to support entrepreneurs and help people learn how to work for entrepreneurs.</a:t>
            </a:r>
          </a:p>
          <a:p>
            <a:pPr marL="457200" lvl="1" indent="0">
              <a:buNone/>
            </a:pPr>
            <a:endParaRPr lang="en-US" sz="2800" dirty="0"/>
          </a:p>
          <a:p>
            <a:pPr marL="457200" lvl="1" indent="0">
              <a:buNone/>
            </a:pPr>
            <a:r>
              <a:rPr lang="en-US" sz="2800" dirty="0"/>
              <a:t>The DNA characteristics might not capture the characteristics employers typically seek. This is why entrepreneurial career pathways are different!</a:t>
            </a:r>
          </a:p>
          <a:p>
            <a:pPr marL="457200" lvl="1" indent="0">
              <a:buNone/>
            </a:pPr>
            <a:endParaRPr lang="en-US" sz="2800" dirty="0"/>
          </a:p>
          <a:p>
            <a:pPr marL="457200" lvl="1" indent="0">
              <a:buNone/>
            </a:pPr>
            <a:r>
              <a:rPr lang="en-US" sz="2800" dirty="0"/>
              <a:t>Potential employees need to balance their skills, experience and entrepreneurial know-how with that of the entrepreneur who has assumed the risk of starting this business and is trying to find employees that are a ‘good fit’ with their vision, passion, and goals. </a:t>
            </a:r>
          </a:p>
        </p:txBody>
      </p:sp>
    </p:spTree>
    <p:extLst>
      <p:ext uri="{BB962C8B-B14F-4D97-AF65-F5344CB8AC3E}">
        <p14:creationId xmlns:p14="http://schemas.microsoft.com/office/powerpoint/2010/main" val="2137573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6F07C-525A-4301-A81D-BD0DB5753A0F}"/>
              </a:ext>
            </a:extLst>
          </p:cNvPr>
          <p:cNvSpPr>
            <a:spLocks noGrp="1"/>
          </p:cNvSpPr>
          <p:nvPr>
            <p:ph type="title" idx="4294967295"/>
          </p:nvPr>
        </p:nvSpPr>
        <p:spPr>
          <a:xfrm>
            <a:off x="664792" y="458036"/>
            <a:ext cx="10515600" cy="612775"/>
          </a:xfrm>
        </p:spPr>
        <p:txBody>
          <a:bodyPr vert="horz" lIns="0" tIns="0" rIns="0" bIns="0" rtlCol="0" anchor="t">
            <a:normAutofit/>
          </a:bodyPr>
          <a:lstStyle/>
          <a:p>
            <a:r>
              <a:rPr lang="en-US" sz="3200" b="1" i="0" dirty="0">
                <a:solidFill>
                  <a:schemeClr val="accent2"/>
                </a:solidFill>
                <a:latin typeface="+mn-lt"/>
              </a:rPr>
              <a:t>EMPLOYMENT VS. ENTREPRENEURSHIP (Indeed.com 2022)  </a:t>
            </a:r>
          </a:p>
        </p:txBody>
      </p:sp>
      <p:pic>
        <p:nvPicPr>
          <p:cNvPr id="4" name="Picture 3">
            <a:extLst>
              <a:ext uri="{FF2B5EF4-FFF2-40B4-BE49-F238E27FC236}">
                <a16:creationId xmlns:a16="http://schemas.microsoft.com/office/drawing/2014/main" id="{6D424776-4F09-4327-AACC-D2B43EA6581E}"/>
              </a:ext>
            </a:extLst>
          </p:cNvPr>
          <p:cNvPicPr>
            <a:picLocks noChangeAspect="1"/>
          </p:cNvPicPr>
          <p:nvPr/>
        </p:nvPicPr>
        <p:blipFill rotWithShape="1">
          <a:blip r:embed="rId3"/>
          <a:srcRect t="2143"/>
          <a:stretch/>
        </p:blipFill>
        <p:spPr>
          <a:xfrm>
            <a:off x="0" y="1822824"/>
            <a:ext cx="12192000" cy="3516480"/>
          </a:xfrm>
          <a:prstGeom prst="rect">
            <a:avLst/>
          </a:prstGeom>
        </p:spPr>
      </p:pic>
    </p:spTree>
    <p:extLst>
      <p:ext uri="{BB962C8B-B14F-4D97-AF65-F5344CB8AC3E}">
        <p14:creationId xmlns:p14="http://schemas.microsoft.com/office/powerpoint/2010/main" val="2616130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BB388387-0BDE-5954-6F0B-151EE489D269}"/>
              </a:ext>
            </a:extLst>
          </p:cNvPr>
          <p:cNvSpPr>
            <a:spLocks noGrp="1"/>
          </p:cNvSpPr>
          <p:nvPr>
            <p:ph idx="4294967295"/>
          </p:nvPr>
        </p:nvSpPr>
        <p:spPr>
          <a:xfrm>
            <a:off x="6717552" y="2033516"/>
            <a:ext cx="5046817" cy="4006352"/>
          </a:xfrm>
        </p:spPr>
        <p:txBody>
          <a:bodyPr>
            <a:normAutofit/>
          </a:bodyPr>
          <a:lstStyle/>
          <a:p>
            <a:pPr marL="0" indent="0">
              <a:buNone/>
            </a:pPr>
            <a:r>
              <a:rPr lang="en-US" sz="2000" b="1" dirty="0">
                <a:ea typeface="Roboto" panose="02000000000000000000" pitchFamily="2" charset="0"/>
              </a:rPr>
              <a:t>Programs to consider</a:t>
            </a:r>
            <a:r>
              <a:rPr lang="en-US" sz="2000" dirty="0">
                <a:ea typeface="Roboto" panose="02000000000000000000" pitchFamily="2" charset="0"/>
              </a:rPr>
              <a:t>:</a:t>
            </a:r>
          </a:p>
          <a:p>
            <a:r>
              <a:rPr lang="en-US" sz="2000" dirty="0">
                <a:ea typeface="Roboto" panose="02000000000000000000" pitchFamily="2" charset="0"/>
              </a:rPr>
              <a:t>Junior Achievement</a:t>
            </a:r>
          </a:p>
          <a:p>
            <a:r>
              <a:rPr lang="en-US" sz="2000" dirty="0">
                <a:ea typeface="Roboto" panose="02000000000000000000" pitchFamily="2" charset="0"/>
              </a:rPr>
              <a:t>Network for Teaching Entrepreneurship</a:t>
            </a:r>
          </a:p>
          <a:p>
            <a:r>
              <a:rPr lang="en-US" sz="2000" dirty="0" err="1">
                <a:ea typeface="Roboto" panose="02000000000000000000" pitchFamily="2" charset="0"/>
              </a:rPr>
              <a:t>YouthBiz</a:t>
            </a:r>
            <a:endParaRPr lang="en-US" sz="2000" dirty="0">
              <a:ea typeface="Roboto" panose="02000000000000000000" pitchFamily="2" charset="0"/>
            </a:endParaRPr>
          </a:p>
          <a:p>
            <a:r>
              <a:rPr lang="en-US" sz="2000" dirty="0">
                <a:ea typeface="Roboto" panose="02000000000000000000" pitchFamily="2" charset="0"/>
              </a:rPr>
              <a:t>4-H’s ‘Be the “E”’</a:t>
            </a:r>
          </a:p>
          <a:p>
            <a:r>
              <a:rPr lang="en-US" sz="2000" dirty="0">
                <a:ea typeface="Roboto" panose="02000000000000000000" pitchFamily="2" charset="0"/>
              </a:rPr>
              <a:t>FFA’s Supervised Agricultural Experience</a:t>
            </a:r>
          </a:p>
        </p:txBody>
      </p:sp>
      <p:sp>
        <p:nvSpPr>
          <p:cNvPr id="2" name="Text Placeholder 2">
            <a:extLst>
              <a:ext uri="{FF2B5EF4-FFF2-40B4-BE49-F238E27FC236}">
                <a16:creationId xmlns:a16="http://schemas.microsoft.com/office/drawing/2014/main" id="{3549B2C0-57AF-1648-531C-9E14E4FE9E26}"/>
              </a:ext>
            </a:extLst>
          </p:cNvPr>
          <p:cNvSpPr txBox="1">
            <a:spLocks/>
          </p:cNvSpPr>
          <p:nvPr/>
        </p:nvSpPr>
        <p:spPr>
          <a:xfrm>
            <a:off x="450376" y="463288"/>
            <a:ext cx="9876430" cy="7369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solidFill>
                  <a:schemeClr val="accent2"/>
                </a:solidFill>
              </a:rPr>
              <a:t>ENTREPRENEURSHIP CAREER PATHWAYS</a:t>
            </a:r>
          </a:p>
        </p:txBody>
      </p:sp>
      <p:sp>
        <p:nvSpPr>
          <p:cNvPr id="7" name="TextBox 6">
            <a:extLst>
              <a:ext uri="{FF2B5EF4-FFF2-40B4-BE49-F238E27FC236}">
                <a16:creationId xmlns:a16="http://schemas.microsoft.com/office/drawing/2014/main" id="{0972C6A7-CEF8-B1C9-1FEB-98F004E89972}"/>
              </a:ext>
            </a:extLst>
          </p:cNvPr>
          <p:cNvSpPr txBox="1"/>
          <p:nvPr/>
        </p:nvSpPr>
        <p:spPr>
          <a:xfrm>
            <a:off x="384766" y="1077437"/>
            <a:ext cx="11220511" cy="1138773"/>
          </a:xfrm>
          <a:prstGeom prst="rect">
            <a:avLst/>
          </a:prstGeom>
          <a:noFill/>
        </p:spPr>
        <p:txBody>
          <a:bodyPr wrap="square" rtlCol="0">
            <a:spAutoFit/>
          </a:bodyPr>
          <a:lstStyle/>
          <a:p>
            <a:r>
              <a:rPr lang="en-US" sz="2200" b="1" i="1" dirty="0">
                <a:solidFill>
                  <a:schemeClr val="accent1"/>
                </a:solidFill>
              </a:rPr>
              <a:t>Suppose that the case has been successfully made for your community to support entrepreneurship as a development strategy, now comes the process of informing the pathway.</a:t>
            </a:r>
          </a:p>
          <a:p>
            <a:endParaRPr lang="en-US" sz="2400" dirty="0"/>
          </a:p>
        </p:txBody>
      </p:sp>
      <p:pic>
        <p:nvPicPr>
          <p:cNvPr id="5" name="Picture 4">
            <a:extLst>
              <a:ext uri="{FF2B5EF4-FFF2-40B4-BE49-F238E27FC236}">
                <a16:creationId xmlns:a16="http://schemas.microsoft.com/office/drawing/2014/main" id="{C7C52781-C23B-4EB8-B0DD-93AA84F9A1B6}"/>
              </a:ext>
            </a:extLst>
          </p:cNvPr>
          <p:cNvPicPr>
            <a:picLocks noChangeAspect="1"/>
          </p:cNvPicPr>
          <p:nvPr/>
        </p:nvPicPr>
        <p:blipFill>
          <a:blip r:embed="rId3"/>
          <a:stretch>
            <a:fillRect/>
          </a:stretch>
        </p:blipFill>
        <p:spPr>
          <a:xfrm>
            <a:off x="380582" y="1994653"/>
            <a:ext cx="5509734" cy="3808541"/>
          </a:xfrm>
          <a:prstGeom prst="rect">
            <a:avLst/>
          </a:prstGeom>
        </p:spPr>
      </p:pic>
    </p:spTree>
    <p:extLst>
      <p:ext uri="{BB962C8B-B14F-4D97-AF65-F5344CB8AC3E}">
        <p14:creationId xmlns:p14="http://schemas.microsoft.com/office/powerpoint/2010/main" val="94463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16264-21B6-449A-8AD8-16EB773B8749}"/>
              </a:ext>
            </a:extLst>
          </p:cNvPr>
          <p:cNvSpPr>
            <a:spLocks noGrp="1"/>
          </p:cNvSpPr>
          <p:nvPr>
            <p:ph type="title" idx="4294967295"/>
          </p:nvPr>
        </p:nvSpPr>
        <p:spPr>
          <a:xfrm>
            <a:off x="650080" y="461962"/>
            <a:ext cx="10829925" cy="663575"/>
          </a:xfrm>
        </p:spPr>
        <p:txBody>
          <a:bodyPr anchor="t">
            <a:normAutofit/>
          </a:bodyPr>
          <a:lstStyle/>
          <a:p>
            <a:r>
              <a:rPr lang="en-US" sz="3200" b="1" dirty="0">
                <a:latin typeface="+mn-lt"/>
              </a:rPr>
              <a:t>What is a Career Pathway?</a:t>
            </a:r>
          </a:p>
        </p:txBody>
      </p:sp>
      <p:sp>
        <p:nvSpPr>
          <p:cNvPr id="3" name="Content Placeholder 2">
            <a:extLst>
              <a:ext uri="{FF2B5EF4-FFF2-40B4-BE49-F238E27FC236}">
                <a16:creationId xmlns:a16="http://schemas.microsoft.com/office/drawing/2014/main" id="{AA4BC41B-9A60-4278-A640-C2E70E38829B}"/>
              </a:ext>
            </a:extLst>
          </p:cNvPr>
          <p:cNvSpPr>
            <a:spLocks noGrp="1"/>
          </p:cNvSpPr>
          <p:nvPr>
            <p:ph idx="4294967295"/>
          </p:nvPr>
        </p:nvSpPr>
        <p:spPr>
          <a:xfrm>
            <a:off x="700086" y="1257299"/>
            <a:ext cx="10972801" cy="4114801"/>
          </a:xfrm>
        </p:spPr>
        <p:txBody>
          <a:bodyPr>
            <a:normAutofit/>
          </a:bodyPr>
          <a:lstStyle/>
          <a:p>
            <a:pPr marL="0" indent="0">
              <a:spcAft>
                <a:spcPts val="600"/>
              </a:spcAft>
              <a:buNone/>
            </a:pPr>
            <a:r>
              <a:rPr lang="en-US" sz="2400" dirty="0"/>
              <a:t>A combination of rigorous and high-quality education, training, and other services that:</a:t>
            </a:r>
          </a:p>
          <a:p>
            <a:pPr marL="342900" lvl="1" indent="-342900">
              <a:spcBef>
                <a:spcPts val="1200"/>
              </a:spcBef>
            </a:pPr>
            <a:r>
              <a:rPr lang="en-US" dirty="0"/>
              <a:t>Aligns with the </a:t>
            </a:r>
            <a:r>
              <a:rPr lang="en-US" b="1" i="1" dirty="0"/>
              <a:t>skill needs of industries </a:t>
            </a:r>
            <a:r>
              <a:rPr lang="en-US" dirty="0"/>
              <a:t>in the economy of the state or regional economy involved;</a:t>
            </a:r>
          </a:p>
          <a:p>
            <a:pPr marL="342900" lvl="1" indent="-342900">
              <a:spcBef>
                <a:spcPts val="1200"/>
              </a:spcBef>
            </a:pPr>
            <a:r>
              <a:rPr lang="en-US" dirty="0"/>
              <a:t>Prepares an individual to be successful in any of a full range of secondary of </a:t>
            </a:r>
            <a:r>
              <a:rPr lang="en-US" b="1" i="1" dirty="0"/>
              <a:t>postsecondary education options</a:t>
            </a:r>
            <a:r>
              <a:rPr lang="en-US" dirty="0"/>
              <a:t>, including apprentices;</a:t>
            </a:r>
          </a:p>
          <a:p>
            <a:pPr marL="342900" lvl="1" indent="-342900">
              <a:spcBef>
                <a:spcPts val="1200"/>
              </a:spcBef>
            </a:pPr>
            <a:r>
              <a:rPr lang="en-US" dirty="0"/>
              <a:t>Includes </a:t>
            </a:r>
            <a:r>
              <a:rPr lang="en-US" b="1" i="1" dirty="0"/>
              <a:t>counseling to support an individual</a:t>
            </a:r>
            <a:r>
              <a:rPr lang="en-US" dirty="0"/>
              <a:t> in achieving the individual’s education and career goals;</a:t>
            </a:r>
          </a:p>
          <a:p>
            <a:pPr marL="342900" lvl="1" indent="-342900">
              <a:spcBef>
                <a:spcPts val="1200"/>
              </a:spcBef>
            </a:pPr>
            <a:r>
              <a:rPr lang="en-US" dirty="0"/>
              <a:t>Includes education offered concurrently with and in the same context as </a:t>
            </a:r>
            <a:r>
              <a:rPr lang="en-US" b="1" i="1" dirty="0"/>
              <a:t>workforce preparation activities and training </a:t>
            </a:r>
            <a:r>
              <a:rPr lang="en-US" dirty="0"/>
              <a:t>for a specific occupation or occupational cluster;</a:t>
            </a:r>
          </a:p>
        </p:txBody>
      </p:sp>
    </p:spTree>
    <p:extLst>
      <p:ext uri="{BB962C8B-B14F-4D97-AF65-F5344CB8AC3E}">
        <p14:creationId xmlns:p14="http://schemas.microsoft.com/office/powerpoint/2010/main" val="306043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6F07C-525A-4301-A81D-BD0DB5753A0F}"/>
              </a:ext>
            </a:extLst>
          </p:cNvPr>
          <p:cNvSpPr>
            <a:spLocks noGrp="1"/>
          </p:cNvSpPr>
          <p:nvPr>
            <p:ph type="title" idx="4294967295"/>
          </p:nvPr>
        </p:nvSpPr>
        <p:spPr>
          <a:xfrm>
            <a:off x="664792" y="458036"/>
            <a:ext cx="10515600" cy="612775"/>
          </a:xfrm>
        </p:spPr>
        <p:txBody>
          <a:bodyPr vert="horz" lIns="0" tIns="0" rIns="0" bIns="0" rtlCol="0" anchor="t">
            <a:normAutofit/>
          </a:bodyPr>
          <a:lstStyle/>
          <a:p>
            <a:r>
              <a:rPr lang="en-US" sz="3200" b="1" i="0" dirty="0">
                <a:solidFill>
                  <a:schemeClr val="accent2"/>
                </a:solidFill>
                <a:latin typeface="+mn-lt"/>
              </a:rPr>
              <a:t>ENTREPRENEURS </a:t>
            </a:r>
            <a:r>
              <a:rPr lang="en-US" sz="3200" b="1" dirty="0">
                <a:solidFill>
                  <a:schemeClr val="accent2"/>
                </a:solidFill>
                <a:latin typeface="+mn-lt"/>
              </a:rPr>
              <a:t>&amp; WORKFORCE DEVELOPMENT</a:t>
            </a:r>
            <a:r>
              <a:rPr lang="en-US" sz="3200" b="1" i="0" dirty="0">
                <a:solidFill>
                  <a:schemeClr val="accent2"/>
                </a:solidFill>
                <a:latin typeface="+mn-lt"/>
              </a:rPr>
              <a:t> </a:t>
            </a:r>
          </a:p>
        </p:txBody>
      </p:sp>
      <p:sp>
        <p:nvSpPr>
          <p:cNvPr id="5" name="Content Placeholder 4">
            <a:extLst>
              <a:ext uri="{FF2B5EF4-FFF2-40B4-BE49-F238E27FC236}">
                <a16:creationId xmlns:a16="http://schemas.microsoft.com/office/drawing/2014/main" id="{CB57DBBC-BC69-479F-9306-78BCC58411E2}"/>
              </a:ext>
            </a:extLst>
          </p:cNvPr>
          <p:cNvSpPr>
            <a:spLocks noGrp="1"/>
          </p:cNvSpPr>
          <p:nvPr>
            <p:ph sz="half" idx="4294967295"/>
          </p:nvPr>
        </p:nvSpPr>
        <p:spPr>
          <a:xfrm>
            <a:off x="472141" y="1070811"/>
            <a:ext cx="11055067" cy="4351338"/>
          </a:xfrm>
        </p:spPr>
        <p:txBody>
          <a:bodyPr vert="horz" lIns="0" tIns="0" rIns="91440" bIns="0" rtlCol="0">
            <a:normAutofit/>
          </a:bodyPr>
          <a:lstStyle/>
          <a:p>
            <a:pPr algn="l"/>
            <a:r>
              <a:rPr lang="en-US" sz="2400" b="1" i="0" u="none" strike="noStrike" baseline="0" dirty="0">
                <a:latin typeface="Nunito-Bold"/>
              </a:rPr>
              <a:t>NOTE: </a:t>
            </a:r>
            <a:r>
              <a:rPr lang="en-US" sz="2400" b="0" i="0" u="none" strike="noStrike" baseline="0" dirty="0">
                <a:latin typeface="MinionVariableConcept-Roman"/>
              </a:rPr>
              <a:t>This would be a great opportunity to have one or two local entrepreneurs as guests to talk about their views on the DNA characteristics and the employment versus entrepreneurship difference and what they are looking for in employees. </a:t>
            </a:r>
          </a:p>
          <a:p>
            <a:pPr algn="l"/>
            <a:r>
              <a:rPr lang="en-US" sz="2400" b="0" i="0" u="none" strike="noStrike" baseline="0" dirty="0">
                <a:latin typeface="MinionVariableConcept-Roman"/>
              </a:rPr>
              <a:t>It would be ideal if these were entrepreneurs looking to hire one of the program participants as a part of this training exercise (</a:t>
            </a:r>
            <a:r>
              <a:rPr lang="en-US" sz="2400" b="0" i="0" u="none" strike="noStrike" baseline="0" dirty="0">
                <a:latin typeface="MinionVariableConcept-Roman"/>
                <a:sym typeface="Wingdings" panose="05000000000000000000" pitchFamily="2" charset="2"/>
              </a:rPr>
              <a:t>) </a:t>
            </a:r>
            <a:r>
              <a:rPr lang="en-US" sz="2400" b="0" i="0" u="none" strike="noStrike" baseline="0" dirty="0">
                <a:latin typeface="MinionVariableConcept-Roman"/>
              </a:rPr>
              <a:t>or have experience with successfully hiring and managing staff.</a:t>
            </a:r>
            <a:endParaRPr lang="en-US" sz="2400" dirty="0"/>
          </a:p>
        </p:txBody>
      </p:sp>
    </p:spTree>
    <p:extLst>
      <p:ext uri="{BB962C8B-B14F-4D97-AF65-F5344CB8AC3E}">
        <p14:creationId xmlns:p14="http://schemas.microsoft.com/office/powerpoint/2010/main" val="2255804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16264-21B6-449A-8AD8-16EB773B8749}"/>
              </a:ext>
            </a:extLst>
          </p:cNvPr>
          <p:cNvSpPr>
            <a:spLocks noGrp="1"/>
          </p:cNvSpPr>
          <p:nvPr>
            <p:ph type="title" idx="4294967295"/>
          </p:nvPr>
        </p:nvSpPr>
        <p:spPr>
          <a:xfrm>
            <a:off x="628653" y="618331"/>
            <a:ext cx="10515600" cy="662782"/>
          </a:xfrm>
        </p:spPr>
        <p:txBody>
          <a:bodyPr anchor="t">
            <a:normAutofit/>
          </a:bodyPr>
          <a:lstStyle/>
          <a:p>
            <a:r>
              <a:rPr lang="en-US" sz="3200" b="1" dirty="0">
                <a:latin typeface="+mn-lt"/>
              </a:rPr>
              <a:t>What is a Career Pathway? (continued)</a:t>
            </a:r>
          </a:p>
        </p:txBody>
      </p:sp>
      <p:sp>
        <p:nvSpPr>
          <p:cNvPr id="3" name="Content Placeholder 2">
            <a:extLst>
              <a:ext uri="{FF2B5EF4-FFF2-40B4-BE49-F238E27FC236}">
                <a16:creationId xmlns:a16="http://schemas.microsoft.com/office/drawing/2014/main" id="{AA4BC41B-9A60-4278-A640-C2E70E38829B}"/>
              </a:ext>
            </a:extLst>
          </p:cNvPr>
          <p:cNvSpPr>
            <a:spLocks noGrp="1"/>
          </p:cNvSpPr>
          <p:nvPr>
            <p:ph idx="4294967295"/>
          </p:nvPr>
        </p:nvSpPr>
        <p:spPr>
          <a:xfrm>
            <a:off x="628653" y="1496218"/>
            <a:ext cx="10987085" cy="3375820"/>
          </a:xfrm>
        </p:spPr>
        <p:txBody>
          <a:bodyPr>
            <a:normAutofit/>
          </a:bodyPr>
          <a:lstStyle/>
          <a:p>
            <a:r>
              <a:rPr lang="en-US" sz="2400" b="1" i="1" dirty="0"/>
              <a:t>Organizes education, training, and other services </a:t>
            </a:r>
            <a:r>
              <a:rPr lang="en-US" sz="2400" dirty="0"/>
              <a:t>to meet the particular needs of an individual in a manner that</a:t>
            </a:r>
          </a:p>
          <a:p>
            <a:r>
              <a:rPr lang="en-US" sz="2400" dirty="0"/>
              <a:t>Accelerates the </a:t>
            </a:r>
            <a:r>
              <a:rPr lang="en-US" sz="2400" b="1" i="1" dirty="0"/>
              <a:t>educational and career advancement </a:t>
            </a:r>
            <a:r>
              <a:rPr lang="en-US" sz="2400" dirty="0"/>
              <a:t>of the individual to the extent practicable;</a:t>
            </a:r>
          </a:p>
          <a:p>
            <a:r>
              <a:rPr lang="en-US" sz="2400" dirty="0"/>
              <a:t>Enables an individual to attain </a:t>
            </a:r>
            <a:r>
              <a:rPr lang="en-US" sz="2400" b="1" i="1" dirty="0"/>
              <a:t>a secondary school diploma </a:t>
            </a:r>
            <a:r>
              <a:rPr lang="en-US" sz="2400" dirty="0"/>
              <a:t>or its recognized equivalent, and at least one </a:t>
            </a:r>
            <a:r>
              <a:rPr lang="en-US" sz="2400" b="1" i="1" dirty="0"/>
              <a:t>recognized postsecondary credential</a:t>
            </a:r>
            <a:r>
              <a:rPr lang="en-US" sz="2400" dirty="0"/>
              <a:t>; and</a:t>
            </a:r>
          </a:p>
          <a:p>
            <a:r>
              <a:rPr lang="en-US" sz="2400" b="1" i="1" dirty="0"/>
              <a:t>Helps an individual enter or advance </a:t>
            </a:r>
            <a:r>
              <a:rPr lang="en-US" sz="2400" dirty="0"/>
              <a:t>within a specific occupation or occupational </a:t>
            </a:r>
            <a:r>
              <a:rPr lang="en-US" dirty="0"/>
              <a:t>cluster.</a:t>
            </a:r>
          </a:p>
        </p:txBody>
      </p:sp>
    </p:spTree>
    <p:extLst>
      <p:ext uri="{BB962C8B-B14F-4D97-AF65-F5344CB8AC3E}">
        <p14:creationId xmlns:p14="http://schemas.microsoft.com/office/powerpoint/2010/main" val="1933023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549F9-E3AD-48B6-A166-41EF2241300C}"/>
              </a:ext>
            </a:extLst>
          </p:cNvPr>
          <p:cNvSpPr>
            <a:spLocks noGrp="1"/>
          </p:cNvSpPr>
          <p:nvPr>
            <p:ph type="title" idx="4294967295"/>
          </p:nvPr>
        </p:nvSpPr>
        <p:spPr>
          <a:xfrm>
            <a:off x="642936" y="536575"/>
            <a:ext cx="10815637" cy="720725"/>
          </a:xfrm>
        </p:spPr>
        <p:txBody>
          <a:bodyPr anchor="t">
            <a:normAutofit/>
          </a:bodyPr>
          <a:lstStyle/>
          <a:p>
            <a:r>
              <a:rPr lang="en-US" sz="3200" b="1" dirty="0">
                <a:latin typeface="+mn-lt"/>
              </a:rPr>
              <a:t>What Do Career Pathways Look Like in Your Community?</a:t>
            </a:r>
          </a:p>
        </p:txBody>
      </p:sp>
      <p:sp>
        <p:nvSpPr>
          <p:cNvPr id="3" name="Content Placeholder 2">
            <a:extLst>
              <a:ext uri="{FF2B5EF4-FFF2-40B4-BE49-F238E27FC236}">
                <a16:creationId xmlns:a16="http://schemas.microsoft.com/office/drawing/2014/main" id="{087E413A-4041-4019-BCFB-121BA5FE08DE}"/>
              </a:ext>
            </a:extLst>
          </p:cNvPr>
          <p:cNvSpPr>
            <a:spLocks noGrp="1"/>
          </p:cNvSpPr>
          <p:nvPr>
            <p:ph idx="4294967295"/>
          </p:nvPr>
        </p:nvSpPr>
        <p:spPr>
          <a:xfrm>
            <a:off x="642936" y="1368425"/>
            <a:ext cx="10815637" cy="3760788"/>
          </a:xfrm>
        </p:spPr>
        <p:txBody>
          <a:bodyPr>
            <a:normAutofit/>
          </a:bodyPr>
          <a:lstStyle/>
          <a:p>
            <a:r>
              <a:rPr lang="en-US" sz="2400" dirty="0"/>
              <a:t>Consider the career pathway elements from the past two slides…</a:t>
            </a:r>
          </a:p>
          <a:p>
            <a:r>
              <a:rPr lang="en-US" sz="2400" dirty="0"/>
              <a:t>What elements exist in your community? Are they accessible and high quality?</a:t>
            </a:r>
          </a:p>
          <a:p>
            <a:r>
              <a:rPr lang="en-US" sz="2400" dirty="0"/>
              <a:t>What is missing?</a:t>
            </a:r>
          </a:p>
          <a:p>
            <a:r>
              <a:rPr lang="en-US" sz="2400" dirty="0"/>
              <a:t>Are they seamless? Can you enter at any level? Are the credentials stackable*? </a:t>
            </a:r>
            <a:br>
              <a:rPr lang="en-US" sz="2400" dirty="0"/>
            </a:br>
            <a:r>
              <a:rPr lang="en-US" sz="2400" dirty="0"/>
              <a:t>Are the options diverse? Are they integrated? </a:t>
            </a:r>
          </a:p>
          <a:p>
            <a:r>
              <a:rPr lang="en-US" sz="2400" dirty="0"/>
              <a:t>Why are they important?...</a:t>
            </a:r>
          </a:p>
          <a:p>
            <a:endParaRPr lang="en-US" sz="2400" dirty="0"/>
          </a:p>
        </p:txBody>
      </p:sp>
      <p:sp>
        <p:nvSpPr>
          <p:cNvPr id="4" name="TextBox 3">
            <a:extLst>
              <a:ext uri="{FF2B5EF4-FFF2-40B4-BE49-F238E27FC236}">
                <a16:creationId xmlns:a16="http://schemas.microsoft.com/office/drawing/2014/main" id="{2F6D010E-F8CA-B9EA-9513-F841981364F2}"/>
              </a:ext>
            </a:extLst>
          </p:cNvPr>
          <p:cNvSpPr txBox="1"/>
          <p:nvPr/>
        </p:nvSpPr>
        <p:spPr>
          <a:xfrm>
            <a:off x="692944" y="4814888"/>
            <a:ext cx="9586912" cy="830997"/>
          </a:xfrm>
          <a:prstGeom prst="rect">
            <a:avLst/>
          </a:prstGeom>
          <a:noFill/>
        </p:spPr>
        <p:txBody>
          <a:bodyPr wrap="square" rtlCol="0">
            <a:spAutoFit/>
          </a:bodyPr>
          <a:lstStyle/>
          <a:p>
            <a:pPr algn="l"/>
            <a:r>
              <a:rPr lang="en-US" sz="1200" b="0" i="0" u="none" strike="noStrike" baseline="0" dirty="0">
                <a:solidFill>
                  <a:srgbClr val="000000"/>
                </a:solidFill>
                <a:latin typeface="MinionPro-Regular" panose="02040503050306020203" pitchFamily="18" charset="0"/>
              </a:rPr>
              <a:t>* U.S. Department of Labor defines a stackable credential as one that is “part of a sequence of credentials that can be accumulated over time to build</a:t>
            </a:r>
          </a:p>
          <a:p>
            <a:pPr algn="l"/>
            <a:r>
              <a:rPr lang="en-US" sz="1200" b="0" i="0" u="none" strike="noStrike" baseline="0" dirty="0">
                <a:solidFill>
                  <a:srgbClr val="000000"/>
                </a:solidFill>
                <a:latin typeface="MinionPro-Regular" panose="02040503050306020203" pitchFamily="18" charset="0"/>
              </a:rPr>
              <a:t>up an individual’s qualifications and help them to move along a career pathway or up a career ladder to different and potentially higher-paying jobs.”</a:t>
            </a:r>
          </a:p>
          <a:p>
            <a:pPr algn="l"/>
            <a:r>
              <a:rPr lang="en-US" sz="1200" b="0" i="1" u="none" strike="noStrike" baseline="0" dirty="0">
                <a:solidFill>
                  <a:srgbClr val="000000"/>
                </a:solidFill>
                <a:latin typeface="MinionPro-Regular" panose="02040503050306020203" pitchFamily="18" charset="0"/>
              </a:rPr>
              <a:t>Source:</a:t>
            </a:r>
            <a:r>
              <a:rPr lang="en-US" sz="1200" b="0" i="0" u="none" strike="noStrike" baseline="0" dirty="0">
                <a:solidFill>
                  <a:srgbClr val="000000"/>
                </a:solidFill>
                <a:latin typeface="MinionPro-Regular" panose="02040503050306020203" pitchFamily="18" charset="0"/>
              </a:rPr>
              <a:t> Scaling “Stackable Credentials”: Implications for Implementation and Policy. 2014. Center for Postsecondary and Economic Success . Accessed</a:t>
            </a:r>
          </a:p>
          <a:p>
            <a:pPr algn="l"/>
            <a:r>
              <a:rPr lang="da-DK" sz="1200" b="0" i="0" u="none" strike="noStrike" baseline="0" dirty="0">
                <a:solidFill>
                  <a:srgbClr val="000000"/>
                </a:solidFill>
                <a:latin typeface="MinionPro-Regular" panose="02040503050306020203" pitchFamily="18" charset="0"/>
              </a:rPr>
              <a:t>at: </a:t>
            </a:r>
            <a:r>
              <a:rPr lang="da-DK" sz="1200" b="0" i="0" u="none" strike="noStrike" baseline="0" dirty="0">
                <a:solidFill>
                  <a:srgbClr val="215E9F"/>
                </a:solidFill>
                <a:latin typeface="MinionPro-Regular" panose="02040503050306020203" pitchFamily="18" charset="0"/>
              </a:rPr>
              <a:t>https://files.eric.ed.gov/fulltext/ED561777.pdf</a:t>
            </a:r>
            <a:endParaRPr lang="en-US" sz="1200" dirty="0"/>
          </a:p>
        </p:txBody>
      </p:sp>
    </p:spTree>
    <p:extLst>
      <p:ext uri="{BB962C8B-B14F-4D97-AF65-F5344CB8AC3E}">
        <p14:creationId xmlns:p14="http://schemas.microsoft.com/office/powerpoint/2010/main" val="1480382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a:extLst>
              <a:ext uri="{FF2B5EF4-FFF2-40B4-BE49-F238E27FC236}">
                <a16:creationId xmlns:a16="http://schemas.microsoft.com/office/drawing/2014/main" id="{1C4115E3-67DB-D2DC-621C-A7D3A688C8FE}"/>
              </a:ext>
            </a:extLst>
          </p:cNvPr>
          <p:cNvSpPr/>
          <p:nvPr/>
        </p:nvSpPr>
        <p:spPr>
          <a:xfrm>
            <a:off x="0" y="1077686"/>
            <a:ext cx="3853543" cy="391886"/>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A61065-CB05-4CE8-86D6-62F82D01E9B7}"/>
              </a:ext>
            </a:extLst>
          </p:cNvPr>
          <p:cNvSpPr>
            <a:spLocks noGrp="1"/>
          </p:cNvSpPr>
          <p:nvPr>
            <p:ph type="title" idx="4294967295"/>
          </p:nvPr>
        </p:nvSpPr>
        <p:spPr>
          <a:xfrm>
            <a:off x="500065" y="370114"/>
            <a:ext cx="11101385" cy="707571"/>
          </a:xfrm>
        </p:spPr>
        <p:txBody>
          <a:bodyPr anchor="t">
            <a:normAutofit/>
          </a:bodyPr>
          <a:lstStyle/>
          <a:p>
            <a:r>
              <a:rPr lang="en-US" sz="3200" b="1" dirty="0">
                <a:latin typeface="+mn-lt"/>
              </a:rPr>
              <a:t>Benefits of Fostering Career Pathways</a:t>
            </a:r>
          </a:p>
        </p:txBody>
      </p:sp>
      <p:sp>
        <p:nvSpPr>
          <p:cNvPr id="3" name="Content Placeholder 2">
            <a:extLst>
              <a:ext uri="{FF2B5EF4-FFF2-40B4-BE49-F238E27FC236}">
                <a16:creationId xmlns:a16="http://schemas.microsoft.com/office/drawing/2014/main" id="{72ED80E5-B7E5-4A99-A07D-9FF70B991714}"/>
              </a:ext>
            </a:extLst>
          </p:cNvPr>
          <p:cNvSpPr>
            <a:spLocks noGrp="1"/>
          </p:cNvSpPr>
          <p:nvPr>
            <p:ph idx="4294967295"/>
          </p:nvPr>
        </p:nvSpPr>
        <p:spPr>
          <a:xfrm>
            <a:off x="500065" y="1077685"/>
            <a:ext cx="10606085" cy="4505211"/>
          </a:xfrm>
        </p:spPr>
        <p:txBody>
          <a:bodyPr>
            <a:noAutofit/>
          </a:bodyPr>
          <a:lstStyle/>
          <a:p>
            <a:pPr marL="0" indent="0" algn="l">
              <a:buNone/>
            </a:pPr>
            <a:r>
              <a:rPr lang="en-US" sz="2400" b="1" i="0" u="none" strike="noStrike" baseline="0" dirty="0">
                <a:solidFill>
                  <a:schemeClr val="bg1"/>
                </a:solidFill>
              </a:rPr>
              <a:t>Benefits to Businesses</a:t>
            </a:r>
          </a:p>
          <a:p>
            <a:pPr algn="l"/>
            <a:r>
              <a:rPr lang="en-US" sz="2400" b="0" i="0" u="none" strike="noStrike" baseline="0" dirty="0"/>
              <a:t>A process for thinking comprehensively about their expectations for each of their positions and clearly defining both necessary and realistic requirements;</a:t>
            </a:r>
          </a:p>
          <a:p>
            <a:pPr algn="l"/>
            <a:r>
              <a:rPr lang="en-US" sz="2400" b="0" i="0" u="none" strike="noStrike" baseline="0" dirty="0"/>
              <a:t>An opportunity to ensure that education and training are aligned to actual industry and company needs;</a:t>
            </a:r>
          </a:p>
          <a:p>
            <a:pPr algn="l"/>
            <a:r>
              <a:rPr lang="en-US" sz="2400" b="0" i="0" u="none" strike="noStrike" baseline="0" dirty="0"/>
              <a:t>A ready talent pipeline with the right education, skills, and credentials;</a:t>
            </a:r>
          </a:p>
          <a:p>
            <a:pPr algn="l"/>
            <a:r>
              <a:rPr lang="en-US" sz="2400" b="0" i="0" u="none" strike="noStrike" baseline="0" dirty="0"/>
              <a:t>A strategy for increasing employee retention;</a:t>
            </a:r>
          </a:p>
          <a:p>
            <a:pPr algn="l"/>
            <a:r>
              <a:rPr lang="en-US" sz="2400" b="0" i="0" u="none" strike="noStrike" baseline="0" dirty="0"/>
              <a:t>A model for supporting career advancement, succession planning, and back-filling; and</a:t>
            </a:r>
          </a:p>
          <a:p>
            <a:pPr algn="l"/>
            <a:r>
              <a:rPr lang="en-US" sz="2400" b="0" i="0" u="none" strike="noStrike" baseline="0" dirty="0"/>
              <a:t>A process for connecting to new and more diversified talent pools in tight labor markets facing worker shortages.</a:t>
            </a:r>
            <a:endParaRPr lang="en-US" sz="2400" dirty="0"/>
          </a:p>
        </p:txBody>
      </p:sp>
    </p:spTree>
    <p:extLst>
      <p:ext uri="{BB962C8B-B14F-4D97-AF65-F5344CB8AC3E}">
        <p14:creationId xmlns:p14="http://schemas.microsoft.com/office/powerpoint/2010/main" val="4025103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61065-CB05-4CE8-86D6-62F82D01E9B7}"/>
              </a:ext>
            </a:extLst>
          </p:cNvPr>
          <p:cNvSpPr>
            <a:spLocks noGrp="1"/>
          </p:cNvSpPr>
          <p:nvPr>
            <p:ph type="title" idx="4294967295"/>
          </p:nvPr>
        </p:nvSpPr>
        <p:spPr>
          <a:xfrm>
            <a:off x="478970" y="365126"/>
            <a:ext cx="10201956" cy="679904"/>
          </a:xfrm>
        </p:spPr>
        <p:txBody>
          <a:bodyPr anchor="t">
            <a:normAutofit/>
          </a:bodyPr>
          <a:lstStyle/>
          <a:p>
            <a:r>
              <a:rPr lang="en-US" sz="3200" b="1" dirty="0">
                <a:latin typeface="+mn-lt"/>
              </a:rPr>
              <a:t>Benefits of Fostering Career Pathways</a:t>
            </a:r>
          </a:p>
        </p:txBody>
      </p:sp>
      <p:sp>
        <p:nvSpPr>
          <p:cNvPr id="4" name="Pentagon 3">
            <a:extLst>
              <a:ext uri="{FF2B5EF4-FFF2-40B4-BE49-F238E27FC236}">
                <a16:creationId xmlns:a16="http://schemas.microsoft.com/office/drawing/2014/main" id="{114AE897-1A59-E945-09A1-BA95C58DF3C2}"/>
              </a:ext>
            </a:extLst>
          </p:cNvPr>
          <p:cNvSpPr/>
          <p:nvPr/>
        </p:nvSpPr>
        <p:spPr>
          <a:xfrm>
            <a:off x="-1" y="1055914"/>
            <a:ext cx="6444343" cy="391886"/>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2ED80E5-B7E5-4A99-A07D-9FF70B991714}"/>
              </a:ext>
            </a:extLst>
          </p:cNvPr>
          <p:cNvSpPr>
            <a:spLocks noGrp="1"/>
          </p:cNvSpPr>
          <p:nvPr>
            <p:ph idx="4294967295"/>
          </p:nvPr>
        </p:nvSpPr>
        <p:spPr>
          <a:xfrm>
            <a:off x="478970" y="1045031"/>
            <a:ext cx="11059885" cy="4494322"/>
          </a:xfrm>
        </p:spPr>
        <p:txBody>
          <a:bodyPr>
            <a:noAutofit/>
          </a:bodyPr>
          <a:lstStyle/>
          <a:p>
            <a:pPr marL="0" indent="0" algn="l">
              <a:buNone/>
            </a:pPr>
            <a:r>
              <a:rPr lang="en-US" sz="2400" b="1" i="0" u="none" strike="noStrike" baseline="0" dirty="0">
                <a:solidFill>
                  <a:schemeClr val="bg1"/>
                </a:solidFill>
              </a:rPr>
              <a:t>Benefits for Students/Job Seekers/Workers</a:t>
            </a:r>
          </a:p>
          <a:p>
            <a:pPr algn="l"/>
            <a:r>
              <a:rPr lang="en-US" sz="2400" i="0" u="none" strike="noStrike" baseline="0" dirty="0"/>
              <a:t>A career development “roadmap” that takes the mystery and guesswork out of understanding what careers and career progression looks like</a:t>
            </a:r>
          </a:p>
          <a:p>
            <a:pPr algn="l"/>
            <a:r>
              <a:rPr lang="en-US" sz="2400" i="0" u="none" strike="noStrike" baseline="0" dirty="0"/>
              <a:t> A way for students/job seekers/workers to see themselves in careers and have access to career development information and experience </a:t>
            </a:r>
          </a:p>
          <a:p>
            <a:pPr algn="l"/>
            <a:r>
              <a:rPr lang="en-US" sz="2400" i="0" u="none" strike="noStrike" baseline="0" dirty="0"/>
              <a:t>Education and training that is aligned to “real-world” occupational progressions and workforce needs;</a:t>
            </a:r>
          </a:p>
          <a:p>
            <a:pPr algn="l"/>
            <a:r>
              <a:rPr lang="en-US" sz="2400" i="0" u="none" strike="noStrike" baseline="0" dirty="0"/>
              <a:t>More opportunities to learn on the job and accelerated career advancement opportunities;</a:t>
            </a:r>
          </a:p>
          <a:p>
            <a:pPr algn="l"/>
            <a:r>
              <a:rPr lang="en-US" sz="2400" i="0" u="none" strike="noStrike" baseline="0" dirty="0"/>
              <a:t>New career entry and advancement opportunities, and</a:t>
            </a:r>
          </a:p>
          <a:p>
            <a:pPr algn="l"/>
            <a:r>
              <a:rPr lang="en-US" sz="2400" i="0" u="none" strike="noStrike" baseline="0" dirty="0"/>
              <a:t>Integrated supports and career coaching.</a:t>
            </a:r>
            <a:endParaRPr lang="en-US" sz="2400" dirty="0"/>
          </a:p>
        </p:txBody>
      </p:sp>
    </p:spTree>
    <p:extLst>
      <p:ext uri="{BB962C8B-B14F-4D97-AF65-F5344CB8AC3E}">
        <p14:creationId xmlns:p14="http://schemas.microsoft.com/office/powerpoint/2010/main" val="290661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61065-CB05-4CE8-86D6-62F82D01E9B7}"/>
              </a:ext>
            </a:extLst>
          </p:cNvPr>
          <p:cNvSpPr>
            <a:spLocks noGrp="1"/>
          </p:cNvSpPr>
          <p:nvPr>
            <p:ph type="title" idx="4294967295"/>
          </p:nvPr>
        </p:nvSpPr>
        <p:spPr>
          <a:xfrm>
            <a:off x="489858" y="365126"/>
            <a:ext cx="10091057" cy="952046"/>
          </a:xfrm>
        </p:spPr>
        <p:txBody>
          <a:bodyPr anchor="t">
            <a:normAutofit/>
          </a:bodyPr>
          <a:lstStyle/>
          <a:p>
            <a:r>
              <a:rPr lang="en-US" sz="3200" b="1" dirty="0">
                <a:latin typeface="+mn-lt"/>
              </a:rPr>
              <a:t>Benefits of a Fostering Career Pathways</a:t>
            </a:r>
          </a:p>
        </p:txBody>
      </p:sp>
      <p:sp>
        <p:nvSpPr>
          <p:cNvPr id="4" name="Pentagon 3">
            <a:extLst>
              <a:ext uri="{FF2B5EF4-FFF2-40B4-BE49-F238E27FC236}">
                <a16:creationId xmlns:a16="http://schemas.microsoft.com/office/drawing/2014/main" id="{C7647605-1BF4-40D1-5908-0D101D2C0827}"/>
              </a:ext>
            </a:extLst>
          </p:cNvPr>
          <p:cNvSpPr/>
          <p:nvPr/>
        </p:nvSpPr>
        <p:spPr>
          <a:xfrm>
            <a:off x="0" y="1023256"/>
            <a:ext cx="5040086" cy="391886"/>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2ED80E5-B7E5-4A99-A07D-9FF70B991714}"/>
              </a:ext>
            </a:extLst>
          </p:cNvPr>
          <p:cNvSpPr>
            <a:spLocks noGrp="1"/>
          </p:cNvSpPr>
          <p:nvPr>
            <p:ph idx="4294967295"/>
          </p:nvPr>
        </p:nvSpPr>
        <p:spPr>
          <a:xfrm>
            <a:off x="489858" y="1023256"/>
            <a:ext cx="11027230" cy="4812393"/>
          </a:xfrm>
        </p:spPr>
        <p:txBody>
          <a:bodyPr>
            <a:noAutofit/>
          </a:bodyPr>
          <a:lstStyle/>
          <a:p>
            <a:pPr marL="0" indent="0" algn="l">
              <a:buNone/>
            </a:pPr>
            <a:r>
              <a:rPr lang="en-US" sz="2400" b="1" i="0" u="none" strike="noStrike" baseline="0" dirty="0">
                <a:solidFill>
                  <a:schemeClr val="bg1"/>
                </a:solidFill>
              </a:rPr>
              <a:t>Benefits to Community Partners </a:t>
            </a:r>
            <a:endParaRPr lang="en-US" sz="2400" b="1" dirty="0">
              <a:solidFill>
                <a:schemeClr val="bg1"/>
              </a:solidFill>
            </a:endParaRPr>
          </a:p>
          <a:p>
            <a:pPr marL="0" indent="0" algn="l">
              <a:buNone/>
            </a:pPr>
            <a:r>
              <a:rPr lang="en-US" sz="1800" i="1" u="none" strike="noStrike" baseline="0" dirty="0"/>
              <a:t>(workforce development, education, human services, and related systems)</a:t>
            </a:r>
          </a:p>
          <a:p>
            <a:pPr algn="l"/>
            <a:r>
              <a:rPr lang="en-US" sz="2400" i="0" u="none" strike="noStrike" baseline="0" dirty="0"/>
              <a:t>A process for better aligning and integrating services and resources;</a:t>
            </a:r>
          </a:p>
          <a:p>
            <a:pPr algn="l"/>
            <a:r>
              <a:rPr lang="en-US" sz="2400" i="0" u="none" strike="noStrike" baseline="0" dirty="0"/>
              <a:t>Reduced duplication of efforts and investments;</a:t>
            </a:r>
          </a:p>
          <a:p>
            <a:pPr algn="l"/>
            <a:r>
              <a:rPr lang="en-US" sz="2400" i="0" u="none" strike="noStrike" baseline="0" dirty="0"/>
              <a:t>Improved outcomes for a variety of customer groups;</a:t>
            </a:r>
          </a:p>
          <a:p>
            <a:pPr algn="l"/>
            <a:r>
              <a:rPr lang="en-US" sz="2400" i="0" u="none" strike="noStrike" baseline="0" dirty="0"/>
              <a:t>Improved access to and engagement of previously-disengaged populations;</a:t>
            </a:r>
          </a:p>
          <a:p>
            <a:pPr algn="l"/>
            <a:r>
              <a:rPr lang="en-US" sz="2400" i="0" u="none" strike="noStrike" baseline="0" dirty="0"/>
              <a:t>Better connections to business and industry partners and alignment with their workforce needs;</a:t>
            </a:r>
          </a:p>
          <a:p>
            <a:pPr algn="l"/>
            <a:r>
              <a:rPr lang="en-US" sz="2400" i="0" u="none" strike="noStrike" baseline="0" dirty="0"/>
              <a:t>Stronger relationships with other public partners; and</a:t>
            </a:r>
          </a:p>
          <a:p>
            <a:pPr algn="l"/>
            <a:r>
              <a:rPr lang="en-US" sz="2400" i="0" u="none" strike="noStrike" baseline="0" dirty="0"/>
              <a:t>Increased opportunities for better service utilization and coordinated service planning and delivery.</a:t>
            </a:r>
            <a:endParaRPr lang="en-US" sz="2400" dirty="0"/>
          </a:p>
        </p:txBody>
      </p:sp>
    </p:spTree>
    <p:extLst>
      <p:ext uri="{BB962C8B-B14F-4D97-AF65-F5344CB8AC3E}">
        <p14:creationId xmlns:p14="http://schemas.microsoft.com/office/powerpoint/2010/main" val="2171382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AA244-83E3-DC3B-307B-64E46943F770}"/>
              </a:ext>
            </a:extLst>
          </p:cNvPr>
          <p:cNvSpPr>
            <a:spLocks noGrp="1"/>
          </p:cNvSpPr>
          <p:nvPr>
            <p:ph type="title" idx="4294967295"/>
          </p:nvPr>
        </p:nvSpPr>
        <p:spPr>
          <a:xfrm>
            <a:off x="4484687" y="590885"/>
            <a:ext cx="7707313" cy="784225"/>
          </a:xfrm>
        </p:spPr>
        <p:txBody>
          <a:bodyPr anchor="t">
            <a:normAutofit/>
          </a:bodyPr>
          <a:lstStyle/>
          <a:p>
            <a:r>
              <a:rPr lang="en-US" sz="3200" b="1" dirty="0">
                <a:latin typeface="+mn-lt"/>
              </a:rPr>
              <a:t>Steps for Building Career Pathways</a:t>
            </a:r>
          </a:p>
        </p:txBody>
      </p:sp>
      <p:sp>
        <p:nvSpPr>
          <p:cNvPr id="6" name="TextBox 5">
            <a:extLst>
              <a:ext uri="{FF2B5EF4-FFF2-40B4-BE49-F238E27FC236}">
                <a16:creationId xmlns:a16="http://schemas.microsoft.com/office/drawing/2014/main" id="{84DDD146-0578-3AE0-089B-77BA0A0A29B9}"/>
              </a:ext>
            </a:extLst>
          </p:cNvPr>
          <p:cNvSpPr txBox="1"/>
          <p:nvPr/>
        </p:nvSpPr>
        <p:spPr>
          <a:xfrm>
            <a:off x="2795452" y="6216134"/>
            <a:ext cx="300446" cy="369332"/>
          </a:xfrm>
          <a:prstGeom prst="rect">
            <a:avLst/>
          </a:prstGeom>
          <a:noFill/>
        </p:spPr>
        <p:txBody>
          <a:bodyPr wrap="square" rtlCol="0">
            <a:spAutoFit/>
          </a:bodyPr>
          <a:lstStyle/>
          <a:p>
            <a:r>
              <a:rPr lang="en-US" dirty="0"/>
              <a:t>1</a:t>
            </a:r>
          </a:p>
        </p:txBody>
      </p:sp>
      <p:sp>
        <p:nvSpPr>
          <p:cNvPr id="8" name="Oval 7">
            <a:extLst>
              <a:ext uri="{FF2B5EF4-FFF2-40B4-BE49-F238E27FC236}">
                <a16:creationId xmlns:a16="http://schemas.microsoft.com/office/drawing/2014/main" id="{9C52C4B8-AC11-7DBF-4733-CECC84736B9C}"/>
              </a:ext>
            </a:extLst>
          </p:cNvPr>
          <p:cNvSpPr/>
          <p:nvPr/>
        </p:nvSpPr>
        <p:spPr>
          <a:xfrm>
            <a:off x="1554480" y="1593668"/>
            <a:ext cx="365760" cy="3657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026204D-7C26-3345-C035-78760776156B}"/>
              </a:ext>
            </a:extLst>
          </p:cNvPr>
          <p:cNvSpPr txBox="1"/>
          <p:nvPr/>
        </p:nvSpPr>
        <p:spPr>
          <a:xfrm>
            <a:off x="4484687" y="1375110"/>
            <a:ext cx="7511142" cy="3954929"/>
          </a:xfrm>
          <a:prstGeom prst="rect">
            <a:avLst/>
          </a:prstGeom>
          <a:noFill/>
        </p:spPr>
        <p:txBody>
          <a:bodyPr wrap="square">
            <a:spAutoFit/>
          </a:bodyPr>
          <a:lstStyle/>
          <a:p>
            <a:pPr marL="457200" indent="-457200">
              <a:spcAft>
                <a:spcPts val="600"/>
              </a:spcAft>
              <a:buFont typeface="+mj-lt"/>
              <a:buAutoNum type="arabicPeriod"/>
            </a:pPr>
            <a:r>
              <a:rPr lang="en-US" sz="2400" dirty="0"/>
              <a:t>Create a task force of partners</a:t>
            </a:r>
          </a:p>
          <a:p>
            <a:pPr marL="457200" indent="-457200">
              <a:spcAft>
                <a:spcPts val="600"/>
              </a:spcAft>
              <a:buFont typeface="+mj-lt"/>
              <a:buAutoNum type="arabicPeriod"/>
            </a:pPr>
            <a:r>
              <a:rPr lang="en-US" sz="2400" dirty="0"/>
              <a:t>Engage with targeted businesses</a:t>
            </a:r>
          </a:p>
          <a:p>
            <a:pPr marL="457200" indent="-457200">
              <a:spcAft>
                <a:spcPts val="600"/>
              </a:spcAft>
              <a:buFont typeface="+mj-lt"/>
              <a:buAutoNum type="arabicPeriod"/>
            </a:pPr>
            <a:r>
              <a:rPr lang="en-US" sz="2400" dirty="0"/>
              <a:t>Develop a career pathways map</a:t>
            </a:r>
          </a:p>
          <a:p>
            <a:pPr marL="457200" indent="-457200">
              <a:spcAft>
                <a:spcPts val="600"/>
              </a:spcAft>
              <a:buFont typeface="+mj-lt"/>
              <a:buAutoNum type="arabicPeriod"/>
            </a:pPr>
            <a:r>
              <a:rPr lang="en-US" sz="2400" dirty="0"/>
              <a:t>Analyze the region’s education and training portfolio</a:t>
            </a:r>
          </a:p>
          <a:p>
            <a:pPr marL="457200" indent="-457200">
              <a:spcAft>
                <a:spcPts val="600"/>
              </a:spcAft>
              <a:buFont typeface="+mj-lt"/>
              <a:buAutoNum type="arabicPeriod"/>
            </a:pPr>
            <a:r>
              <a:rPr lang="en-US" sz="2400" dirty="0"/>
              <a:t>Design/modify education and training programs</a:t>
            </a:r>
          </a:p>
          <a:p>
            <a:pPr marL="457200" indent="-457200">
              <a:spcAft>
                <a:spcPts val="600"/>
              </a:spcAft>
              <a:buFont typeface="+mj-lt"/>
              <a:buAutoNum type="arabicPeriod"/>
            </a:pPr>
            <a:r>
              <a:rPr lang="en-US" sz="2400" dirty="0"/>
              <a:t>Determine training program’s sustainability model</a:t>
            </a:r>
          </a:p>
          <a:p>
            <a:pPr marL="457200" indent="-457200">
              <a:spcAft>
                <a:spcPts val="600"/>
              </a:spcAft>
              <a:buFont typeface="+mj-lt"/>
              <a:buAutoNum type="arabicPeriod"/>
            </a:pPr>
            <a:r>
              <a:rPr lang="en-US" sz="2400" dirty="0"/>
              <a:t>Develop an implementation and assessment plan</a:t>
            </a:r>
          </a:p>
          <a:p>
            <a:pPr marL="457200" indent="-457200">
              <a:spcAft>
                <a:spcPts val="600"/>
              </a:spcAft>
              <a:buFont typeface="+mj-lt"/>
              <a:buAutoNum type="arabicPeriod"/>
            </a:pPr>
            <a:r>
              <a:rPr lang="en-US" sz="2400" dirty="0"/>
              <a:t>Implement programming, evaluate outcomes and adjust as necessary</a:t>
            </a:r>
          </a:p>
        </p:txBody>
      </p:sp>
      <p:pic>
        <p:nvPicPr>
          <p:cNvPr id="17" name="Picture 16" descr="Person stepping in stairs">
            <a:extLst>
              <a:ext uri="{FF2B5EF4-FFF2-40B4-BE49-F238E27FC236}">
                <a16:creationId xmlns:a16="http://schemas.microsoft.com/office/drawing/2014/main" id="{54F2F770-F5D7-B1E7-3238-E49995D365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3382" r="28539"/>
          <a:stretch/>
        </p:blipFill>
        <p:spPr>
          <a:xfrm>
            <a:off x="0" y="0"/>
            <a:ext cx="4186423" cy="5923128"/>
          </a:xfrm>
          <a:prstGeom prst="rect">
            <a:avLst/>
          </a:prstGeom>
        </p:spPr>
      </p:pic>
    </p:spTree>
    <p:extLst>
      <p:ext uri="{BB962C8B-B14F-4D97-AF65-F5344CB8AC3E}">
        <p14:creationId xmlns:p14="http://schemas.microsoft.com/office/powerpoint/2010/main" val="16059644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rkarel\AppData\Local\Temp\articulate\presenter\imgtemp\xg7vL0wF_files\slide0001_image001.png"/>
</p:tagLst>
</file>

<file path=ppt/tags/tag1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64a5c435-7d07-4479-a76a-df58fd70d369"/>
  <p:tag name="AUDIO_ID" val="354"/>
  <p:tag name="ELAPSEDTIME" val="62.851"/>
  <p:tag name="TIMELINE" val="0.9/4.0/18.3/31.0/52.0"/>
  <p:tag name="ANNOTATION_TYPE_1" val="0"/>
  <p:tag name="ANNOTATION_START_1" val="8.5"/>
  <p:tag name="ANNOTATION_END_1" val="9.6"/>
  <p:tag name="ANNOTATION_TOP_1" val="223.5"/>
  <p:tag name="ANNOTATION_LEFT_1" val="390.8"/>
  <p:tag name="ANNOTATION_WIDTH_1" val="89.9"/>
  <p:tag name="ANNOTATION_HEIGHT_1" val="89.6"/>
  <p:tag name="ANNOTATION_ANIMATION_1" val="3"/>
  <p:tag name="ANNOTATION_ROTATION_1" val="315"/>
  <p:tag name="ANNOTATION_SUB_TYPE_1" val="6"/>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TYPE_2" val="0"/>
  <p:tag name="ANNOTATION_START_2" val="9.6"/>
  <p:tag name="ANNOTATION_END_2" val="11.1"/>
  <p:tag name="ANNOTATION_TOP_2" val="224.7"/>
  <p:tag name="ANNOTATION_LEFT_2" val="322.5"/>
  <p:tag name="ANNOTATION_WIDTH_2" val="89.9"/>
  <p:tag name="ANNOTATION_HEIGHT_2" val="89.6"/>
  <p:tag name="ANNOTATION_ANIMATION_2" val="3"/>
  <p:tag name="ANNOTATION_ROTATION_2" val="315"/>
  <p:tag name="ANNOTATION_SUB_TYPE_2" val="6"/>
  <p:tag name="ANNOTATION_LOOP_COUNT_2" val="1"/>
  <p:tag name="ANNOTATION_BOX_RADIUS_2" val="0"/>
  <p:tag name="ANNOTATION_SCALE_2" val="125"/>
  <p:tag name="ANNOTATION_BORDER_ALPHA_2" val="100"/>
  <p:tag name="ANNOTATION_BORDER_COLOR_2" val="16777215"/>
  <p:tag name="ANNOTATION_FILL_COLOR_2" val="683492"/>
  <p:tag name="ANNOTATION_FILL_ALPHA_2" val="100"/>
  <p:tag name="ANNOTATION_BORDER_WIDTH_2" val="2"/>
  <p:tag name="ANNOTATION_TYPE_3" val="0"/>
  <p:tag name="ANNOTATION_START_3" val="11.1"/>
  <p:tag name="ANNOTATION_END_3" val="13.2"/>
  <p:tag name="ANNOTATION_TOP_3" val="229.4"/>
  <p:tag name="ANNOTATION_LEFT_3" val="461.5"/>
  <p:tag name="ANNOTATION_WIDTH_3" val="89.9"/>
  <p:tag name="ANNOTATION_HEIGHT_3" val="89.6"/>
  <p:tag name="ANNOTATION_ANIMATION_3" val="3"/>
  <p:tag name="ANNOTATION_ROTATION_3" val="315"/>
  <p:tag name="ANNOTATION_SUB_TYPE_3" val="6"/>
  <p:tag name="ANNOTATION_LOOP_COUNT_3" val="1"/>
  <p:tag name="ANNOTATION_BOX_RADIUS_3" val="0"/>
  <p:tag name="ANNOTATION_SCALE_3" val="125"/>
  <p:tag name="ANNOTATION_BORDER_ALPHA_3" val="100"/>
  <p:tag name="ANNOTATION_BORDER_COLOR_3" val="16777215"/>
  <p:tag name="ANNOTATION_FILL_COLOR_3" val="683492"/>
  <p:tag name="ANNOTATION_FILL_ALPHA_3" val="100"/>
  <p:tag name="ANNOTATION_BORDER_WIDTH_3" val="2"/>
  <p:tag name="ANNOTATION_COUNT" val="3"/>
  <p:tag name="ARTICULATE_SLIDE_PAUSE" val="0"/>
  <p:tag name="ARTICULATE_NAV_LEVEL" val="2"/>
  <p:tag name="ARTICULATE_PLAYLIST_ID" val="-1"/>
  <p:tag name="ARTICULATE_LOCK_SLIDE" val="0"/>
  <p:tag name="ARTICULATE_SLIDE_NAV" val="21"/>
</p:tagLst>
</file>

<file path=ppt/tags/tag1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9616ad90-6a1b-4e63-8a0d-f347e000ca3f"/>
  <p:tag name="AUDIO_ID" val="346"/>
  <p:tag name="ELAPSEDTIME" val="60.761"/>
  <p:tag name="TIMELINE" val="20.5/38.3/46.1"/>
  <p:tag name="ANNOTATION_COUNT" val="0"/>
  <p:tag name="ARTICULATE_SLIDE_PAUSE" val="0"/>
  <p:tag name="ARTICULATE_NAV_LEVEL" val="2"/>
  <p:tag name="ARTICULATE_PLAYLIST_ID" val="-1"/>
  <p:tag name="ARTICULATE_LOCK_SLIDE" val="0"/>
  <p:tag name="ARTICULATE_SLIDE_NAV" val="22"/>
</p:tagLst>
</file>

<file path=ppt/tags/tag1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2"/>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64a5c435-7d07-4479-a76a-df58fd70d369"/>
  <p:tag name="AUDIO_ID" val="354"/>
  <p:tag name="ELAPSEDTIME" val="62.851"/>
  <p:tag name="TIMELINE" val="0.9/4.0/18.3/31.0/52.0"/>
  <p:tag name="ANNOTATION_TYPE_1" val="0"/>
  <p:tag name="ANNOTATION_START_1" val="8.5"/>
  <p:tag name="ANNOTATION_END_1" val="9.6"/>
  <p:tag name="ANNOTATION_TOP_1" val="223.5"/>
  <p:tag name="ANNOTATION_LEFT_1" val="390.8"/>
  <p:tag name="ANNOTATION_WIDTH_1" val="89.9"/>
  <p:tag name="ANNOTATION_HEIGHT_1" val="89.6"/>
  <p:tag name="ANNOTATION_ANIMATION_1" val="3"/>
  <p:tag name="ANNOTATION_ROTATION_1" val="315"/>
  <p:tag name="ANNOTATION_SUB_TYPE_1" val="6"/>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TYPE_2" val="0"/>
  <p:tag name="ANNOTATION_START_2" val="9.6"/>
  <p:tag name="ANNOTATION_END_2" val="11.1"/>
  <p:tag name="ANNOTATION_TOP_2" val="224.7"/>
  <p:tag name="ANNOTATION_LEFT_2" val="322.5"/>
  <p:tag name="ANNOTATION_WIDTH_2" val="89.9"/>
  <p:tag name="ANNOTATION_HEIGHT_2" val="89.6"/>
  <p:tag name="ANNOTATION_ANIMATION_2" val="3"/>
  <p:tag name="ANNOTATION_ROTATION_2" val="315"/>
  <p:tag name="ANNOTATION_SUB_TYPE_2" val="6"/>
  <p:tag name="ANNOTATION_LOOP_COUNT_2" val="1"/>
  <p:tag name="ANNOTATION_BOX_RADIUS_2" val="0"/>
  <p:tag name="ANNOTATION_SCALE_2" val="125"/>
  <p:tag name="ANNOTATION_BORDER_ALPHA_2" val="100"/>
  <p:tag name="ANNOTATION_BORDER_COLOR_2" val="16777215"/>
  <p:tag name="ANNOTATION_FILL_COLOR_2" val="683492"/>
  <p:tag name="ANNOTATION_FILL_ALPHA_2" val="100"/>
  <p:tag name="ANNOTATION_BORDER_WIDTH_2" val="2"/>
  <p:tag name="ANNOTATION_TYPE_3" val="0"/>
  <p:tag name="ANNOTATION_START_3" val="11.1"/>
  <p:tag name="ANNOTATION_END_3" val="13.2"/>
  <p:tag name="ANNOTATION_TOP_3" val="229.4"/>
  <p:tag name="ANNOTATION_LEFT_3" val="461.5"/>
  <p:tag name="ANNOTATION_WIDTH_3" val="89.9"/>
  <p:tag name="ANNOTATION_HEIGHT_3" val="89.6"/>
  <p:tag name="ANNOTATION_ANIMATION_3" val="3"/>
  <p:tag name="ANNOTATION_ROTATION_3" val="315"/>
  <p:tag name="ANNOTATION_SUB_TYPE_3" val="6"/>
  <p:tag name="ANNOTATION_LOOP_COUNT_3" val="1"/>
  <p:tag name="ANNOTATION_BOX_RADIUS_3" val="0"/>
  <p:tag name="ANNOTATION_SCALE_3" val="125"/>
  <p:tag name="ANNOTATION_BORDER_ALPHA_3" val="100"/>
  <p:tag name="ANNOTATION_BORDER_COLOR_3" val="16777215"/>
  <p:tag name="ANNOTATION_FILL_COLOR_3" val="683492"/>
  <p:tag name="ANNOTATION_FILL_ALPHA_3" val="100"/>
  <p:tag name="ANNOTATION_BORDER_WIDTH_3" val="2"/>
  <p:tag name="ANNOTATION_COUNT" val="3"/>
  <p:tag name="ARTICULATE_SLIDE_PAUSE" val="0"/>
  <p:tag name="ARTICULATE_NAV_LEVEL" val="2"/>
  <p:tag name="ARTICULATE_PLAYLIST_ID" val="-1"/>
  <p:tag name="ARTICULATE_LOCK_SLIDE" val="0"/>
  <p:tag name="ARTICULATE_SLIDE_NAV" val="21"/>
</p:tagLst>
</file>

<file path=ppt/tags/tag1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rkarel\AppData\Local\Temp\articulate\presenter\imgtemp\2mqVtkYm_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rkarel\AppData\Local\Temp\articulate\presenter\imgtemp\qDRuUV3n_files\slide0001_image001.png"/>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rkarel\AppData\Local\Temp\articulate\presenter\imgtemp\WUQo3I4u_files\slide0001_image001.png"/>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rkarel\AppData\Local\Temp\articulate\presenter\imgtemp\6mrRhY8A_files\slide0001_image001.png"/>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xml><?xml version="1.0" encoding="utf-8"?>
<p:tagLst xmlns:a="http://schemas.openxmlformats.org/drawingml/2006/main" xmlns:r="http://schemas.openxmlformats.org/officeDocument/2006/relationships" xmlns:p="http://schemas.openxmlformats.org/presentationml/2006/main">
  <p:tag name="ARTICULATE_TITLE_TAG" val="Section Two"/>
  <p:tag name="ARTICULATE_SLIDE_GUID" val="9bd2f652-6d8c-43bf-a29e-0eeb4d4f85b8"/>
  <p:tag name="AUDIO_ID" val="319"/>
  <p:tag name="ELAPSEDTIME" val="20.036"/>
  <p:tag name="ARTICULATE_SLIDE_PAUSE" val="0"/>
  <p:tag name="ARTICULATE_NAV_LEVEL" val="1"/>
  <p:tag name="ARTICULATE_PLAYLIST_ID" val="-1"/>
  <p:tag name="ARTICULATE_LOCK_SLIDE" val="0"/>
  <p:tag name="ARTICULATE_SLIDE_NAV" val="20"/>
</p:tagLst>
</file>

<file path=ppt/theme/theme1.xml><?xml version="1.0" encoding="utf-8"?>
<a:theme xmlns:a="http://schemas.openxmlformats.org/drawingml/2006/main" name="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One-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Two-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WD Theme">
  <a:themeElements>
    <a:clrScheme name="Custom 2">
      <a:dk1>
        <a:srgbClr val="000000"/>
      </a:dk1>
      <a:lt1>
        <a:srgbClr val="FFFFFF"/>
      </a:lt1>
      <a:dk2>
        <a:srgbClr val="44546A"/>
      </a:dk2>
      <a:lt2>
        <a:srgbClr val="E7E6E6"/>
      </a:lt2>
      <a:accent1>
        <a:srgbClr val="51205E"/>
      </a:accent1>
      <a:accent2>
        <a:srgbClr val="81943A"/>
      </a:accent2>
      <a:accent3>
        <a:srgbClr val="5B6970"/>
      </a:accent3>
      <a:accent4>
        <a:srgbClr val="9CA4A8"/>
      </a:accent4>
      <a:accent5>
        <a:srgbClr val="96729F"/>
      </a:accent5>
      <a:accent6>
        <a:srgbClr val="B3BF8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WD Theme" id="{D4B030BD-951B-B640-87D6-4446BD84CBDA}" vid="{5B1D4CAB-5B88-FE43-847E-6CA7618823F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F7AF96CD8E484CA944ABA2591F33B5" ma:contentTypeVersion="10" ma:contentTypeDescription="Create a new document." ma:contentTypeScope="" ma:versionID="e76638d092d585d4918c77f43a41c7e1">
  <xsd:schema xmlns:xsd="http://www.w3.org/2001/XMLSchema" xmlns:xs="http://www.w3.org/2001/XMLSchema" xmlns:p="http://schemas.microsoft.com/office/2006/metadata/properties" xmlns:ns3="460526b8-8bcb-40da-ac4e-525675a572b0" targetNamespace="http://schemas.microsoft.com/office/2006/metadata/properties" ma:root="true" ma:fieldsID="b8b77220b45bfe7009ad1ff7d7852c05" ns3:_="">
    <xsd:import namespace="460526b8-8bcb-40da-ac4e-525675a572b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0526b8-8bcb-40da-ac4e-525675a572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9FC26F-9D96-414C-B9B3-B069959506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0526b8-8bcb-40da-ac4e-525675a572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DC7262-2132-4DA4-A374-8EB736806973}">
  <ds:schemaRefs>
    <ds:schemaRef ds:uri="http://schemas.microsoft.com/office/2006/metadata/properties"/>
    <ds:schemaRef ds:uri="460526b8-8bcb-40da-ac4e-525675a572b0"/>
    <ds:schemaRef ds:uri="http://schemas.microsoft.com/office/2006/documentManagement/types"/>
    <ds:schemaRef ds:uri="http://purl.org/dc/elements/1.1/"/>
    <ds:schemaRef ds:uri="http://purl.org/dc/dcmitype/"/>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EFEDA56-8AEC-470B-880E-EB343303E5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16140</TotalTime>
  <Words>5620</Words>
  <Application>Microsoft Office PowerPoint</Application>
  <PresentationFormat>Widescreen</PresentationFormat>
  <Paragraphs>408</Paragraphs>
  <Slides>30</Slides>
  <Notes>29</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30</vt:i4>
      </vt:variant>
    </vt:vector>
  </HeadingPairs>
  <TitlesOfParts>
    <vt:vector size="47" baseType="lpstr">
      <vt:lpstr>Arial</vt:lpstr>
      <vt:lpstr>Calibri</vt:lpstr>
      <vt:lpstr>Calibri Light</vt:lpstr>
      <vt:lpstr>Franklin Gothic Book</vt:lpstr>
      <vt:lpstr>MinionPro-Regular</vt:lpstr>
      <vt:lpstr>MinionVariableConcept-Roman</vt:lpstr>
      <vt:lpstr>Nunito</vt:lpstr>
      <vt:lpstr>Nunito-Bold</vt:lpstr>
      <vt:lpstr>Nunito-SemiBold</vt:lpstr>
      <vt:lpstr>Roboto</vt:lpstr>
      <vt:lpstr>Symbol</vt:lpstr>
      <vt:lpstr>Times New Roman</vt:lpstr>
      <vt:lpstr>Tw Cen MT</vt:lpstr>
      <vt:lpstr>Main</vt:lpstr>
      <vt:lpstr>Section-One-Content</vt:lpstr>
      <vt:lpstr>Section-Two-Content</vt:lpstr>
      <vt:lpstr>FWD Theme</vt:lpstr>
      <vt:lpstr>PowerPoint Presentation</vt:lpstr>
      <vt:lpstr>Learning Objectives</vt:lpstr>
      <vt:lpstr>What is a Career Pathway?</vt:lpstr>
      <vt:lpstr>What is a Career Pathway? (continued)</vt:lpstr>
      <vt:lpstr>What Do Career Pathways Look Like in Your Community?</vt:lpstr>
      <vt:lpstr>Benefits of Fostering Career Pathways</vt:lpstr>
      <vt:lpstr>Benefits of Fostering Career Pathways</vt:lpstr>
      <vt:lpstr>Benefits of a Fostering Career Pathways</vt:lpstr>
      <vt:lpstr>Steps for Building Career Pathways</vt:lpstr>
      <vt:lpstr>HELP WANTED: APPLY WITHIN …</vt:lpstr>
      <vt:lpstr>PowerPoint Presentation</vt:lpstr>
      <vt:lpstr>WHAT IS AN  ENTREPRENEUR?</vt:lpstr>
      <vt:lpstr>PowerPoint Presentation</vt:lpstr>
      <vt:lpstr>ENTREPRENEUR TYPES</vt:lpstr>
      <vt:lpstr>TERMS YOU SHOULD KNOW</vt:lpstr>
      <vt:lpstr>ENTREPRENEURSHIP AS AN ECONOMIC DEVELOPMENT STRATEGY</vt:lpstr>
      <vt:lpstr>WHAT TYPES OF ENTREPRENEURS ARE IN YOUR COMMUNITY?</vt:lpstr>
      <vt:lpstr>THE ROLE OF ENTREPRENEURSHIP AND SMALL BUSINESS  IN ECONOMIC DEVELOPMENT</vt:lpstr>
      <vt:lpstr>The Case for Entrepreneurship</vt:lpstr>
      <vt:lpstr>PowerPoint Presentation</vt:lpstr>
      <vt:lpstr>The Case for Entrepreneurship</vt:lpstr>
      <vt:lpstr>PowerPoint Presentation</vt:lpstr>
      <vt:lpstr>PowerPoint Presentation</vt:lpstr>
      <vt:lpstr>PowerPoint Presentation</vt:lpstr>
      <vt:lpstr>PowerPoint Presentation</vt:lpstr>
      <vt:lpstr>THE DNA OF AN ENTREPRENEUR (HBS, 2020) </vt:lpstr>
      <vt:lpstr>THE DNA OF AN ENTREPRENEUR &amp; WORKFORCE DEVELOPMENT </vt:lpstr>
      <vt:lpstr>EMPLOYMENT VS. ENTREPRENEURSHIP (Indeed.com 2022)  </vt:lpstr>
      <vt:lpstr>PowerPoint Presentation</vt:lpstr>
      <vt:lpstr>ENTREPRENEURS &amp; WORKFORCE DEVELOPMENT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Moten-Thomas, Joy</dc:creator>
  <cp:lastModifiedBy>Breidenbach, Mary A.</cp:lastModifiedBy>
  <cp:revision>49</cp:revision>
  <dcterms:created xsi:type="dcterms:W3CDTF">2021-09-11T23:08:01Z</dcterms:created>
  <dcterms:modified xsi:type="dcterms:W3CDTF">2024-02-13T18:19:00Z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0x010100A2F7AF96CD8E484CA944ABA2591F33B5</vt:lpwstr>
  </property>
  <property fmtid="{D5CDD505-2E9C-101B-9397-08002B2CF9AE}" pid="3" name="MSIP_Label_4044bd30-2ed7-4c9d-9d12-46200872a97b_Enabled">
    <vt:lpwstr>true</vt:lpwstr>
  </property>
  <property fmtid="{D5CDD505-2E9C-101B-9397-08002B2CF9AE}" pid="4" name="MSIP_Label_4044bd30-2ed7-4c9d-9d12-46200872a97b_SetDate">
    <vt:lpwstr>2022-12-21T17:05:12Z</vt:lpwstr>
  </property>
  <property fmtid="{D5CDD505-2E9C-101B-9397-08002B2CF9AE}" pid="5" name="MSIP_Label_4044bd30-2ed7-4c9d-9d12-46200872a97b_Method">
    <vt:lpwstr>Standard</vt:lpwstr>
  </property>
  <property fmtid="{D5CDD505-2E9C-101B-9397-08002B2CF9AE}" pid="6" name="MSIP_Label_4044bd30-2ed7-4c9d-9d12-46200872a97b_Name">
    <vt:lpwstr>defa4170-0d19-0005-0004-bc88714345d2</vt:lpwstr>
  </property>
  <property fmtid="{D5CDD505-2E9C-101B-9397-08002B2CF9AE}" pid="7" name="MSIP_Label_4044bd30-2ed7-4c9d-9d12-46200872a97b_SiteId">
    <vt:lpwstr>4130bd39-7c53-419c-b1e5-8758d6d63f21</vt:lpwstr>
  </property>
  <property fmtid="{D5CDD505-2E9C-101B-9397-08002B2CF9AE}" pid="8" name="MSIP_Label_4044bd30-2ed7-4c9d-9d12-46200872a97b_ActionId">
    <vt:lpwstr>beeb43eb-37ca-4c54-bccb-f29045e3f642</vt:lpwstr>
  </property>
  <property fmtid="{D5CDD505-2E9C-101B-9397-08002B2CF9AE}" pid="9" name="MSIP_Label_4044bd30-2ed7-4c9d-9d12-46200872a97b_ContentBits">
    <vt:lpwstr>0</vt:lpwstr>
  </property>
</Properties>
</file>