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5" r:id="rId1"/>
  </p:sldMasterIdLst>
  <p:notesMasterIdLst>
    <p:notesMasterId r:id="rId16"/>
  </p:notesMasterIdLst>
  <p:sldIdLst>
    <p:sldId id="256" r:id="rId2"/>
    <p:sldId id="264" r:id="rId3"/>
    <p:sldId id="257" r:id="rId4"/>
    <p:sldId id="263" r:id="rId5"/>
    <p:sldId id="261" r:id="rId6"/>
    <p:sldId id="262" r:id="rId7"/>
    <p:sldId id="258" r:id="rId8"/>
    <p:sldId id="265" r:id="rId9"/>
    <p:sldId id="259" r:id="rId10"/>
    <p:sldId id="260"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68284" autoAdjust="0"/>
  </p:normalViewPr>
  <p:slideViewPr>
    <p:cSldViewPr>
      <p:cViewPr varScale="1">
        <p:scale>
          <a:sx n="118" d="100"/>
          <a:sy n="118" d="100"/>
        </p:scale>
        <p:origin x="22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2/13/2024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811066-0135-4CAA-8AD4-89A97190AC00}"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92500" lnSpcReduction="20000"/>
          </a:bodyPr>
          <a:lstStyle/>
          <a:p>
            <a:pPr rtl="0" fontAlgn="base"/>
            <a:r>
              <a:rPr lang="en-US" sz="1200" b="0" i="1" kern="1200" dirty="0">
                <a:solidFill>
                  <a:schemeClr val="tx1"/>
                </a:solidFill>
                <a:effectLst/>
                <a:latin typeface="+mn-lt"/>
                <a:ea typeface="+mn-ea"/>
                <a:cs typeface="+mn-cs"/>
              </a:rPr>
              <a:t>Now that we have identified who our ideal participants are and where we could go to find them, we need to understand the key elements of our program. We must be able to quickly articulate the value of the program.  </a:t>
            </a:r>
            <a:r>
              <a:rPr lang="en-US" sz="1200" b="0" i="0" kern="1200" dirty="0">
                <a:solidFill>
                  <a:schemeClr val="tx1"/>
                </a:solidFill>
                <a:effectLst/>
                <a:latin typeface="+mn-lt"/>
                <a:ea typeface="+mn-ea"/>
                <a:cs typeface="+mn-cs"/>
              </a:rPr>
              <a:t> </a:t>
            </a:r>
          </a:p>
          <a:p>
            <a:pPr rtl="0" fontAlgn="base"/>
            <a:r>
              <a:rPr lang="en-US" sz="1200" b="0" i="0" kern="1200" dirty="0">
                <a:solidFill>
                  <a:schemeClr val="tx1"/>
                </a:solidFill>
                <a:effectLst/>
                <a:latin typeface="+mn-lt"/>
                <a:ea typeface="+mn-ea"/>
                <a:cs typeface="+mn-cs"/>
              </a:rPr>
              <a:t>(5 minutes) In five minutes, develop the best elevator pitch for the program. The pitch could include:  </a:t>
            </a:r>
          </a:p>
          <a:p>
            <a:pPr fontAlgn="base"/>
            <a:r>
              <a:rPr lang="en-US" sz="1200" kern="1200" dirty="0">
                <a:solidFill>
                  <a:schemeClr val="tx1"/>
                </a:solidFill>
                <a:effectLst/>
                <a:latin typeface="+mn-lt"/>
                <a:ea typeface="+mn-ea"/>
                <a:cs typeface="+mn-cs"/>
              </a:rPr>
              <a:t>Developing an employee value proposition (the why?)</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a:t>
            </a:r>
          </a:p>
          <a:p>
            <a:pPr lvl="0" fontAlgn="base"/>
            <a:r>
              <a:rPr lang="en-US" sz="1200" b="1" kern="1200" dirty="0">
                <a:solidFill>
                  <a:schemeClr val="tx1"/>
                </a:solidFill>
                <a:effectLst/>
                <a:latin typeface="+mn-lt"/>
                <a:ea typeface="+mn-ea"/>
                <a:cs typeface="+mn-cs"/>
              </a:rPr>
              <a:t>Why would someone want to work with your industry/business?</a:t>
            </a:r>
            <a:endParaRPr lang="en-US" sz="1200" kern="1200" dirty="0">
              <a:solidFill>
                <a:schemeClr val="tx1"/>
              </a:solidFill>
              <a:effectLst/>
              <a:latin typeface="+mn-lt"/>
              <a:ea typeface="+mn-ea"/>
              <a:cs typeface="+mn-cs"/>
            </a:endParaRPr>
          </a:p>
          <a:p>
            <a:pPr lvl="1" fontAlgn="base"/>
            <a:r>
              <a:rPr lang="en-US" sz="1200" i="1" kern="1200" dirty="0">
                <a:solidFill>
                  <a:schemeClr val="tx1"/>
                </a:solidFill>
                <a:effectLst/>
                <a:latin typeface="+mn-lt"/>
                <a:ea typeface="+mn-ea"/>
                <a:cs typeface="+mn-cs"/>
              </a:rPr>
              <a:t>Now that you have identified ideal participants and where to find them, the next step is clearly articulating the program in a succinct way that is intriguing. </a:t>
            </a:r>
            <a:endParaRPr lang="en-US" sz="1200" kern="1200" dirty="0">
              <a:solidFill>
                <a:schemeClr val="tx1"/>
              </a:solidFill>
              <a:effectLst/>
              <a:latin typeface="+mn-lt"/>
              <a:ea typeface="+mn-ea"/>
              <a:cs typeface="+mn-cs"/>
            </a:endParaRPr>
          </a:p>
          <a:p>
            <a:pPr lvl="2" fontAlgn="base"/>
            <a:r>
              <a:rPr lang="en-US" sz="1200" kern="1200" dirty="0">
                <a:solidFill>
                  <a:schemeClr val="tx1"/>
                </a:solidFill>
                <a:effectLst/>
                <a:latin typeface="+mn-lt"/>
                <a:ea typeface="+mn-ea"/>
                <a:cs typeface="+mn-cs"/>
              </a:rPr>
              <a:t>(5 minutes) In five minutes, develop the start of an elevator pitch for prospective students/learners. The pitch could include: </a:t>
            </a:r>
          </a:p>
          <a:p>
            <a:pPr lvl="0" fontAlgn="base"/>
            <a:r>
              <a:rPr lang="en-US" sz="1200" kern="1200" dirty="0">
                <a:solidFill>
                  <a:schemeClr val="tx1"/>
                </a:solidFill>
                <a:effectLst/>
                <a:latin typeface="+mn-lt"/>
                <a:ea typeface="+mn-ea"/>
                <a:cs typeface="+mn-cs"/>
              </a:rPr>
              <a:t>Why this industry?</a:t>
            </a:r>
          </a:p>
          <a:p>
            <a:pPr lvl="0" fontAlgn="base"/>
            <a:r>
              <a:rPr lang="en-US" sz="1200" kern="1200" dirty="0">
                <a:solidFill>
                  <a:schemeClr val="tx1"/>
                </a:solidFill>
                <a:effectLst/>
                <a:latin typeface="+mn-lt"/>
                <a:ea typeface="+mn-ea"/>
                <a:cs typeface="+mn-cs"/>
              </a:rPr>
              <a:t>Why this training?</a:t>
            </a:r>
          </a:p>
          <a:p>
            <a:pPr lvl="0" fontAlgn="base"/>
            <a:r>
              <a:rPr lang="en-US" sz="1200" kern="1200" dirty="0">
                <a:solidFill>
                  <a:schemeClr val="tx1"/>
                </a:solidFill>
                <a:effectLst/>
                <a:latin typeface="+mn-lt"/>
                <a:ea typeface="+mn-ea"/>
                <a:cs typeface="+mn-cs"/>
              </a:rPr>
              <a:t>How this program could lead to other opportunities, etc. </a:t>
            </a:r>
          </a:p>
          <a:p>
            <a:pPr lvl="0" fontAlgn="base"/>
            <a:r>
              <a:rPr lang="en-US" sz="1200" kern="1200" dirty="0">
                <a:solidFill>
                  <a:schemeClr val="tx1"/>
                </a:solidFill>
                <a:effectLst/>
                <a:latin typeface="+mn-lt"/>
                <a:ea typeface="+mn-ea"/>
                <a:cs typeface="+mn-cs"/>
              </a:rPr>
              <a:t>Will there be a cost to the program? </a:t>
            </a:r>
          </a:p>
          <a:p>
            <a:pPr lvl="0" fontAlgn="base"/>
            <a:r>
              <a:rPr lang="en-US" sz="1200" kern="1200" dirty="0">
                <a:solidFill>
                  <a:schemeClr val="tx1"/>
                </a:solidFill>
                <a:effectLst/>
                <a:latin typeface="+mn-lt"/>
                <a:ea typeface="+mn-ea"/>
                <a:cs typeface="+mn-cs"/>
              </a:rPr>
              <a:t>Is this program unique and special?</a:t>
            </a:r>
          </a:p>
          <a:p>
            <a:pPr fontAlgn="base"/>
            <a:r>
              <a:rPr lang="en-US" sz="1200" kern="1200" dirty="0">
                <a:solidFill>
                  <a:schemeClr val="tx1"/>
                </a:solidFill>
                <a:effectLst/>
                <a:latin typeface="+mn-lt"/>
                <a:ea typeface="+mn-ea"/>
                <a:cs typeface="+mn-cs"/>
              </a:rPr>
              <a:t> </a:t>
            </a:r>
          </a:p>
          <a:p>
            <a:pPr fontAlgn="base"/>
            <a:r>
              <a:rPr lang="en-US" sz="1200" kern="1200" dirty="0">
                <a:solidFill>
                  <a:schemeClr val="tx1"/>
                </a:solidFill>
                <a:effectLst/>
                <a:latin typeface="+mn-lt"/>
                <a:ea typeface="+mn-ea"/>
                <a:cs typeface="+mn-cs"/>
              </a:rPr>
              <a:t>Example elevator pitch from Activity 2:</a:t>
            </a:r>
          </a:p>
          <a:p>
            <a:pPr fontAlgn="base"/>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fontAlgn="base"/>
            <a:r>
              <a:rPr lang="en-US" sz="1200" i="1" kern="1200" dirty="0">
                <a:solidFill>
                  <a:schemeClr val="tx1"/>
                </a:solidFill>
                <a:effectLst/>
                <a:latin typeface="+mn-lt"/>
                <a:ea typeface="+mn-ea"/>
                <a:cs typeface="+mn-cs"/>
              </a:rPr>
              <a:t>Welding is one of the top paying careers in XYZ County. Our industry has starting wages above $30/hour, flexible schedules, retirement matching, healthcare, and the opportunity for advancement. With this training, a novice welder will be able to complete a certification and be eligible for a career immediately. </a:t>
            </a:r>
            <a:endParaRPr lang="en-US"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 </a:t>
            </a:r>
          </a:p>
          <a:p>
            <a:pPr lvl="0" fontAlgn="base"/>
            <a:r>
              <a:rPr lang="en-US" sz="1200" kern="1200" dirty="0">
                <a:solidFill>
                  <a:schemeClr val="tx1"/>
                </a:solidFill>
                <a:effectLst/>
                <a:latin typeface="+mn-lt"/>
                <a:ea typeface="+mn-ea"/>
                <a:cs typeface="+mn-cs"/>
              </a:rPr>
              <a:t>(5 minutes) IF there is more than one person designing this outreach plan, have each person do this separately, and then decide on a favorite pitch, or combine pitches to make the best one! </a:t>
            </a:r>
          </a:p>
          <a:p>
            <a:pPr lvl="0" fontAlgn="base"/>
            <a:r>
              <a:rPr lang="en-US" sz="1200" kern="1200" dirty="0">
                <a:solidFill>
                  <a:schemeClr val="tx1"/>
                </a:solidFill>
                <a:effectLst/>
                <a:latin typeface="+mn-lt"/>
                <a:ea typeface="+mn-ea"/>
                <a:cs typeface="+mn-cs"/>
              </a:rPr>
              <a:t>[SLIDE] Your draft plan has been created!! </a:t>
            </a:r>
          </a:p>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10</a:t>
            </a:fld>
            <a:endParaRPr lang="en-US"/>
          </a:p>
        </p:txBody>
      </p:sp>
    </p:spTree>
    <p:extLst>
      <p:ext uri="{BB962C8B-B14F-4D97-AF65-F5344CB8AC3E}">
        <p14:creationId xmlns:p14="http://schemas.microsoft.com/office/powerpoint/2010/main" val="46555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rtl="0" fontAlgn="base"/>
            <a:r>
              <a:rPr lang="en-US" sz="1200" b="0" i="0" kern="1200" dirty="0">
                <a:solidFill>
                  <a:schemeClr val="tx1"/>
                </a:solidFill>
                <a:effectLst/>
                <a:latin typeface="+mn-lt"/>
                <a:ea typeface="+mn-ea"/>
                <a:cs typeface="+mn-cs"/>
              </a:rPr>
              <a:t>Strategies to retain learners: the final component of the recruitment plan is how to retain learners once they have started the program.  </a:t>
            </a:r>
          </a:p>
          <a:p>
            <a:pPr rtl="0" fontAlgn="base"/>
            <a:r>
              <a:rPr lang="en-US" sz="1200" b="0" i="0" kern="1200" dirty="0">
                <a:solidFill>
                  <a:schemeClr val="tx1"/>
                </a:solidFill>
                <a:effectLst/>
                <a:latin typeface="+mn-lt"/>
                <a:ea typeface="+mn-ea"/>
                <a:cs typeface="+mn-cs"/>
              </a:rPr>
              <a:t>Will there be certificate (or other credential) at the end? Make sure learners know what the certificate will do for them, in the early stages of the curriculum.  </a:t>
            </a:r>
          </a:p>
          <a:p>
            <a:pPr rtl="0" fontAlgn="base"/>
            <a:r>
              <a:rPr lang="en-US" sz="1200" b="0" i="0" kern="1200" dirty="0">
                <a:solidFill>
                  <a:schemeClr val="tx1"/>
                </a:solidFill>
                <a:effectLst/>
                <a:latin typeface="+mn-lt"/>
                <a:ea typeface="+mn-ea"/>
                <a:cs typeface="+mn-cs"/>
              </a:rPr>
              <a:t>“Graduation” at the end of the program can be a great incentive for individuals to complete the program. Make intentional time to celebrate the accomplishments of finishing.  </a:t>
            </a:r>
          </a:p>
          <a:p>
            <a:pPr rtl="0" fontAlgn="base"/>
            <a:r>
              <a:rPr lang="en-US" sz="1200" b="0" i="0" kern="1200" dirty="0">
                <a:solidFill>
                  <a:schemeClr val="tx1"/>
                </a:solidFill>
                <a:effectLst/>
                <a:latin typeface="+mn-lt"/>
                <a:ea typeface="+mn-ea"/>
                <a:cs typeface="+mn-cs"/>
              </a:rPr>
              <a:t>Considerations of potential barriers to navigate  </a:t>
            </a:r>
          </a:p>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14</a:t>
            </a:fld>
            <a:endParaRPr lang="en-US"/>
          </a:p>
        </p:txBody>
      </p:sp>
    </p:spTree>
    <p:extLst>
      <p:ext uri="{BB962C8B-B14F-4D97-AF65-F5344CB8AC3E}">
        <p14:creationId xmlns:p14="http://schemas.microsoft.com/office/powerpoint/2010/main" val="2045208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rtl="0" fontAlgn="base"/>
            <a:r>
              <a:rPr lang="en-US" sz="1200" b="0" i="0" kern="1200" dirty="0">
                <a:solidFill>
                  <a:schemeClr val="tx1"/>
                </a:solidFill>
                <a:effectLst/>
                <a:latin typeface="+mn-lt"/>
                <a:ea typeface="+mn-ea"/>
                <a:cs typeface="+mn-cs"/>
              </a:rPr>
              <a:t>Over the past several decades many small and rural areas have struggled to recruit and retain rural learners and employees at the same rate of suburban and urban peers. The U.S. Census Bureau (2020) estimates that while rural areas declined by a half-percent between 2010 and 2020, urban and suburban areas grew by eight percent. However, as was seen in the “urban exodus” of the 2020 COVID-19 pandemic, there are reasons why some Americans may want to choose a more rural and small-town environment.  </a:t>
            </a:r>
          </a:p>
          <a:p>
            <a:pPr rtl="0" fontAlgn="base"/>
            <a:r>
              <a:rPr lang="en-US" sz="1200" b="0" i="0" kern="1200" dirty="0">
                <a:solidFill>
                  <a:schemeClr val="tx1"/>
                </a:solidFill>
                <a:effectLst/>
                <a:latin typeface="+mn-lt"/>
                <a:ea typeface="+mn-ea"/>
                <a:cs typeface="+mn-cs"/>
              </a:rPr>
              <a:t> </a:t>
            </a:r>
          </a:p>
          <a:p>
            <a:pPr rtl="0" fontAlgn="base"/>
            <a:r>
              <a:rPr lang="en-US" sz="1200" b="0" i="0" kern="1200" dirty="0">
                <a:solidFill>
                  <a:schemeClr val="tx1"/>
                </a:solidFill>
                <a:effectLst/>
                <a:latin typeface="+mn-lt"/>
                <a:ea typeface="+mn-ea"/>
                <a:cs typeface="+mn-cs"/>
              </a:rPr>
              <a:t>Community stakeholders have a unique opportunity to share opportunities about living in rural, while also addressing real issues, challenges, and divides which may keep some people from moving to rural areas. Utilizing the </a:t>
            </a:r>
            <a:r>
              <a:rPr lang="en-US" sz="1200" b="0" i="0" kern="1200" dirty="0" err="1">
                <a:solidFill>
                  <a:schemeClr val="tx1"/>
                </a:solidFill>
                <a:effectLst/>
                <a:latin typeface="+mn-lt"/>
                <a:ea typeface="+mn-ea"/>
                <a:cs typeface="+mn-cs"/>
              </a:rPr>
              <a:t>Abelsen</a:t>
            </a:r>
            <a:r>
              <a:rPr lang="en-US" sz="1200" b="0" i="0" kern="1200" dirty="0">
                <a:solidFill>
                  <a:schemeClr val="tx1"/>
                </a:solidFill>
                <a:effectLst/>
                <a:latin typeface="+mn-lt"/>
                <a:ea typeface="+mn-ea"/>
                <a:cs typeface="+mn-cs"/>
              </a:rPr>
              <a:t> et al. (2020) framework, this section will introduce the methodology to help stakeholders create a plan to recruit, and retain rural learners.  </a:t>
            </a:r>
          </a:p>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2</a:t>
            </a:fld>
            <a:endParaRPr lang="en-US"/>
          </a:p>
        </p:txBody>
      </p:sp>
    </p:spTree>
    <p:extLst>
      <p:ext uri="{BB962C8B-B14F-4D97-AF65-F5344CB8AC3E}">
        <p14:creationId xmlns:p14="http://schemas.microsoft.com/office/powerpoint/2010/main" val="1301445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FACILITATOR WILL FILL THIS IN</a:t>
            </a:r>
          </a:p>
        </p:txBody>
      </p:sp>
      <p:sp>
        <p:nvSpPr>
          <p:cNvPr id="4" name="Slide Number Placeholder 3"/>
          <p:cNvSpPr>
            <a:spLocks noGrp="1"/>
          </p:cNvSpPr>
          <p:nvPr>
            <p:ph type="sldNum" sz="quarter" idx="10"/>
          </p:nvPr>
        </p:nvSpPr>
        <p:spPr/>
        <p:txBody>
          <a:bodyPr/>
          <a:lstStyle/>
          <a:p>
            <a:fld id="{DF811066-0135-4CAA-8AD4-89A97190AC00}" type="slidenum">
              <a:rPr lang="en-US" smtClean="0"/>
              <a:t>3</a:t>
            </a:fld>
            <a:endParaRPr lang="en-US"/>
          </a:p>
        </p:txBody>
      </p:sp>
    </p:spTree>
    <p:extLst>
      <p:ext uri="{BB962C8B-B14F-4D97-AF65-F5344CB8AC3E}">
        <p14:creationId xmlns:p14="http://schemas.microsoft.com/office/powerpoint/2010/main" val="135732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92500" lnSpcReduction="10000"/>
          </a:bodyPr>
          <a:lstStyle/>
          <a:p>
            <a:pPr rtl="0" fontAlgn="base"/>
            <a:r>
              <a:rPr lang="en-US" sz="1200" b="0" i="0" kern="1200" dirty="0">
                <a:solidFill>
                  <a:schemeClr val="tx1"/>
                </a:solidFill>
                <a:effectLst/>
                <a:latin typeface="+mn-lt"/>
                <a:ea typeface="+mn-ea"/>
                <a:cs typeface="+mn-cs"/>
              </a:rPr>
              <a:t>When thinking about recruiting and retaining a rural workforce, it is important for us to consider how we are being intentional about recruiting Black, Indigenous, and People of Color (BIPOC) into communities. This can often be an uncomfortable conversation for our rural and smaller communities, as many of these communities tend to be more demographically white. Do people of color feel safe and supported in your community? What change is needed? Not addressing these issues can have long term impact on community vitality and livability.  </a:t>
            </a:r>
          </a:p>
          <a:p>
            <a:pPr rtl="0" fontAlgn="base"/>
            <a:r>
              <a:rPr lang="en-US" sz="1200" b="0" i="0" kern="1200" dirty="0">
                <a:solidFill>
                  <a:schemeClr val="tx1"/>
                </a:solidFill>
                <a:effectLst/>
                <a:latin typeface="+mn-lt"/>
                <a:ea typeface="+mn-ea"/>
                <a:cs typeface="+mn-cs"/>
              </a:rPr>
              <a:t> </a:t>
            </a:r>
          </a:p>
          <a:p>
            <a:pPr rtl="0" fontAlgn="base"/>
            <a:r>
              <a:rPr lang="en-US" sz="1200" b="0" i="0" kern="1200" dirty="0">
                <a:solidFill>
                  <a:schemeClr val="tx1"/>
                </a:solidFill>
                <a:effectLst/>
                <a:latin typeface="+mn-lt"/>
                <a:ea typeface="+mn-ea"/>
                <a:cs typeface="+mn-cs"/>
              </a:rPr>
              <a:t>What are the reasons why BIPOC communities may choose more rural areas? What are the local resources available to families of color when they choose our rural areas? How are we being intentional about our workforce culture, in regards to racial diversity, inclusive ethos, and ongoing training? When we sit with this information and begin to make the lists of why our communities are attractive, and where potential gaps may lie in our resources, these lists may make our industries and communities more attractive to a wider demographic of individuals and families.  </a:t>
            </a:r>
          </a:p>
          <a:p>
            <a:pPr rtl="0" fontAlgn="base"/>
            <a:r>
              <a:rPr lang="en-US" sz="1200" b="0" i="0" kern="1200" dirty="0">
                <a:solidFill>
                  <a:schemeClr val="tx1"/>
                </a:solidFill>
                <a:effectLst/>
                <a:latin typeface="+mn-lt"/>
                <a:ea typeface="+mn-ea"/>
                <a:cs typeface="+mn-cs"/>
              </a:rPr>
              <a:t> </a:t>
            </a:r>
          </a:p>
          <a:p>
            <a:pPr rtl="0" fontAlgn="base"/>
            <a:r>
              <a:rPr lang="en-US" sz="1200" b="0" i="0" kern="1200" dirty="0">
                <a:solidFill>
                  <a:schemeClr val="tx1"/>
                </a:solidFill>
                <a:effectLst/>
                <a:latin typeface="+mn-lt"/>
                <a:ea typeface="+mn-ea"/>
                <a:cs typeface="+mn-cs"/>
              </a:rPr>
              <a:t>Often, rural and remote areas have great schools, lower cost of living, increased sense of community, and additional job opportunities. Our rural areas may lack some of the resources and space for communities of color. What are those gaps, and how could we as individual businesses and industries address those gaps? Significant change can be driven by employers who need employees to feel a sense of belonging within the community.  </a:t>
            </a:r>
          </a:p>
          <a:p>
            <a:pPr rtl="0" fontAlgn="base"/>
            <a:r>
              <a:rPr lang="en-US" sz="1200" b="0" i="0" kern="1200" dirty="0">
                <a:solidFill>
                  <a:schemeClr val="tx1"/>
                </a:solidFill>
                <a:effectLst/>
                <a:latin typeface="+mn-lt"/>
                <a:ea typeface="+mn-ea"/>
                <a:cs typeface="+mn-cs"/>
              </a:rPr>
              <a:t> </a:t>
            </a:r>
          </a:p>
          <a:p>
            <a:pPr rtl="0" fontAlgn="base"/>
            <a:r>
              <a:rPr lang="en-US" sz="1200" b="0" i="0" kern="1200" dirty="0">
                <a:solidFill>
                  <a:schemeClr val="tx1"/>
                </a:solidFill>
                <a:effectLst/>
                <a:latin typeface="+mn-lt"/>
                <a:ea typeface="+mn-ea"/>
                <a:cs typeface="+mn-cs"/>
              </a:rPr>
              <a:t>We can start by looking at the workplace itself. Is the workplace an inclusive space where diversity is encouraged, celebrated, and discussed? How is the workplace making intentional investments in learning about racial divides? How has the leadership and management made investments in intentionally creating the ideal workplace for communities of color?  </a:t>
            </a:r>
          </a:p>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4</a:t>
            </a:fld>
            <a:endParaRPr lang="en-US"/>
          </a:p>
        </p:txBody>
      </p:sp>
    </p:spTree>
    <p:extLst>
      <p:ext uri="{BB962C8B-B14F-4D97-AF65-F5344CB8AC3E}">
        <p14:creationId xmlns:p14="http://schemas.microsoft.com/office/powerpoint/2010/main" val="1372388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While each stakeholder will have a unique view of the opportunities and strengths in the community, stakeholders will also have a unique view of how they can recruit and retain leaners.</a:t>
            </a:r>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5</a:t>
            </a:fld>
            <a:endParaRPr lang="en-US"/>
          </a:p>
        </p:txBody>
      </p:sp>
    </p:spTree>
    <p:extLst>
      <p:ext uri="{BB962C8B-B14F-4D97-AF65-F5344CB8AC3E}">
        <p14:creationId xmlns:p14="http://schemas.microsoft.com/office/powerpoint/2010/main" val="2902342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facilitator will ask stakeholders to begin outlining the strengths and opportunities for improvement (gaps). </a:t>
            </a:r>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6</a:t>
            </a:fld>
            <a:endParaRPr lang="en-US"/>
          </a:p>
        </p:txBody>
      </p:sp>
    </p:spTree>
    <p:extLst>
      <p:ext uri="{BB962C8B-B14F-4D97-AF65-F5344CB8AC3E}">
        <p14:creationId xmlns:p14="http://schemas.microsoft.com/office/powerpoint/2010/main" val="2143741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lnSpcReduction="10000"/>
          </a:bodyPr>
          <a:lstStyle/>
          <a:p>
            <a:r>
              <a:rPr lang="en-US" dirty="0"/>
              <a:t>Using one sticky note</a:t>
            </a:r>
            <a:r>
              <a:rPr lang="en-US" baseline="0" dirty="0"/>
              <a:t> per side</a:t>
            </a:r>
          </a:p>
          <a:p>
            <a:pPr rtl="0" fontAlgn="base"/>
            <a:r>
              <a:rPr lang="en-US" baseline="0" dirty="0"/>
              <a:t>T</a:t>
            </a:r>
            <a:r>
              <a:rPr lang="en-US" sz="1200" b="0" i="0" kern="1200" dirty="0">
                <a:solidFill>
                  <a:schemeClr val="tx1"/>
                </a:solidFill>
                <a:effectLst/>
                <a:latin typeface="+mn-lt"/>
                <a:ea typeface="+mn-ea"/>
                <a:cs typeface="+mn-cs"/>
              </a:rPr>
              <a:t>he first part of any plan for recruiting and retaining rural learners is just that, a “plan.” As this section will help each stakeholder map the assets in rural communities which are important to list when beginning to think about why a family or individual would move or stay in the community. While each stakeholder will have a unique view of the opportunities and strengths in the community, stakeholders will also have a unique view of how they can recruit and retain leaners. </a:t>
            </a:r>
          </a:p>
          <a:p>
            <a:pPr rtl="0" fontAlgn="base"/>
            <a:r>
              <a:rPr lang="en-US" sz="1200" b="0" i="0" kern="1200" dirty="0">
                <a:solidFill>
                  <a:schemeClr val="tx1"/>
                </a:solidFill>
                <a:effectLst/>
                <a:latin typeface="+mn-lt"/>
                <a:ea typeface="+mn-ea"/>
                <a:cs typeface="+mn-cs"/>
              </a:rPr>
              <a:t> </a:t>
            </a:r>
          </a:p>
          <a:p>
            <a:pPr rtl="0" fontAlgn="base"/>
            <a:r>
              <a:rPr lang="en-US" sz="1200" b="0" i="0" kern="1200" dirty="0">
                <a:solidFill>
                  <a:schemeClr val="tx1"/>
                </a:solidFill>
                <a:effectLst/>
                <a:latin typeface="+mn-lt"/>
                <a:ea typeface="+mn-ea"/>
                <a:cs typeface="+mn-cs"/>
              </a:rPr>
              <a:t>The facilitator will ask stakeholders to begin outlining the strengths and opportunities for improvement (gaps). Being honest about the good assets in the community and the necessary change, it will be difficult to begin addressing ways to recruit and retain rural learners and employees.  </a:t>
            </a:r>
          </a:p>
          <a:p>
            <a:pPr rtl="0" fontAlgn="base"/>
            <a:r>
              <a:rPr lang="en-US" sz="1200" b="0" i="0" kern="1200" dirty="0">
                <a:solidFill>
                  <a:schemeClr val="tx1"/>
                </a:solidFill>
                <a:effectLst/>
                <a:latin typeface="+mn-lt"/>
                <a:ea typeface="+mn-ea"/>
                <a:cs typeface="+mn-cs"/>
              </a:rPr>
              <a:t>What are the strengths in your community? Why would someone choose to live here?  </a:t>
            </a:r>
          </a:p>
          <a:p>
            <a:pPr rtl="0" fontAlgn="base"/>
            <a:r>
              <a:rPr lang="en-US" sz="1200" b="0" i="0" kern="1200" dirty="0">
                <a:solidFill>
                  <a:schemeClr val="tx1"/>
                </a:solidFill>
                <a:effectLst/>
                <a:latin typeface="+mn-lt"/>
                <a:ea typeface="+mn-ea"/>
                <a:cs typeface="+mn-cs"/>
              </a:rPr>
              <a:t>Are there excellent schools?  </a:t>
            </a:r>
          </a:p>
          <a:p>
            <a:pPr rtl="0" fontAlgn="base"/>
            <a:r>
              <a:rPr lang="en-US" sz="1200" b="0" i="0" kern="1200" dirty="0">
                <a:solidFill>
                  <a:schemeClr val="tx1"/>
                </a:solidFill>
                <a:effectLst/>
                <a:latin typeface="+mn-lt"/>
                <a:ea typeface="+mn-ea"/>
                <a:cs typeface="+mn-cs"/>
              </a:rPr>
              <a:t>Low crime rates?  </a:t>
            </a:r>
          </a:p>
          <a:p>
            <a:pPr rtl="0" fontAlgn="base"/>
            <a:r>
              <a:rPr lang="en-US" sz="1200" b="0" i="0" kern="1200" dirty="0">
                <a:solidFill>
                  <a:schemeClr val="tx1"/>
                </a:solidFill>
                <a:effectLst/>
                <a:latin typeface="+mn-lt"/>
                <a:ea typeface="+mn-ea"/>
                <a:cs typeface="+mn-cs"/>
              </a:rPr>
              <a:t>A strong sense of connectedness and community? </a:t>
            </a:r>
          </a:p>
          <a:p>
            <a:pPr rtl="0" fontAlgn="base"/>
            <a:r>
              <a:rPr lang="en-US" sz="1200" b="0" i="0" kern="1200" dirty="0">
                <a:solidFill>
                  <a:schemeClr val="tx1"/>
                </a:solidFill>
                <a:effectLst/>
                <a:latin typeface="+mn-lt"/>
                <a:ea typeface="+mn-ea"/>
                <a:cs typeface="+mn-cs"/>
              </a:rPr>
              <a:t>Low cost of living? </a:t>
            </a:r>
          </a:p>
          <a:p>
            <a:pPr rtl="0" fontAlgn="base"/>
            <a:r>
              <a:rPr lang="en-US" sz="1200" b="0" i="0" kern="1200" dirty="0">
                <a:solidFill>
                  <a:schemeClr val="tx1"/>
                </a:solidFill>
                <a:effectLst/>
                <a:latin typeface="+mn-lt"/>
                <a:ea typeface="+mn-ea"/>
                <a:cs typeface="+mn-cs"/>
              </a:rPr>
              <a:t>Where are the gaps/opportunities to address livability? </a:t>
            </a:r>
          </a:p>
          <a:p>
            <a:pPr rtl="0" fontAlgn="base"/>
            <a:r>
              <a:rPr lang="en-US" sz="1200" b="0" i="0" kern="1200" dirty="0">
                <a:solidFill>
                  <a:schemeClr val="tx1"/>
                </a:solidFill>
                <a:effectLst/>
                <a:latin typeface="+mn-lt"/>
                <a:ea typeface="+mn-ea"/>
                <a:cs typeface="+mn-cs"/>
              </a:rPr>
              <a:t>Affordable housing? </a:t>
            </a:r>
          </a:p>
          <a:p>
            <a:pPr rtl="0" fontAlgn="base"/>
            <a:r>
              <a:rPr lang="en-US" sz="1200" b="0" i="0" kern="1200" dirty="0">
                <a:solidFill>
                  <a:schemeClr val="tx1"/>
                </a:solidFill>
                <a:effectLst/>
                <a:latin typeface="+mn-lt"/>
                <a:ea typeface="+mn-ea"/>
                <a:cs typeface="+mn-cs"/>
              </a:rPr>
              <a:t>Access to quality health care? </a:t>
            </a:r>
          </a:p>
          <a:p>
            <a:pPr rtl="0" fontAlgn="base"/>
            <a:r>
              <a:rPr lang="en-US" sz="1200" b="0" i="0" kern="1200" dirty="0">
                <a:solidFill>
                  <a:schemeClr val="tx1"/>
                </a:solidFill>
                <a:effectLst/>
                <a:latin typeface="+mn-lt"/>
                <a:ea typeface="+mn-ea"/>
                <a:cs typeface="+mn-cs"/>
              </a:rPr>
              <a:t>Community spaces for BIPOC communities (see BIPOC section below) </a:t>
            </a:r>
          </a:p>
          <a:p>
            <a:pPr rtl="0" fontAlgn="base"/>
            <a:r>
              <a:rPr lang="en-US" sz="1200" b="0" i="0" kern="1200" dirty="0">
                <a:solidFill>
                  <a:schemeClr val="tx1"/>
                </a:solidFill>
                <a:effectLst/>
                <a:latin typeface="+mn-lt"/>
                <a:ea typeface="+mn-ea"/>
                <a:cs typeface="+mn-cs"/>
              </a:rPr>
              <a:t>Who are the target recruits? </a:t>
            </a:r>
          </a:p>
          <a:p>
            <a:pPr rtl="0" fontAlgn="base"/>
            <a:r>
              <a:rPr lang="en-US" sz="1200" b="0" i="0" kern="1200" dirty="0">
                <a:solidFill>
                  <a:schemeClr val="tx1"/>
                </a:solidFill>
                <a:effectLst/>
                <a:latin typeface="+mn-lt"/>
                <a:ea typeface="+mn-ea"/>
                <a:cs typeface="+mn-cs"/>
              </a:rPr>
              <a:t>What are the most in demand careers in the community? </a:t>
            </a:r>
          </a:p>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7</a:t>
            </a:fld>
            <a:endParaRPr lang="en-US"/>
          </a:p>
        </p:txBody>
      </p:sp>
    </p:spTree>
    <p:extLst>
      <p:ext uri="{BB962C8B-B14F-4D97-AF65-F5344CB8AC3E}">
        <p14:creationId xmlns:p14="http://schemas.microsoft.com/office/powerpoint/2010/main" val="2098424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By this point in the curriculum, we have identified a need for a workforce training program in the community. BE SPECIFIC HERE. We have determined that there are local partners who will help deliver the curriculum, but how will students/learners be recruited to attend the training? In order to recruit, we must first understand who would be our ideal candidates to attend the training, and how we will convince them this training will benefit them. </a:t>
            </a:r>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8</a:t>
            </a:fld>
            <a:endParaRPr lang="en-US"/>
          </a:p>
        </p:txBody>
      </p:sp>
    </p:spTree>
    <p:extLst>
      <p:ext uri="{BB962C8B-B14F-4D97-AF65-F5344CB8AC3E}">
        <p14:creationId xmlns:p14="http://schemas.microsoft.com/office/powerpoint/2010/main" val="1390433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92500" lnSpcReduction="20000"/>
          </a:bodyPr>
          <a:lstStyle/>
          <a:p>
            <a:pPr rtl="0" fontAlgn="base"/>
            <a:r>
              <a:rPr lang="en-US" sz="1200" b="0" i="0" kern="1200" dirty="0">
                <a:solidFill>
                  <a:schemeClr val="tx1"/>
                </a:solidFill>
                <a:effectLst/>
                <a:latin typeface="+mn-lt"/>
                <a:ea typeface="+mn-ea"/>
                <a:cs typeface="+mn-cs"/>
              </a:rPr>
              <a:t>(3 minutes) Using sticky notes write characteristics of the ideal candidate (ex. Entrepreneurs, desire to work in a technology field, ability to speak Spanish, etc.)  </a:t>
            </a:r>
          </a:p>
          <a:p>
            <a:pPr rtl="0" fontAlgn="base"/>
            <a:r>
              <a:rPr lang="en-US" sz="1200" b="0" i="1" kern="1200" dirty="0">
                <a:solidFill>
                  <a:schemeClr val="tx1"/>
                </a:solidFill>
                <a:effectLst/>
                <a:latin typeface="+mn-lt"/>
                <a:ea typeface="+mn-ea"/>
                <a:cs typeface="+mn-cs"/>
              </a:rPr>
              <a:t>One characteristic per sticky note</a:t>
            </a:r>
            <a:r>
              <a:rPr lang="en-US" sz="1200" b="0" i="0" kern="1200" dirty="0">
                <a:solidFill>
                  <a:schemeClr val="tx1"/>
                </a:solidFill>
                <a:effectLst/>
                <a:latin typeface="+mn-lt"/>
                <a:ea typeface="+mn-ea"/>
                <a:cs typeface="+mn-cs"/>
              </a:rPr>
              <a:t>  </a:t>
            </a:r>
          </a:p>
          <a:p>
            <a:pPr rtl="0" fontAlgn="base"/>
            <a:r>
              <a:rPr lang="en-US" sz="1200" b="0" i="0" kern="1200" dirty="0">
                <a:solidFill>
                  <a:schemeClr val="tx1"/>
                </a:solidFill>
                <a:effectLst/>
                <a:latin typeface="+mn-lt"/>
                <a:ea typeface="+mn-ea"/>
                <a:cs typeface="+mn-cs"/>
              </a:rPr>
              <a:t>(10 minutes) Take 10 minutes to group all of the sticky notes into categories/themes, and name each theme  </a:t>
            </a:r>
          </a:p>
          <a:p>
            <a:pPr rtl="0" fontAlgn="base"/>
            <a:r>
              <a:rPr lang="en-US" sz="1200" b="0" i="0" kern="1200" dirty="0">
                <a:solidFill>
                  <a:schemeClr val="tx1"/>
                </a:solidFill>
                <a:effectLst/>
                <a:latin typeface="+mn-lt"/>
                <a:ea typeface="+mn-ea"/>
                <a:cs typeface="+mn-cs"/>
              </a:rPr>
              <a:t>(5 minutes) Under each theme write bullet points for where you might be able to find candidates/students/learners for your area (Ex.: graduating high school seniors, local employers, etc.) </a:t>
            </a:r>
          </a:p>
          <a:p>
            <a:pPr rtl="0" fontAlgn="base"/>
            <a:r>
              <a:rPr lang="en-US" sz="1200" b="0" i="0" kern="1200" dirty="0">
                <a:solidFill>
                  <a:schemeClr val="tx1"/>
                </a:solidFill>
                <a:effectLst/>
                <a:latin typeface="+mn-lt"/>
                <a:ea typeface="+mn-ea"/>
                <a:cs typeface="+mn-cs"/>
              </a:rPr>
              <a:t>After each bullet point, write the name of someone in the community who you could help you outreach to potential participants</a:t>
            </a:r>
          </a:p>
          <a:p>
            <a:endParaRPr lang="en-US" dirty="0"/>
          </a:p>
          <a:p>
            <a:pPr fontAlgn="base"/>
            <a:r>
              <a:rPr lang="en-US" sz="1200" kern="1200" dirty="0">
                <a:solidFill>
                  <a:schemeClr val="tx1"/>
                </a:solidFill>
                <a:effectLst/>
                <a:latin typeface="+mn-lt"/>
                <a:ea typeface="+mn-ea"/>
                <a:cs typeface="+mn-cs"/>
              </a:rPr>
              <a:t>Example outcome of this activity:</a:t>
            </a:r>
          </a:p>
          <a:p>
            <a:pPr fontAlgn="base"/>
            <a:r>
              <a:rPr lang="en-US" sz="1200" kern="1200" dirty="0">
                <a:solidFill>
                  <a:schemeClr val="tx1"/>
                </a:solidFill>
                <a:effectLst/>
                <a:latin typeface="+mn-lt"/>
                <a:ea typeface="+mn-ea"/>
                <a:cs typeface="+mn-cs"/>
              </a:rPr>
              <a:t> </a:t>
            </a:r>
          </a:p>
          <a:p>
            <a:pPr fontAlgn="base"/>
            <a:r>
              <a:rPr lang="en-US" sz="1200" i="1" kern="1200" dirty="0">
                <a:solidFill>
                  <a:schemeClr val="tx1"/>
                </a:solidFill>
                <a:effectLst/>
                <a:latin typeface="+mn-lt"/>
                <a:ea typeface="+mn-ea"/>
                <a:cs typeface="+mn-cs"/>
              </a:rPr>
              <a:t>A community identified need in a rural community for skilled welders, or the businesses were going to have to move to a larger neighboring city to attract employees. The employers came together and identified the target population could be high school graduates and/or adults who were willing to learn a new skill and change careers. </a:t>
            </a:r>
            <a:endParaRPr lang="en-US" sz="1200" kern="1200" dirty="0">
              <a:solidFill>
                <a:schemeClr val="tx1"/>
              </a:solidFill>
              <a:effectLst/>
              <a:latin typeface="+mn-lt"/>
              <a:ea typeface="+mn-ea"/>
              <a:cs typeface="+mn-cs"/>
            </a:endParaRPr>
          </a:p>
          <a:p>
            <a:pPr fontAlgn="base"/>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fontAlgn="base"/>
            <a:r>
              <a:rPr lang="en-US" sz="1200" i="1" kern="1200" dirty="0">
                <a:solidFill>
                  <a:schemeClr val="tx1"/>
                </a:solidFill>
                <a:effectLst/>
                <a:latin typeface="+mn-lt"/>
                <a:ea typeface="+mn-ea"/>
                <a:cs typeface="+mn-cs"/>
              </a:rPr>
              <a:t>The employers brought together the local high school, who had closed their welding program, the local community college who did not have a welding facility, and OSU Extension led the brainstorming activity about a potential next step. The community college offered to pay their instructor from the main campus to teach welding certification courses at night, if students paid for college credit. The high school offered the shop facilities and scheduled for the building to be open late, if the community college would pay for welding supplies.  </a:t>
            </a:r>
            <a:endParaRPr lang="en-US" sz="1200" kern="1200" dirty="0">
              <a:solidFill>
                <a:schemeClr val="tx1"/>
              </a:solidFill>
              <a:effectLst/>
              <a:latin typeface="+mn-lt"/>
              <a:ea typeface="+mn-ea"/>
              <a:cs typeface="+mn-cs"/>
            </a:endParaRPr>
          </a:p>
          <a:p>
            <a:pPr fontAlgn="base"/>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fontAlgn="base"/>
            <a:r>
              <a:rPr lang="en-US" sz="1200" i="1" kern="1200" dirty="0">
                <a:solidFill>
                  <a:schemeClr val="tx1"/>
                </a:solidFill>
                <a:effectLst/>
                <a:latin typeface="+mn-lt"/>
                <a:ea typeface="+mn-ea"/>
                <a:cs typeface="+mn-cs"/>
              </a:rPr>
              <a:t>After six months, four adults received welding certifications and full-time employment and five high school students completed their first college credits, and all enrolled in college after high school.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9</a:t>
            </a:fld>
            <a:endParaRPr lang="en-US"/>
          </a:p>
        </p:txBody>
      </p:sp>
    </p:spTree>
    <p:extLst>
      <p:ext uri="{BB962C8B-B14F-4D97-AF65-F5344CB8AC3E}">
        <p14:creationId xmlns:p14="http://schemas.microsoft.com/office/powerpoint/2010/main" val="32741216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217791A-F380-9AFD-E1B2-B95039B8F2D5}"/>
              </a:ext>
            </a:extLst>
          </p:cNvPr>
          <p:cNvSpPr/>
          <p:nvPr/>
        </p:nvSpPr>
        <p:spPr>
          <a:xfrm>
            <a:off x="0" y="2186610"/>
            <a:ext cx="9143999" cy="4671390"/>
          </a:xfrm>
          <a:prstGeom prst="rect">
            <a:avLst/>
          </a:prstGeom>
          <a:solidFill>
            <a:srgbClr val="5120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51205E"/>
              </a:solidFill>
              <a:highlight>
                <a:srgbClr val="51205E"/>
              </a:highlight>
            </a:endParaRPr>
          </a:p>
        </p:txBody>
      </p:sp>
      <p:pic>
        <p:nvPicPr>
          <p:cNvPr id="17" name="Picture 16">
            <a:extLst>
              <a:ext uri="{FF2B5EF4-FFF2-40B4-BE49-F238E27FC236}">
                <a16:creationId xmlns:a16="http://schemas.microsoft.com/office/drawing/2014/main" id="{827E13A1-C250-99D0-D7D4-DCDE7B8634FE}"/>
              </a:ext>
            </a:extLst>
          </p:cNvPr>
          <p:cNvPicPr>
            <a:picLocks noChangeAspect="1"/>
          </p:cNvPicPr>
          <p:nvPr/>
        </p:nvPicPr>
        <p:blipFill>
          <a:blip r:embed="rId2">
            <a:alphaModFix amt="35000"/>
          </a:blip>
          <a:stretch>
            <a:fillRect/>
          </a:stretch>
        </p:blipFill>
        <p:spPr>
          <a:xfrm>
            <a:off x="5536096" y="2195803"/>
            <a:ext cx="3607904" cy="4662197"/>
          </a:xfrm>
          <a:prstGeom prst="rect">
            <a:avLst/>
          </a:prstGeom>
        </p:spPr>
      </p:pic>
      <p:pic>
        <p:nvPicPr>
          <p:cNvPr id="5" name="Picture 4" descr="A picture containing text, sign&#10;&#10;Description automatically generated">
            <a:extLst>
              <a:ext uri="{FF2B5EF4-FFF2-40B4-BE49-F238E27FC236}">
                <a16:creationId xmlns:a16="http://schemas.microsoft.com/office/drawing/2014/main" id="{4D48667C-67C0-8AF1-124B-E8445B3ED39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069" y="487063"/>
            <a:ext cx="2448890" cy="869231"/>
          </a:xfrm>
          <a:prstGeom prst="rect">
            <a:avLst/>
          </a:prstGeom>
        </p:spPr>
      </p:pic>
    </p:spTree>
    <p:extLst>
      <p:ext uri="{BB962C8B-B14F-4D97-AF65-F5344CB8AC3E}">
        <p14:creationId xmlns:p14="http://schemas.microsoft.com/office/powerpoint/2010/main" val="226174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811A4-A78E-7CDF-6D25-22DBD7B47CCB}"/>
              </a:ext>
            </a:extLst>
          </p:cNvPr>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823853-ABC1-47C0-79A8-8F5DA3F40A05}"/>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E3FF5E-5565-403C-15BB-59F35547FF44}"/>
              </a:ext>
            </a:extLst>
          </p:cNvPr>
          <p:cNvSpPr>
            <a:spLocks noGrp="1"/>
          </p:cNvSpPr>
          <p:nvPr>
            <p:ph type="dt" sz="half" idx="10"/>
          </p:nvPr>
        </p:nvSpPr>
        <p:spPr>
          <a:xfrm>
            <a:off x="628650" y="6356351"/>
            <a:ext cx="2057400" cy="365125"/>
          </a:xfrm>
          <a:prstGeom prst="rect">
            <a:avLst/>
          </a:prstGeom>
        </p:spPr>
        <p:txBody>
          <a:bodyPr/>
          <a:lstStyle/>
          <a:p>
            <a:fld id="{8102BAB4-8B8D-41DD-85C7-81A0CA962007}" type="datetimeFigureOut">
              <a:rPr lang="en-US" smtClean="0"/>
              <a:t>2/13/2024</a:t>
            </a:fld>
            <a:endParaRPr lang="en-US"/>
          </a:p>
        </p:txBody>
      </p:sp>
      <p:sp>
        <p:nvSpPr>
          <p:cNvPr id="5" name="Footer Placeholder 4">
            <a:extLst>
              <a:ext uri="{FF2B5EF4-FFF2-40B4-BE49-F238E27FC236}">
                <a16:creationId xmlns:a16="http://schemas.microsoft.com/office/drawing/2014/main" id="{83FD6DC6-8970-2064-B693-4A324D40F3F8}"/>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4AE8246-101A-E169-C5C9-1F2325631FE2}"/>
              </a:ext>
            </a:extLst>
          </p:cNvPr>
          <p:cNvSpPr>
            <a:spLocks noGrp="1"/>
          </p:cNvSpPr>
          <p:nvPr>
            <p:ph type="sldNum" sz="quarter" idx="12"/>
          </p:nvPr>
        </p:nvSpPr>
        <p:spPr>
          <a:xfrm>
            <a:off x="6457950" y="6356351"/>
            <a:ext cx="2057400" cy="365125"/>
          </a:xfrm>
          <a:prstGeom prst="rect">
            <a:avLst/>
          </a:prstGeom>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4198647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FACD9-65F5-C2F2-CB1D-E5FB529C2392}"/>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9AD69C-8ACB-4D33-1BCA-9401FA672C68}"/>
              </a:ext>
            </a:extLst>
          </p:cNvPr>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5A2A70-FA7C-3681-37F7-E55476BC12AC}"/>
              </a:ext>
            </a:extLst>
          </p:cNvPr>
          <p:cNvSpPr>
            <a:spLocks noGrp="1"/>
          </p:cNvSpPr>
          <p:nvPr>
            <p:ph type="dt" sz="half" idx="10"/>
          </p:nvPr>
        </p:nvSpPr>
        <p:spPr>
          <a:xfrm>
            <a:off x="628650" y="6356351"/>
            <a:ext cx="2057400" cy="365125"/>
          </a:xfrm>
          <a:prstGeom prst="rect">
            <a:avLst/>
          </a:prstGeom>
        </p:spPr>
        <p:txBody>
          <a:bodyPr/>
          <a:lstStyle/>
          <a:p>
            <a:fld id="{8102BAB4-8B8D-41DD-85C7-81A0CA962007}" type="datetimeFigureOut">
              <a:rPr lang="en-US" smtClean="0"/>
              <a:t>2/13/2024</a:t>
            </a:fld>
            <a:endParaRPr lang="en-US"/>
          </a:p>
        </p:txBody>
      </p:sp>
      <p:sp>
        <p:nvSpPr>
          <p:cNvPr id="5" name="Footer Placeholder 4">
            <a:extLst>
              <a:ext uri="{FF2B5EF4-FFF2-40B4-BE49-F238E27FC236}">
                <a16:creationId xmlns:a16="http://schemas.microsoft.com/office/drawing/2014/main" id="{564F80B4-EA29-D88A-B748-0E8CDAEA6691}"/>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91621BC-F633-D8AC-73A7-460AB68DE1C3}"/>
              </a:ext>
            </a:extLst>
          </p:cNvPr>
          <p:cNvSpPr>
            <a:spLocks noGrp="1"/>
          </p:cNvSpPr>
          <p:nvPr>
            <p:ph type="sldNum" sz="quarter" idx="12"/>
          </p:nvPr>
        </p:nvSpPr>
        <p:spPr>
          <a:xfrm>
            <a:off x="6457950" y="6356351"/>
            <a:ext cx="2057400" cy="365125"/>
          </a:xfrm>
          <a:prstGeom prst="rect">
            <a:avLst/>
          </a:prstGeom>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818259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76867" y="915339"/>
            <a:ext cx="6798734" cy="1303867"/>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76866" y="2487168"/>
            <a:ext cx="3337560" cy="3447288"/>
          </a:xfrm>
          <a:prstGeom prst="rect">
            <a:avLst/>
          </a:prstGeo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5152" y="2487168"/>
            <a:ext cx="3337560" cy="3447288"/>
          </a:xfrm>
          <a:prstGeom prst="rect">
            <a:avLst/>
          </a:prstGeo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102BAB4-8B8D-41DD-85C7-81A0CA962007}" type="datetimeFigureOut">
              <a:rPr lang="en-US" smtClean="0"/>
              <a:t>2/13/2024</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1275292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102BAB4-8B8D-41DD-85C7-81A0CA962007}" type="datetimeFigureOut">
              <a:rPr lang="en-US" smtClean="0"/>
              <a:t>2/13/2024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324162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D00831F-1FA3-CF19-8A1C-76A335D36906}"/>
              </a:ext>
            </a:extLst>
          </p:cNvPr>
          <p:cNvSpPr/>
          <p:nvPr/>
        </p:nvSpPr>
        <p:spPr>
          <a:xfrm>
            <a:off x="0" y="5943600"/>
            <a:ext cx="9144000" cy="914401"/>
          </a:xfrm>
          <a:prstGeom prst="rect">
            <a:avLst/>
          </a:prstGeom>
          <a:gradFill flip="none" rotWithShape="1">
            <a:gsLst>
              <a:gs pos="30000">
                <a:srgbClr val="51205E"/>
              </a:gs>
              <a:gs pos="7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3" name="Picture 2" descr="A picture containing text, sign&#10;&#10;Description automatically generated">
            <a:extLst>
              <a:ext uri="{FF2B5EF4-FFF2-40B4-BE49-F238E27FC236}">
                <a16:creationId xmlns:a16="http://schemas.microsoft.com/office/drawing/2014/main" id="{4BEC497F-A3AE-FD44-035F-1B134F54392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12943" y="6048033"/>
            <a:ext cx="1987704" cy="705533"/>
          </a:xfrm>
          <a:prstGeom prst="rect">
            <a:avLst/>
          </a:prstGeom>
        </p:spPr>
      </p:pic>
    </p:spTree>
    <p:extLst>
      <p:ext uri="{BB962C8B-B14F-4D97-AF65-F5344CB8AC3E}">
        <p14:creationId xmlns:p14="http://schemas.microsoft.com/office/powerpoint/2010/main" val="146113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A5175-9F1F-3643-BD7A-0D166EB99A0C}"/>
              </a:ext>
            </a:extLst>
          </p:cNvPr>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9240867-A08B-2990-3170-1B981282FF52}"/>
              </a:ext>
            </a:extLst>
          </p:cNvPr>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6895F9-9BBD-B24C-275C-9631F95FA170}"/>
              </a:ext>
            </a:extLst>
          </p:cNvPr>
          <p:cNvSpPr>
            <a:spLocks noGrp="1"/>
          </p:cNvSpPr>
          <p:nvPr>
            <p:ph type="dt" sz="half" idx="10"/>
          </p:nvPr>
        </p:nvSpPr>
        <p:spPr>
          <a:xfrm>
            <a:off x="628650" y="6356351"/>
            <a:ext cx="2057400" cy="365125"/>
          </a:xfrm>
          <a:prstGeom prst="rect">
            <a:avLst/>
          </a:prstGeom>
        </p:spPr>
        <p:txBody>
          <a:bodyPr/>
          <a:lstStyle/>
          <a:p>
            <a:fld id="{8102BAB4-8B8D-41DD-85C7-81A0CA962007}" type="datetimeFigureOut">
              <a:rPr lang="en-US" smtClean="0"/>
              <a:t>2/13/2024</a:t>
            </a:fld>
            <a:endParaRPr lang="en-US"/>
          </a:p>
        </p:txBody>
      </p:sp>
      <p:sp>
        <p:nvSpPr>
          <p:cNvPr id="5" name="Footer Placeholder 4">
            <a:extLst>
              <a:ext uri="{FF2B5EF4-FFF2-40B4-BE49-F238E27FC236}">
                <a16:creationId xmlns:a16="http://schemas.microsoft.com/office/drawing/2014/main" id="{20CF1EB3-31AF-FC91-9556-EB07FF59EBAC}"/>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72704A6-891D-9531-1DDE-4E3B1E5D2DE8}"/>
              </a:ext>
            </a:extLst>
          </p:cNvPr>
          <p:cNvSpPr>
            <a:spLocks noGrp="1"/>
          </p:cNvSpPr>
          <p:nvPr>
            <p:ph type="sldNum" sz="quarter" idx="12"/>
          </p:nvPr>
        </p:nvSpPr>
        <p:spPr>
          <a:xfrm>
            <a:off x="6457950" y="6356351"/>
            <a:ext cx="2057400" cy="365125"/>
          </a:xfrm>
          <a:prstGeom prst="rect">
            <a:avLst/>
          </a:prstGeom>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761129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3EE0C7-DBFD-9FED-8BD2-1B27F750ED8C}"/>
              </a:ext>
            </a:extLst>
          </p:cNvPr>
          <p:cNvSpPr/>
          <p:nvPr userDrawn="1"/>
        </p:nvSpPr>
        <p:spPr>
          <a:xfrm>
            <a:off x="0" y="6477000"/>
            <a:ext cx="9144000" cy="381001"/>
          </a:xfrm>
          <a:prstGeom prst="rect">
            <a:avLst/>
          </a:prstGeom>
          <a:gradFill flip="none" rotWithShape="1">
            <a:gsLst>
              <a:gs pos="30000">
                <a:srgbClr val="51205E"/>
              </a:gs>
              <a:gs pos="7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040208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DFDB7-D766-8CBD-F9CF-784E5A5A40B1}"/>
              </a:ext>
            </a:extLst>
          </p:cNvPr>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13316E24-B282-5D59-CFE4-C277319392BA}"/>
              </a:ext>
            </a:extLst>
          </p:cNvPr>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69575A5-C34F-2C6A-7674-26C72B79A19F}"/>
              </a:ext>
            </a:extLst>
          </p:cNvPr>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3C8AC7-74CE-6F5B-18BC-FD20B2885691}"/>
              </a:ext>
            </a:extLst>
          </p:cNvPr>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4D18DC1-9A8B-DF3C-7730-CCD6808FE58C}"/>
              </a:ext>
            </a:extLst>
          </p:cNvPr>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FC2842-BD8A-E0C0-FB2A-4BBDFBA7A133}"/>
              </a:ext>
            </a:extLst>
          </p:cNvPr>
          <p:cNvSpPr>
            <a:spLocks noGrp="1"/>
          </p:cNvSpPr>
          <p:nvPr>
            <p:ph type="dt" sz="half" idx="10"/>
          </p:nvPr>
        </p:nvSpPr>
        <p:spPr>
          <a:xfrm>
            <a:off x="628650" y="6356351"/>
            <a:ext cx="2057400" cy="365125"/>
          </a:xfrm>
          <a:prstGeom prst="rect">
            <a:avLst/>
          </a:prstGeom>
        </p:spPr>
        <p:txBody>
          <a:bodyPr/>
          <a:lstStyle/>
          <a:p>
            <a:fld id="{8102BAB4-8B8D-41DD-85C7-81A0CA962007}" type="datetimeFigureOut">
              <a:rPr lang="en-US" smtClean="0"/>
              <a:t>2/13/2024</a:t>
            </a:fld>
            <a:endParaRPr lang="en-US"/>
          </a:p>
        </p:txBody>
      </p:sp>
      <p:sp>
        <p:nvSpPr>
          <p:cNvPr id="8" name="Footer Placeholder 7">
            <a:extLst>
              <a:ext uri="{FF2B5EF4-FFF2-40B4-BE49-F238E27FC236}">
                <a16:creationId xmlns:a16="http://schemas.microsoft.com/office/drawing/2014/main" id="{9AF54156-5949-42A4-235F-EB589AD268DE}"/>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B704E588-9978-AC62-0F02-D2EC1AB4F0AC}"/>
              </a:ext>
            </a:extLst>
          </p:cNvPr>
          <p:cNvSpPr>
            <a:spLocks noGrp="1"/>
          </p:cNvSpPr>
          <p:nvPr>
            <p:ph type="sldNum" sz="quarter" idx="12"/>
          </p:nvPr>
        </p:nvSpPr>
        <p:spPr>
          <a:xfrm>
            <a:off x="6457950" y="6356351"/>
            <a:ext cx="2057400" cy="365125"/>
          </a:xfrm>
          <a:prstGeom prst="rect">
            <a:avLst/>
          </a:prstGeom>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25034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03013-9C63-4BE3-DEF7-4619F6B4C1DF}"/>
              </a:ext>
            </a:extLst>
          </p:cNvPr>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8F799A5F-BF8D-A868-94D0-53950FD08884}"/>
              </a:ext>
            </a:extLst>
          </p:cNvPr>
          <p:cNvSpPr>
            <a:spLocks noGrp="1"/>
          </p:cNvSpPr>
          <p:nvPr>
            <p:ph type="dt" sz="half" idx="10"/>
          </p:nvPr>
        </p:nvSpPr>
        <p:spPr>
          <a:xfrm>
            <a:off x="628650" y="6356351"/>
            <a:ext cx="2057400" cy="365125"/>
          </a:xfrm>
          <a:prstGeom prst="rect">
            <a:avLst/>
          </a:prstGeom>
        </p:spPr>
        <p:txBody>
          <a:bodyPr/>
          <a:lstStyle/>
          <a:p>
            <a:fld id="{8102BAB4-8B8D-41DD-85C7-81A0CA962007}" type="datetimeFigureOut">
              <a:rPr lang="en-US" smtClean="0"/>
              <a:t>2/13/2024</a:t>
            </a:fld>
            <a:endParaRPr lang="en-US"/>
          </a:p>
        </p:txBody>
      </p:sp>
      <p:sp>
        <p:nvSpPr>
          <p:cNvPr id="4" name="Footer Placeholder 3">
            <a:extLst>
              <a:ext uri="{FF2B5EF4-FFF2-40B4-BE49-F238E27FC236}">
                <a16:creationId xmlns:a16="http://schemas.microsoft.com/office/drawing/2014/main" id="{255EDCDE-C2B4-D1B0-DAA0-87DA91B2139F}"/>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0DF568F-AF87-0CBC-16DE-0D1193AC6C05}"/>
              </a:ext>
            </a:extLst>
          </p:cNvPr>
          <p:cNvSpPr>
            <a:spLocks noGrp="1"/>
          </p:cNvSpPr>
          <p:nvPr>
            <p:ph type="sldNum" sz="quarter" idx="12"/>
          </p:nvPr>
        </p:nvSpPr>
        <p:spPr>
          <a:xfrm>
            <a:off x="6457950" y="6356351"/>
            <a:ext cx="2057400" cy="365125"/>
          </a:xfrm>
          <a:prstGeom prst="rect">
            <a:avLst/>
          </a:prstGeom>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81927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2887BC-5DFD-0693-83D8-AEFEF1B304C6}"/>
              </a:ext>
            </a:extLst>
          </p:cNvPr>
          <p:cNvSpPr>
            <a:spLocks noGrp="1"/>
          </p:cNvSpPr>
          <p:nvPr>
            <p:ph type="dt" sz="half" idx="10"/>
          </p:nvPr>
        </p:nvSpPr>
        <p:spPr>
          <a:xfrm>
            <a:off x="628650" y="6356351"/>
            <a:ext cx="2057400" cy="365125"/>
          </a:xfrm>
          <a:prstGeom prst="rect">
            <a:avLst/>
          </a:prstGeom>
        </p:spPr>
        <p:txBody>
          <a:bodyPr/>
          <a:lstStyle/>
          <a:p>
            <a:fld id="{8102BAB4-8B8D-41DD-85C7-81A0CA962007}" type="datetimeFigureOut">
              <a:rPr lang="en-US" smtClean="0"/>
              <a:t>2/13/2024</a:t>
            </a:fld>
            <a:endParaRPr lang="en-US"/>
          </a:p>
        </p:txBody>
      </p:sp>
      <p:sp>
        <p:nvSpPr>
          <p:cNvPr id="3" name="Footer Placeholder 2">
            <a:extLst>
              <a:ext uri="{FF2B5EF4-FFF2-40B4-BE49-F238E27FC236}">
                <a16:creationId xmlns:a16="http://schemas.microsoft.com/office/drawing/2014/main" id="{00C2D2CA-5C36-89A8-E9A9-599349F2D878}"/>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D1B5F69C-1207-9615-D8E2-56192F12DA51}"/>
              </a:ext>
            </a:extLst>
          </p:cNvPr>
          <p:cNvSpPr>
            <a:spLocks noGrp="1"/>
          </p:cNvSpPr>
          <p:nvPr>
            <p:ph type="sldNum" sz="quarter" idx="12"/>
          </p:nvPr>
        </p:nvSpPr>
        <p:spPr>
          <a:xfrm>
            <a:off x="6457950" y="6356351"/>
            <a:ext cx="2057400" cy="365125"/>
          </a:xfrm>
          <a:prstGeom prst="rect">
            <a:avLst/>
          </a:prstGeom>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1830188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B93C7-C0A9-B0B2-2E77-1B67AADD302F}"/>
              </a:ext>
            </a:extLst>
          </p:cNvPr>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F121397-2BE8-AA6F-06CC-494617776437}"/>
              </a:ext>
            </a:extLst>
          </p:cNvPr>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A2AE62-BAEA-4998-632D-534EF9CCAACE}"/>
              </a:ext>
            </a:extLst>
          </p:cNvPr>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A5F50AF-9EC7-C58F-253A-B9B4660C3DF5}"/>
              </a:ext>
            </a:extLst>
          </p:cNvPr>
          <p:cNvSpPr>
            <a:spLocks noGrp="1"/>
          </p:cNvSpPr>
          <p:nvPr>
            <p:ph type="dt" sz="half" idx="10"/>
          </p:nvPr>
        </p:nvSpPr>
        <p:spPr>
          <a:xfrm>
            <a:off x="628650" y="6356351"/>
            <a:ext cx="2057400" cy="365125"/>
          </a:xfrm>
          <a:prstGeom prst="rect">
            <a:avLst/>
          </a:prstGeom>
        </p:spPr>
        <p:txBody>
          <a:bodyPr/>
          <a:lstStyle/>
          <a:p>
            <a:fld id="{8102BAB4-8B8D-41DD-85C7-81A0CA962007}" type="datetimeFigureOut">
              <a:rPr lang="en-US" smtClean="0"/>
              <a:t>2/13/2024</a:t>
            </a:fld>
            <a:endParaRPr lang="en-US"/>
          </a:p>
        </p:txBody>
      </p:sp>
      <p:sp>
        <p:nvSpPr>
          <p:cNvPr id="6" name="Footer Placeholder 5">
            <a:extLst>
              <a:ext uri="{FF2B5EF4-FFF2-40B4-BE49-F238E27FC236}">
                <a16:creationId xmlns:a16="http://schemas.microsoft.com/office/drawing/2014/main" id="{285182B0-E158-2A99-889D-99E5AC4F2982}"/>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940AC29-7442-DBFA-5E94-B5618A4C3222}"/>
              </a:ext>
            </a:extLst>
          </p:cNvPr>
          <p:cNvSpPr>
            <a:spLocks noGrp="1"/>
          </p:cNvSpPr>
          <p:nvPr>
            <p:ph type="sldNum" sz="quarter" idx="12"/>
          </p:nvPr>
        </p:nvSpPr>
        <p:spPr>
          <a:xfrm>
            <a:off x="6457950" y="6356351"/>
            <a:ext cx="2057400" cy="365125"/>
          </a:xfrm>
          <a:prstGeom prst="rect">
            <a:avLst/>
          </a:prstGeom>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2451407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C354C-194B-3E61-CECB-E98AD9B51368}"/>
              </a:ext>
            </a:extLst>
          </p:cNvPr>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B197927-FB40-54AB-935C-3CB584872C2E}"/>
              </a:ext>
            </a:extLst>
          </p:cNvPr>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EF4BB97F-35E4-2DAA-278B-62DF60797EA3}"/>
              </a:ext>
            </a:extLst>
          </p:cNvPr>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67EA233-FDF9-4A45-0CE4-AD2034387FCC}"/>
              </a:ext>
            </a:extLst>
          </p:cNvPr>
          <p:cNvSpPr>
            <a:spLocks noGrp="1"/>
          </p:cNvSpPr>
          <p:nvPr>
            <p:ph type="dt" sz="half" idx="10"/>
          </p:nvPr>
        </p:nvSpPr>
        <p:spPr>
          <a:xfrm>
            <a:off x="628650" y="6356351"/>
            <a:ext cx="2057400" cy="365125"/>
          </a:xfrm>
          <a:prstGeom prst="rect">
            <a:avLst/>
          </a:prstGeom>
        </p:spPr>
        <p:txBody>
          <a:bodyPr/>
          <a:lstStyle/>
          <a:p>
            <a:fld id="{8102BAB4-8B8D-41DD-85C7-81A0CA962007}" type="datetimeFigureOut">
              <a:rPr lang="en-US" smtClean="0"/>
              <a:t>2/13/2024</a:t>
            </a:fld>
            <a:endParaRPr lang="en-US"/>
          </a:p>
        </p:txBody>
      </p:sp>
      <p:sp>
        <p:nvSpPr>
          <p:cNvPr id="6" name="Footer Placeholder 5">
            <a:extLst>
              <a:ext uri="{FF2B5EF4-FFF2-40B4-BE49-F238E27FC236}">
                <a16:creationId xmlns:a16="http://schemas.microsoft.com/office/drawing/2014/main" id="{F08ABBC1-AF86-0E88-91B5-068D9A560545}"/>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173D8CA-75E9-98A4-0F31-8A490CD28B0D}"/>
              </a:ext>
            </a:extLst>
          </p:cNvPr>
          <p:cNvSpPr>
            <a:spLocks noGrp="1"/>
          </p:cNvSpPr>
          <p:nvPr>
            <p:ph type="sldNum" sz="quarter" idx="12"/>
          </p:nvPr>
        </p:nvSpPr>
        <p:spPr>
          <a:xfrm>
            <a:off x="6457950" y="6356351"/>
            <a:ext cx="2057400" cy="365125"/>
          </a:xfrm>
          <a:prstGeom prst="rect">
            <a:avLst/>
          </a:prstGeom>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12540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2D0E45F1-593A-F025-ABAE-47D8D5D0EA5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44824F-EBE0-443F-8A8F-F64816AF04DC}" type="slidenum">
              <a:rPr lang="en-US" smtClean="0"/>
              <a:t>‹#›</a:t>
            </a:fld>
            <a:endParaRPr lang="en-US"/>
          </a:p>
        </p:txBody>
      </p:sp>
    </p:spTree>
    <p:extLst>
      <p:ext uri="{BB962C8B-B14F-4D97-AF65-F5344CB8AC3E}">
        <p14:creationId xmlns:p14="http://schemas.microsoft.com/office/powerpoint/2010/main" val="614659466"/>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2895600"/>
            <a:ext cx="7424531" cy="2024520"/>
          </a:xfrm>
          <a:prstGeom prst="rect">
            <a:avLst/>
          </a:prstGeom>
        </p:spPr>
        <p:txBody>
          <a:bodyPr anchor="t">
            <a:noAutofit/>
          </a:bodyPr>
          <a:lstStyle/>
          <a:p>
            <a:r>
              <a:rPr lang="en-US" sz="4800" b="1" dirty="0">
                <a:solidFill>
                  <a:schemeClr val="bg1"/>
                </a:solidFill>
              </a:rPr>
              <a:t>Recruiting Rural </a:t>
            </a:r>
            <a:br>
              <a:rPr lang="en-US" sz="4800" b="1" dirty="0">
                <a:solidFill>
                  <a:schemeClr val="bg1"/>
                </a:solidFill>
              </a:rPr>
            </a:br>
            <a:r>
              <a:rPr lang="en-US" sz="4800" b="1" dirty="0">
                <a:solidFill>
                  <a:schemeClr val="bg1"/>
                </a:solidFill>
              </a:rPr>
              <a:t>Learners</a:t>
            </a:r>
          </a:p>
        </p:txBody>
      </p:sp>
      <p:sp>
        <p:nvSpPr>
          <p:cNvPr id="3" name="Subtitle 2"/>
          <p:cNvSpPr>
            <a:spLocks noGrp="1"/>
          </p:cNvSpPr>
          <p:nvPr>
            <p:ph type="subTitle" idx="4294967295"/>
          </p:nvPr>
        </p:nvSpPr>
        <p:spPr>
          <a:xfrm>
            <a:off x="701298" y="4535945"/>
            <a:ext cx="5097463" cy="384175"/>
          </a:xfrm>
          <a:prstGeom prst="rect">
            <a:avLst/>
          </a:prstGeom>
        </p:spPr>
        <p:txBody>
          <a:bodyPr>
            <a:noAutofit/>
          </a:bodyPr>
          <a:lstStyle/>
          <a:p>
            <a:pPr marL="0" indent="0">
              <a:buNone/>
            </a:pPr>
            <a:r>
              <a:rPr lang="en-US" sz="3200" b="1" dirty="0">
                <a:solidFill>
                  <a:schemeClr val="bg2"/>
                </a:solidFill>
                <a:latin typeface="+mj-lt"/>
              </a:rPr>
              <a:t>Name, Title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460500"/>
            <a:ext cx="8077200" cy="1600200"/>
          </a:xfrm>
          <a:prstGeom prst="rect">
            <a:avLst/>
          </a:prstGeom>
        </p:spPr>
        <p:txBody>
          <a:bodyPr/>
          <a:lstStyle/>
          <a:p>
            <a:pPr marL="0" indent="0">
              <a:buNone/>
            </a:pPr>
            <a:r>
              <a:rPr lang="en-US" sz="2800" dirty="0"/>
              <a:t>Developing a value proposition for your industry/business</a:t>
            </a:r>
          </a:p>
        </p:txBody>
      </p:sp>
      <p:sp>
        <p:nvSpPr>
          <p:cNvPr id="2" name="Title 1"/>
          <p:cNvSpPr>
            <a:spLocks noGrp="1"/>
          </p:cNvSpPr>
          <p:nvPr>
            <p:ph type="title" idx="4294967295"/>
          </p:nvPr>
        </p:nvSpPr>
        <p:spPr>
          <a:xfrm>
            <a:off x="533400" y="500063"/>
            <a:ext cx="8077200" cy="635000"/>
          </a:xfrm>
          <a:prstGeom prst="rect">
            <a:avLst/>
          </a:prstGeom>
        </p:spPr>
        <p:txBody>
          <a:bodyPr>
            <a:normAutofit/>
          </a:bodyPr>
          <a:lstStyle/>
          <a:p>
            <a:r>
              <a:rPr lang="en-US" sz="3200" b="1" dirty="0">
                <a:latin typeface="+mn-lt"/>
              </a:rPr>
              <a:t>Activity 3: Recruitment - Why you?</a:t>
            </a:r>
          </a:p>
        </p:txBody>
      </p:sp>
    </p:spTree>
    <p:extLst>
      <p:ext uri="{BB962C8B-B14F-4D97-AF65-F5344CB8AC3E}">
        <p14:creationId xmlns:p14="http://schemas.microsoft.com/office/powerpoint/2010/main" val="1555845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28650" y="1447800"/>
            <a:ext cx="7886700" cy="3276600"/>
          </a:xfrm>
          <a:prstGeom prst="rect">
            <a:avLst/>
          </a:prstGeom>
        </p:spPr>
        <p:txBody>
          <a:bodyPr/>
          <a:lstStyle/>
          <a:p>
            <a:pPr marL="0" indent="0">
              <a:buNone/>
            </a:pPr>
            <a:r>
              <a:rPr lang="en-US" sz="2400" dirty="0"/>
              <a:t>As we go through these next sections, we want to think about our draft outreach plan. </a:t>
            </a:r>
          </a:p>
          <a:p>
            <a:pPr marL="0" indent="0">
              <a:buNone/>
            </a:pPr>
            <a:r>
              <a:rPr lang="en-US" sz="2400" dirty="0"/>
              <a:t>A good plan is one that can be tweaked as needed. </a:t>
            </a:r>
          </a:p>
          <a:p>
            <a:pPr marL="0" indent="0">
              <a:buNone/>
            </a:pPr>
            <a:r>
              <a:rPr lang="en-US" sz="2400" dirty="0"/>
              <a:t>As you hear an idea that you would want to incorporate into your plan, feel free to make those changes. </a:t>
            </a:r>
          </a:p>
        </p:txBody>
      </p:sp>
      <p:sp>
        <p:nvSpPr>
          <p:cNvPr id="2" name="Title 1"/>
          <p:cNvSpPr>
            <a:spLocks noGrp="1"/>
          </p:cNvSpPr>
          <p:nvPr>
            <p:ph type="title" idx="4294967295"/>
          </p:nvPr>
        </p:nvSpPr>
        <p:spPr>
          <a:xfrm>
            <a:off x="628650" y="500062"/>
            <a:ext cx="7886700" cy="1325563"/>
          </a:xfrm>
          <a:prstGeom prst="rect">
            <a:avLst/>
          </a:prstGeom>
        </p:spPr>
        <p:txBody>
          <a:bodyPr/>
          <a:lstStyle/>
          <a:p>
            <a:r>
              <a:rPr lang="en-US" sz="3200" b="1" dirty="0">
                <a:latin typeface="+mn-lt"/>
              </a:rPr>
              <a:t>Best Practices for Recruitment</a:t>
            </a:r>
          </a:p>
        </p:txBody>
      </p:sp>
    </p:spTree>
    <p:extLst>
      <p:ext uri="{BB962C8B-B14F-4D97-AF65-F5344CB8AC3E}">
        <p14:creationId xmlns:p14="http://schemas.microsoft.com/office/powerpoint/2010/main" val="276195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28650" y="457200"/>
            <a:ext cx="7886700" cy="609599"/>
          </a:xfrm>
          <a:prstGeom prst="rect">
            <a:avLst/>
          </a:prstGeom>
        </p:spPr>
        <p:txBody>
          <a:bodyPr/>
          <a:lstStyle/>
          <a:p>
            <a:r>
              <a:rPr lang="en-US" sz="3200" b="1" dirty="0">
                <a:latin typeface="+mn-lt"/>
              </a:rPr>
              <a:t>Case Study</a:t>
            </a:r>
          </a:p>
        </p:txBody>
      </p:sp>
      <p:sp>
        <p:nvSpPr>
          <p:cNvPr id="3" name="Content Placeholder 2"/>
          <p:cNvSpPr>
            <a:spLocks noGrp="1"/>
          </p:cNvSpPr>
          <p:nvPr>
            <p:ph idx="4294967295"/>
          </p:nvPr>
        </p:nvSpPr>
        <p:spPr>
          <a:xfrm>
            <a:off x="636398" y="1066799"/>
            <a:ext cx="7878951" cy="4724402"/>
          </a:xfrm>
          <a:prstGeom prst="rect">
            <a:avLst/>
          </a:prstGeom>
        </p:spPr>
        <p:txBody>
          <a:bodyPr>
            <a:normAutofit fontScale="85000" lnSpcReduction="20000"/>
          </a:bodyPr>
          <a:lstStyle/>
          <a:p>
            <a:pPr marL="0" indent="0">
              <a:lnSpc>
                <a:spcPct val="110000"/>
              </a:lnSpc>
              <a:buNone/>
            </a:pPr>
            <a:r>
              <a:rPr lang="en-US" dirty="0"/>
              <a:t>In Oregon, high school graduation rates were continuing to decline among Hispanic/Latino students. This decline in graduation rates meant many students were not able to attend college, apply for many jobs, or advance in careers. Schools came to the OSU Extension Service for ways to help. </a:t>
            </a:r>
          </a:p>
          <a:p>
            <a:pPr marL="0" indent="0">
              <a:lnSpc>
                <a:spcPct val="110000"/>
              </a:lnSpc>
              <a:buNone/>
            </a:pPr>
            <a:r>
              <a:rPr lang="en-US" dirty="0"/>
              <a:t>A curriculum out of North Carolina State University, called “Juntos” [Who-n-toes] was discovered as a way to teach families and students, together, about how the education system works, how to apply for college, and ways to engage with the school system. </a:t>
            </a:r>
          </a:p>
          <a:p>
            <a:pPr marL="0" indent="0">
              <a:lnSpc>
                <a:spcPct val="110000"/>
              </a:lnSpc>
              <a:buNone/>
            </a:pPr>
            <a:r>
              <a:rPr lang="en-US" dirty="0"/>
              <a:t>OSU Extension intentionally designed the program to reduce barriers for attendance by the whole family. These program components included: providing the workshop at 5:30 with a hot and culturally-relevant meal for families and offering childcare inside the facility. In order to build trust and relationships with the schools, Juntos is physically located in the high schools and middle school and administrators are encouraged to attend, even if they do not speak the language. By the end of the next school year, 50 families had attended the program and 100% of students had graduated high school, and 92% of those students went on to college.   </a:t>
            </a:r>
          </a:p>
        </p:txBody>
      </p:sp>
    </p:spTree>
    <p:extLst>
      <p:ext uri="{BB962C8B-B14F-4D97-AF65-F5344CB8AC3E}">
        <p14:creationId xmlns:p14="http://schemas.microsoft.com/office/powerpoint/2010/main" val="958545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28650" y="1432322"/>
            <a:ext cx="7886700" cy="1158478"/>
          </a:xfrm>
          <a:prstGeom prst="rect">
            <a:avLst/>
          </a:prstGeom>
        </p:spPr>
        <p:txBody>
          <a:bodyPr/>
          <a:lstStyle/>
          <a:p>
            <a:pPr marL="0" indent="0">
              <a:buNone/>
            </a:pPr>
            <a:r>
              <a:rPr lang="en-US" dirty="0"/>
              <a:t>HANDOUT</a:t>
            </a:r>
          </a:p>
        </p:txBody>
      </p:sp>
      <p:sp>
        <p:nvSpPr>
          <p:cNvPr id="2" name="Title 1"/>
          <p:cNvSpPr>
            <a:spLocks noGrp="1"/>
          </p:cNvSpPr>
          <p:nvPr>
            <p:ph type="title" idx="4294967295"/>
          </p:nvPr>
        </p:nvSpPr>
        <p:spPr>
          <a:xfrm>
            <a:off x="623484" y="685402"/>
            <a:ext cx="7886700" cy="746920"/>
          </a:xfrm>
          <a:prstGeom prst="rect">
            <a:avLst/>
          </a:prstGeom>
        </p:spPr>
        <p:txBody>
          <a:bodyPr>
            <a:normAutofit/>
          </a:bodyPr>
          <a:lstStyle/>
          <a:p>
            <a:r>
              <a:rPr lang="en-US" sz="3200" b="1" dirty="0">
                <a:latin typeface="+mn-lt"/>
              </a:rPr>
              <a:t>Who are you missing in your plan?</a:t>
            </a:r>
          </a:p>
        </p:txBody>
      </p:sp>
    </p:spTree>
    <p:extLst>
      <p:ext uri="{BB962C8B-B14F-4D97-AF65-F5344CB8AC3E}">
        <p14:creationId xmlns:p14="http://schemas.microsoft.com/office/powerpoint/2010/main" val="1107089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28650" y="1253331"/>
            <a:ext cx="7886700" cy="4351338"/>
          </a:xfrm>
          <a:prstGeom prst="rect">
            <a:avLst/>
          </a:prstGeom>
        </p:spPr>
        <p:txBody>
          <a:bodyPr>
            <a:normAutofit/>
          </a:bodyPr>
          <a:lstStyle/>
          <a:p>
            <a:pPr marL="0" indent="0" fontAlgn="base">
              <a:buNone/>
            </a:pPr>
            <a:r>
              <a:rPr lang="en-US" sz="2000" b="1" dirty="0">
                <a:solidFill>
                  <a:schemeClr val="accent1"/>
                </a:solidFill>
              </a:rPr>
              <a:t>Organizational/business culture </a:t>
            </a:r>
          </a:p>
          <a:p>
            <a:pPr lvl="1" fontAlgn="base"/>
            <a:r>
              <a:rPr lang="en-US" sz="2000" dirty="0"/>
              <a:t>What is your culture? Define your culture in 1-2 sentences </a:t>
            </a:r>
          </a:p>
          <a:p>
            <a:pPr lvl="1" fontAlgn="base"/>
            <a:r>
              <a:rPr lang="en-US" sz="2000" dirty="0"/>
              <a:t>Do employees feel like they are supported by leadership/management?  </a:t>
            </a:r>
          </a:p>
          <a:p>
            <a:pPr lvl="2" fontAlgn="base"/>
            <a:r>
              <a:rPr lang="en-US" sz="2000" dirty="0"/>
              <a:t>Have you asked current employees/learners what their needs are, and if they are satisfied? </a:t>
            </a:r>
          </a:p>
          <a:p>
            <a:pPr lvl="2" fontAlgn="base"/>
            <a:r>
              <a:rPr lang="en-US" sz="2000" dirty="0"/>
              <a:t>Is there a culture of being able to bring up issues? </a:t>
            </a:r>
          </a:p>
          <a:p>
            <a:pPr lvl="2" fontAlgn="base">
              <a:spcAft>
                <a:spcPts val="1200"/>
              </a:spcAft>
            </a:pPr>
            <a:r>
              <a:rPr lang="en-US" sz="2000" dirty="0"/>
              <a:t>How would you describe the team dynamics? </a:t>
            </a:r>
          </a:p>
          <a:p>
            <a:pPr marL="0" indent="0" fontAlgn="base">
              <a:buNone/>
            </a:pPr>
            <a:r>
              <a:rPr lang="en-US" sz="2000" b="1" dirty="0">
                <a:solidFill>
                  <a:schemeClr val="accent1"/>
                </a:solidFill>
              </a:rPr>
              <a:t>On-going training </a:t>
            </a:r>
          </a:p>
          <a:p>
            <a:pPr lvl="1" fontAlgn="base"/>
            <a:r>
              <a:rPr lang="en-US" sz="2000" dirty="0"/>
              <a:t>Is there a scheduled plan for on-going professional development? </a:t>
            </a:r>
          </a:p>
          <a:p>
            <a:pPr lvl="1" fontAlgn="base"/>
            <a:r>
              <a:rPr lang="en-US" sz="2000" dirty="0"/>
              <a:t>How are skills developed over time with learners/employees? </a:t>
            </a:r>
          </a:p>
          <a:p>
            <a:pPr lvl="1" fontAlgn="base"/>
            <a:r>
              <a:rPr lang="en-US" sz="2000" dirty="0"/>
              <a:t>What are the opportunities for leadership development? </a:t>
            </a:r>
          </a:p>
          <a:p>
            <a:pPr marL="0" indent="0">
              <a:buNone/>
            </a:pPr>
            <a:endParaRPr lang="en-US" sz="2000" dirty="0"/>
          </a:p>
        </p:txBody>
      </p:sp>
      <p:sp>
        <p:nvSpPr>
          <p:cNvPr id="2" name="Title 1"/>
          <p:cNvSpPr>
            <a:spLocks noGrp="1"/>
          </p:cNvSpPr>
          <p:nvPr>
            <p:ph type="title" idx="4294967295"/>
          </p:nvPr>
        </p:nvSpPr>
        <p:spPr>
          <a:xfrm>
            <a:off x="628650" y="500063"/>
            <a:ext cx="7886700" cy="795338"/>
          </a:xfrm>
          <a:prstGeom prst="rect">
            <a:avLst/>
          </a:prstGeom>
        </p:spPr>
        <p:txBody>
          <a:bodyPr/>
          <a:lstStyle/>
          <a:p>
            <a:r>
              <a:rPr lang="en-US" sz="3200" b="1" dirty="0">
                <a:latin typeface="+mn-lt"/>
              </a:rPr>
              <a:t>Retention</a:t>
            </a:r>
          </a:p>
        </p:txBody>
      </p:sp>
    </p:spTree>
    <p:extLst>
      <p:ext uri="{BB962C8B-B14F-4D97-AF65-F5344CB8AC3E}">
        <p14:creationId xmlns:p14="http://schemas.microsoft.com/office/powerpoint/2010/main" val="3151427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57200" y="457200"/>
            <a:ext cx="8229600" cy="1371600"/>
          </a:xfrm>
          <a:prstGeom prst="rect">
            <a:avLst/>
          </a:prstGeom>
        </p:spPr>
        <p:txBody>
          <a:bodyPr anchor="t">
            <a:normAutofit/>
          </a:bodyPr>
          <a:lstStyle/>
          <a:p>
            <a:r>
              <a:rPr lang="en-US" sz="3200" b="1" dirty="0">
                <a:latin typeface="+mn-lt"/>
              </a:rPr>
              <a:t>Why focus on recruitment and retention planning?</a:t>
            </a:r>
          </a:p>
        </p:txBody>
      </p:sp>
      <p:sp>
        <p:nvSpPr>
          <p:cNvPr id="3" name="Content Placeholder 2"/>
          <p:cNvSpPr>
            <a:spLocks noGrp="1"/>
          </p:cNvSpPr>
          <p:nvPr>
            <p:ph idx="4294967295"/>
          </p:nvPr>
        </p:nvSpPr>
        <p:spPr>
          <a:xfrm>
            <a:off x="457200" y="1828800"/>
            <a:ext cx="8229600" cy="2971800"/>
          </a:xfrm>
          <a:prstGeom prst="rect">
            <a:avLst/>
          </a:prstGeom>
        </p:spPr>
        <p:txBody>
          <a:bodyPr>
            <a:normAutofit/>
          </a:bodyPr>
          <a:lstStyle/>
          <a:p>
            <a:pPr marL="0" indent="0">
              <a:spcBef>
                <a:spcPts val="3150"/>
              </a:spcBef>
              <a:spcAft>
                <a:spcPts val="1200"/>
              </a:spcAft>
              <a:buNone/>
            </a:pPr>
            <a:r>
              <a:rPr lang="en-US" sz="2000" dirty="0"/>
              <a:t>Over the past several decades many small and rural areas have struggled to recruit and retain rural learners and employees at the same rate of suburban and urban peers. </a:t>
            </a:r>
          </a:p>
          <a:p>
            <a:pPr marL="0" indent="0">
              <a:spcAft>
                <a:spcPts val="1200"/>
              </a:spcAft>
              <a:buNone/>
            </a:pPr>
            <a:r>
              <a:rPr lang="en-US" sz="2000" dirty="0"/>
              <a:t>The U.S. Census Bureau (2020) estimates that while rural areas declined by a half-percent between 2010 and 2020, urban and suburban areas grew by eight percent.</a:t>
            </a:r>
          </a:p>
        </p:txBody>
      </p:sp>
    </p:spTree>
    <p:extLst>
      <p:ext uri="{BB962C8B-B14F-4D97-AF65-F5344CB8AC3E}">
        <p14:creationId xmlns:p14="http://schemas.microsoft.com/office/powerpoint/2010/main" val="399083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57131" y="643731"/>
            <a:ext cx="6918080" cy="651669"/>
          </a:xfrm>
          <a:prstGeom prst="rect">
            <a:avLst/>
          </a:prstGeom>
        </p:spPr>
        <p:txBody>
          <a:bodyPr/>
          <a:lstStyle/>
          <a:p>
            <a:r>
              <a:rPr lang="en-US" sz="3200" b="1" dirty="0">
                <a:latin typeface="+mn-lt"/>
              </a:rPr>
              <a:t>Data on Demographic Trends</a:t>
            </a:r>
          </a:p>
        </p:txBody>
      </p:sp>
      <p:sp>
        <p:nvSpPr>
          <p:cNvPr id="3" name="Content Placeholder 2"/>
          <p:cNvSpPr>
            <a:spLocks noGrp="1"/>
          </p:cNvSpPr>
          <p:nvPr>
            <p:ph sz="half" idx="4294967295"/>
          </p:nvPr>
        </p:nvSpPr>
        <p:spPr>
          <a:xfrm>
            <a:off x="557457" y="1295400"/>
            <a:ext cx="3633543" cy="3650618"/>
          </a:xfrm>
          <a:prstGeom prst="rect">
            <a:avLst/>
          </a:prstGeom>
        </p:spPr>
        <p:txBody>
          <a:bodyPr>
            <a:normAutofit/>
          </a:bodyPr>
          <a:lstStyle/>
          <a:p>
            <a:pPr fontAlgn="base">
              <a:lnSpc>
                <a:spcPct val="100000"/>
              </a:lnSpc>
            </a:pPr>
            <a:r>
              <a:rPr lang="en-US" sz="1600" dirty="0"/>
              <a:t>Data on demographic trends: </a:t>
            </a:r>
          </a:p>
          <a:p>
            <a:pPr fontAlgn="base">
              <a:lnSpc>
                <a:spcPct val="100000"/>
              </a:lnSpc>
            </a:pPr>
            <a:r>
              <a:rPr lang="en-US" sz="1600" dirty="0"/>
              <a:t>Who lives here?  </a:t>
            </a:r>
          </a:p>
          <a:p>
            <a:pPr fontAlgn="base">
              <a:lnSpc>
                <a:spcPct val="100000"/>
              </a:lnSpc>
            </a:pPr>
            <a:r>
              <a:rPr lang="en-US" sz="1600" dirty="0"/>
              <a:t>What are the historical demographic trends </a:t>
            </a:r>
          </a:p>
          <a:p>
            <a:pPr fontAlgn="base">
              <a:lnSpc>
                <a:spcPct val="100000"/>
              </a:lnSpc>
            </a:pPr>
            <a:r>
              <a:rPr lang="en-US" sz="1600" dirty="0"/>
              <a:t>What are the major industries? </a:t>
            </a:r>
          </a:p>
          <a:p>
            <a:pPr fontAlgn="base">
              <a:lnSpc>
                <a:spcPct val="100000"/>
              </a:lnSpc>
            </a:pPr>
            <a:r>
              <a:rPr lang="en-US" sz="1600" dirty="0"/>
              <a:t>What is the average education level of the community? </a:t>
            </a:r>
          </a:p>
          <a:p>
            <a:pPr>
              <a:lnSpc>
                <a:spcPct val="100000"/>
              </a:lnSpc>
            </a:pPr>
            <a:endParaRPr lang="en-US" sz="1600" dirty="0"/>
          </a:p>
        </p:txBody>
      </p:sp>
      <p:sp>
        <p:nvSpPr>
          <p:cNvPr id="4" name="Content Placeholder 3"/>
          <p:cNvSpPr>
            <a:spLocks noGrp="1"/>
          </p:cNvSpPr>
          <p:nvPr>
            <p:ph sz="half" idx="4294967295"/>
          </p:nvPr>
        </p:nvSpPr>
        <p:spPr>
          <a:xfrm>
            <a:off x="4648200" y="1295400"/>
            <a:ext cx="3938669" cy="4365787"/>
          </a:xfrm>
          <a:prstGeom prst="rect">
            <a:avLst/>
          </a:prstGeom>
        </p:spPr>
        <p:txBody>
          <a:bodyPr>
            <a:normAutofit fontScale="77500" lnSpcReduction="20000"/>
          </a:bodyPr>
          <a:lstStyle/>
          <a:p>
            <a:pPr fontAlgn="base">
              <a:lnSpc>
                <a:spcPct val="120000"/>
              </a:lnSpc>
            </a:pPr>
            <a:r>
              <a:rPr lang="en-US" dirty="0"/>
              <a:t>Conversations with rural students/learners – BIPOC populations: </a:t>
            </a:r>
          </a:p>
          <a:p>
            <a:pPr fontAlgn="base">
              <a:lnSpc>
                <a:spcPct val="120000"/>
              </a:lnSpc>
            </a:pPr>
            <a:r>
              <a:rPr lang="en-US" dirty="0"/>
              <a:t>What do our BIPOC populations tell us about our community? </a:t>
            </a:r>
          </a:p>
          <a:p>
            <a:pPr fontAlgn="base">
              <a:lnSpc>
                <a:spcPct val="120000"/>
              </a:lnSpc>
            </a:pPr>
            <a:r>
              <a:rPr lang="en-US" dirty="0"/>
              <a:t>What are their needs? (This may include community change, livability suggestions, access to training and resources, etc.) </a:t>
            </a:r>
          </a:p>
          <a:p>
            <a:pPr fontAlgn="base">
              <a:lnSpc>
                <a:spcPct val="120000"/>
              </a:lnSpc>
            </a:pPr>
            <a:r>
              <a:rPr lang="en-US" dirty="0"/>
              <a:t>Key informant interviews: </a:t>
            </a:r>
          </a:p>
          <a:p>
            <a:pPr fontAlgn="base">
              <a:lnSpc>
                <a:spcPct val="120000"/>
              </a:lnSpc>
            </a:pPr>
            <a:r>
              <a:rPr lang="en-US" dirty="0"/>
              <a:t>What are the identified needs in workforce development? </a:t>
            </a:r>
          </a:p>
          <a:p>
            <a:pPr fontAlgn="base">
              <a:lnSpc>
                <a:spcPct val="120000"/>
              </a:lnSpc>
            </a:pPr>
            <a:r>
              <a:rPr lang="en-US" dirty="0"/>
              <a:t>How can we recruit more employees to the community? </a:t>
            </a:r>
          </a:p>
          <a:p>
            <a:pPr fontAlgn="base">
              <a:lnSpc>
                <a:spcPct val="120000"/>
              </a:lnSpc>
            </a:pPr>
            <a:r>
              <a:rPr lang="en-US" dirty="0"/>
              <a:t>What is the future of the community if we don’t make a change? </a:t>
            </a:r>
          </a:p>
          <a:p>
            <a:pPr>
              <a:lnSpc>
                <a:spcPct val="120000"/>
              </a:lnSpc>
            </a:pPr>
            <a:endParaRPr lang="en-US" dirty="0"/>
          </a:p>
        </p:txBody>
      </p:sp>
    </p:spTree>
    <p:extLst>
      <p:ext uri="{BB962C8B-B14F-4D97-AF65-F5344CB8AC3E}">
        <p14:creationId xmlns:p14="http://schemas.microsoft.com/office/powerpoint/2010/main" val="4059788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294967295"/>
          </p:nvPr>
        </p:nvSpPr>
        <p:spPr>
          <a:xfrm>
            <a:off x="4917511" y="1751603"/>
            <a:ext cx="3887787" cy="3734797"/>
          </a:xfrm>
          <a:prstGeom prst="rect">
            <a:avLst/>
          </a:prstGeom>
        </p:spPr>
        <p:txBody>
          <a:bodyPr>
            <a:normAutofit/>
          </a:bodyPr>
          <a:lstStyle/>
          <a:p>
            <a:pPr marL="0" indent="0">
              <a:buNone/>
            </a:pPr>
            <a:r>
              <a:rPr lang="en-US" dirty="0"/>
              <a:t>Asset limited, income constrained, employed (ALICE) is a way to talk about employees who are employed, make an income above the federal poverty level, but not enough money to meet the day-to-day demands of basic needs.</a:t>
            </a:r>
          </a:p>
        </p:txBody>
      </p:sp>
      <p:sp>
        <p:nvSpPr>
          <p:cNvPr id="5" name="Text Placeholder 4"/>
          <p:cNvSpPr>
            <a:spLocks noGrp="1"/>
          </p:cNvSpPr>
          <p:nvPr>
            <p:ph type="body" sz="quarter" idx="4294967295"/>
          </p:nvPr>
        </p:nvSpPr>
        <p:spPr>
          <a:xfrm>
            <a:off x="4917511" y="1202733"/>
            <a:ext cx="3887787" cy="511766"/>
          </a:xfrm>
          <a:prstGeom prst="rect">
            <a:avLst/>
          </a:prstGeom>
        </p:spPr>
        <p:txBody>
          <a:bodyPr/>
          <a:lstStyle/>
          <a:p>
            <a:pPr marL="0" indent="0">
              <a:buNone/>
            </a:pPr>
            <a:r>
              <a:rPr lang="en-US" sz="2400" b="1" dirty="0">
                <a:solidFill>
                  <a:schemeClr val="accent1"/>
                </a:solidFill>
              </a:rPr>
              <a:t>ALICE</a:t>
            </a:r>
          </a:p>
        </p:txBody>
      </p:sp>
      <p:sp>
        <p:nvSpPr>
          <p:cNvPr id="4" name="Content Placeholder 3"/>
          <p:cNvSpPr>
            <a:spLocks noGrp="1"/>
          </p:cNvSpPr>
          <p:nvPr>
            <p:ph sz="half" idx="4294967295"/>
          </p:nvPr>
        </p:nvSpPr>
        <p:spPr>
          <a:xfrm>
            <a:off x="381000" y="1751603"/>
            <a:ext cx="3845490" cy="3717926"/>
          </a:xfrm>
          <a:prstGeom prst="rect">
            <a:avLst/>
          </a:prstGeom>
        </p:spPr>
        <p:txBody>
          <a:bodyPr>
            <a:normAutofit/>
          </a:bodyPr>
          <a:lstStyle/>
          <a:p>
            <a:pPr marL="0" indent="0">
              <a:buNone/>
            </a:pPr>
            <a:r>
              <a:rPr lang="en-US" dirty="0"/>
              <a:t>When thinking about recruiting and retaining a rural workforce, it is important for us to consider how we are being intentional about recruiting, supporting, and retaining Black, Indigenous, and People of Color (BIPOC)</a:t>
            </a:r>
          </a:p>
        </p:txBody>
      </p:sp>
      <p:sp>
        <p:nvSpPr>
          <p:cNvPr id="3" name="Text Placeholder 2"/>
          <p:cNvSpPr>
            <a:spLocks noGrp="1"/>
          </p:cNvSpPr>
          <p:nvPr>
            <p:ph type="body" idx="4294967295"/>
          </p:nvPr>
        </p:nvSpPr>
        <p:spPr>
          <a:xfrm>
            <a:off x="381000" y="1295400"/>
            <a:ext cx="3868738" cy="419099"/>
          </a:xfrm>
          <a:prstGeom prst="rect">
            <a:avLst/>
          </a:prstGeom>
        </p:spPr>
        <p:txBody>
          <a:bodyPr/>
          <a:lstStyle/>
          <a:p>
            <a:pPr marL="0" indent="0">
              <a:buNone/>
            </a:pPr>
            <a:r>
              <a:rPr lang="en-US" sz="2400" b="1" dirty="0">
                <a:solidFill>
                  <a:schemeClr val="accent1"/>
                </a:solidFill>
              </a:rPr>
              <a:t>BIPOC</a:t>
            </a:r>
          </a:p>
        </p:txBody>
      </p:sp>
      <p:sp>
        <p:nvSpPr>
          <p:cNvPr id="2" name="Title 1"/>
          <p:cNvSpPr>
            <a:spLocks noGrp="1"/>
          </p:cNvSpPr>
          <p:nvPr>
            <p:ph type="title" idx="4294967295"/>
          </p:nvPr>
        </p:nvSpPr>
        <p:spPr>
          <a:xfrm>
            <a:off x="381000" y="528046"/>
            <a:ext cx="8382000" cy="674687"/>
          </a:xfrm>
          <a:prstGeom prst="rect">
            <a:avLst/>
          </a:prstGeom>
        </p:spPr>
        <p:txBody>
          <a:bodyPr/>
          <a:lstStyle/>
          <a:p>
            <a:r>
              <a:rPr lang="en-US" sz="3200" b="1" dirty="0">
                <a:latin typeface="+mn-lt"/>
              </a:rPr>
              <a:t>BIPOC and ALICE Populations</a:t>
            </a:r>
          </a:p>
        </p:txBody>
      </p:sp>
    </p:spTree>
    <p:extLst>
      <p:ext uri="{BB962C8B-B14F-4D97-AF65-F5344CB8AC3E}">
        <p14:creationId xmlns:p14="http://schemas.microsoft.com/office/powerpoint/2010/main" val="3314711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40274" y="1460500"/>
            <a:ext cx="7886700" cy="1587500"/>
          </a:xfrm>
          <a:prstGeom prst="rect">
            <a:avLst/>
          </a:prstGeom>
        </p:spPr>
        <p:txBody>
          <a:bodyPr/>
          <a:lstStyle/>
          <a:p>
            <a:pPr marL="0" indent="0">
              <a:buNone/>
            </a:pPr>
            <a:r>
              <a:rPr lang="en-US" dirty="0"/>
              <a:t>As this section will help each stakeholder map the assets in rural communities which are important to list when beginning to think about why a family or individual would move or stay in the community. </a:t>
            </a:r>
          </a:p>
        </p:txBody>
      </p:sp>
      <p:sp>
        <p:nvSpPr>
          <p:cNvPr id="2" name="Title 1"/>
          <p:cNvSpPr>
            <a:spLocks noGrp="1"/>
          </p:cNvSpPr>
          <p:nvPr>
            <p:ph type="title" idx="4294967295"/>
          </p:nvPr>
        </p:nvSpPr>
        <p:spPr>
          <a:xfrm>
            <a:off x="628650" y="685801"/>
            <a:ext cx="7886700" cy="685800"/>
          </a:xfrm>
          <a:prstGeom prst="rect">
            <a:avLst/>
          </a:prstGeom>
        </p:spPr>
        <p:txBody>
          <a:bodyPr/>
          <a:lstStyle/>
          <a:p>
            <a:r>
              <a:rPr lang="en-US" sz="3200" b="1" dirty="0">
                <a:latin typeface="+mn-lt"/>
              </a:rPr>
              <a:t>Creating a Plan </a:t>
            </a:r>
          </a:p>
        </p:txBody>
      </p:sp>
    </p:spTree>
    <p:extLst>
      <p:ext uri="{BB962C8B-B14F-4D97-AF65-F5344CB8AC3E}">
        <p14:creationId xmlns:p14="http://schemas.microsoft.com/office/powerpoint/2010/main" val="2684908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28650" y="1066800"/>
            <a:ext cx="7886700" cy="4881563"/>
          </a:xfrm>
          <a:prstGeom prst="rect">
            <a:avLst/>
          </a:prstGeom>
        </p:spPr>
        <p:txBody>
          <a:bodyPr>
            <a:normAutofit/>
          </a:bodyPr>
          <a:lstStyle/>
          <a:p>
            <a:pPr marL="0" indent="0" fontAlgn="base">
              <a:spcAft>
                <a:spcPts val="1200"/>
              </a:spcAft>
              <a:buNone/>
            </a:pPr>
            <a:r>
              <a:rPr lang="en-US" dirty="0"/>
              <a:t>Being honest about the assets in the community and the challenges will allow the community to begin addressing ways to recruit and retain rural learners and employees.  </a:t>
            </a:r>
          </a:p>
          <a:p>
            <a:pPr fontAlgn="base"/>
            <a:r>
              <a:rPr lang="en-US" b="1" dirty="0">
                <a:solidFill>
                  <a:schemeClr val="accent1"/>
                </a:solidFill>
              </a:rPr>
              <a:t>What are the strengths in your community? Why would someone choose to live here?  </a:t>
            </a:r>
          </a:p>
          <a:p>
            <a:pPr lvl="1" fontAlgn="base"/>
            <a:r>
              <a:rPr lang="en-US" dirty="0"/>
              <a:t>Are there excellent schools?  </a:t>
            </a:r>
          </a:p>
          <a:p>
            <a:pPr lvl="1" fontAlgn="base"/>
            <a:r>
              <a:rPr lang="en-US" dirty="0"/>
              <a:t>Low crime rates?  </a:t>
            </a:r>
          </a:p>
          <a:p>
            <a:pPr lvl="1" fontAlgn="base"/>
            <a:r>
              <a:rPr lang="en-US" dirty="0"/>
              <a:t>A strong sense of connectedness and community? </a:t>
            </a:r>
          </a:p>
          <a:p>
            <a:pPr lvl="1" fontAlgn="base">
              <a:spcAft>
                <a:spcPts val="1200"/>
              </a:spcAft>
            </a:pPr>
            <a:r>
              <a:rPr lang="en-US" dirty="0"/>
              <a:t>Low cost of living? </a:t>
            </a:r>
          </a:p>
          <a:p>
            <a:pPr fontAlgn="base"/>
            <a:r>
              <a:rPr lang="en-US" b="1" dirty="0">
                <a:solidFill>
                  <a:schemeClr val="accent1"/>
                </a:solidFill>
              </a:rPr>
              <a:t>Where are the gaps/opportunities to address livability? </a:t>
            </a:r>
          </a:p>
          <a:p>
            <a:pPr lvl="1" fontAlgn="base"/>
            <a:r>
              <a:rPr lang="en-US" dirty="0"/>
              <a:t>Affordable housing? </a:t>
            </a:r>
          </a:p>
          <a:p>
            <a:pPr lvl="1" fontAlgn="base"/>
            <a:r>
              <a:rPr lang="en-US" dirty="0"/>
              <a:t>Access to quality health care? </a:t>
            </a:r>
          </a:p>
          <a:p>
            <a:pPr lvl="1" fontAlgn="base"/>
            <a:r>
              <a:rPr lang="en-US" dirty="0"/>
              <a:t>Spaces for BIPOC communities  </a:t>
            </a:r>
          </a:p>
          <a:p>
            <a:endParaRPr lang="en-US" dirty="0"/>
          </a:p>
        </p:txBody>
      </p:sp>
      <p:sp>
        <p:nvSpPr>
          <p:cNvPr id="2" name="Title 1"/>
          <p:cNvSpPr>
            <a:spLocks noGrp="1"/>
          </p:cNvSpPr>
          <p:nvPr>
            <p:ph type="title" idx="4294967295"/>
          </p:nvPr>
        </p:nvSpPr>
        <p:spPr>
          <a:xfrm>
            <a:off x="628650" y="457200"/>
            <a:ext cx="7886700" cy="609600"/>
          </a:xfrm>
          <a:prstGeom prst="rect">
            <a:avLst/>
          </a:prstGeom>
        </p:spPr>
        <p:txBody>
          <a:bodyPr/>
          <a:lstStyle/>
          <a:p>
            <a:r>
              <a:rPr lang="en-US" sz="3200" b="1" dirty="0">
                <a:latin typeface="+mn-lt"/>
              </a:rPr>
              <a:t>Why our community?</a:t>
            </a:r>
          </a:p>
        </p:txBody>
      </p:sp>
    </p:spTree>
    <p:extLst>
      <p:ext uri="{BB962C8B-B14F-4D97-AF65-F5344CB8AC3E}">
        <p14:creationId xmlns:p14="http://schemas.microsoft.com/office/powerpoint/2010/main" val="1121782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4294967295"/>
          </p:nvPr>
        </p:nvSpPr>
        <p:spPr>
          <a:xfrm>
            <a:off x="723901" y="3946069"/>
            <a:ext cx="3619499" cy="1150937"/>
          </a:xfrm>
          <a:prstGeom prst="rect">
            <a:avLst/>
          </a:prstGeom>
        </p:spPr>
        <p:txBody>
          <a:bodyPr/>
          <a:lstStyle/>
          <a:p>
            <a:r>
              <a:rPr lang="en-US" sz="2400" dirty="0"/>
              <a:t>Where are the gaps/opportunities to address livability? </a:t>
            </a:r>
          </a:p>
        </p:txBody>
      </p:sp>
      <p:sp>
        <p:nvSpPr>
          <p:cNvPr id="8" name="Text Placeholder 7"/>
          <p:cNvSpPr>
            <a:spLocks noGrp="1"/>
          </p:cNvSpPr>
          <p:nvPr>
            <p:ph type="body" idx="4294967295"/>
          </p:nvPr>
        </p:nvSpPr>
        <p:spPr>
          <a:xfrm>
            <a:off x="723901" y="1897063"/>
            <a:ext cx="3619499" cy="1531937"/>
          </a:xfrm>
          <a:prstGeom prst="rect">
            <a:avLst/>
          </a:prstGeom>
        </p:spPr>
        <p:txBody>
          <a:bodyPr/>
          <a:lstStyle/>
          <a:p>
            <a:r>
              <a:rPr lang="en-US" sz="2400" dirty="0"/>
              <a:t>What are the strengths in your community? </a:t>
            </a:r>
            <a:br>
              <a:rPr lang="en-US" sz="2400" dirty="0"/>
            </a:br>
            <a:r>
              <a:rPr lang="en-US" sz="2400" dirty="0"/>
              <a:t>Why would someone choose to live here?  </a:t>
            </a:r>
          </a:p>
        </p:txBody>
      </p:sp>
      <p:sp>
        <p:nvSpPr>
          <p:cNvPr id="2" name="Title 1"/>
          <p:cNvSpPr>
            <a:spLocks noGrp="1"/>
          </p:cNvSpPr>
          <p:nvPr>
            <p:ph type="title" idx="4294967295"/>
          </p:nvPr>
        </p:nvSpPr>
        <p:spPr>
          <a:xfrm>
            <a:off x="419100" y="533400"/>
            <a:ext cx="8305800" cy="1249363"/>
          </a:xfrm>
          <a:prstGeom prst="rect">
            <a:avLst/>
          </a:prstGeom>
        </p:spPr>
        <p:txBody>
          <a:bodyPr>
            <a:normAutofit/>
          </a:bodyPr>
          <a:lstStyle/>
          <a:p>
            <a:r>
              <a:rPr lang="en-US" sz="3200" b="1" dirty="0">
                <a:latin typeface="+mn-lt"/>
              </a:rPr>
              <a:t>Activity 1- Community Strengths and Gaps (opportunities)</a:t>
            </a:r>
          </a:p>
        </p:txBody>
      </p:sp>
      <p:pic>
        <p:nvPicPr>
          <p:cNvPr id="14" name="Picture 13" descr="Person with idea concept">
            <a:extLst>
              <a:ext uri="{FF2B5EF4-FFF2-40B4-BE49-F238E27FC236}">
                <a16:creationId xmlns:a16="http://schemas.microsoft.com/office/drawing/2014/main" id="{BFDC78BA-360A-E796-E49A-3411C15C400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6708" r="9804"/>
          <a:stretch/>
        </p:blipFill>
        <p:spPr>
          <a:xfrm>
            <a:off x="4800600" y="1839401"/>
            <a:ext cx="3619499" cy="3283503"/>
          </a:xfrm>
          <a:prstGeom prst="rect">
            <a:avLst/>
          </a:prstGeom>
        </p:spPr>
      </p:pic>
    </p:spTree>
    <p:extLst>
      <p:ext uri="{BB962C8B-B14F-4D97-AF65-F5344CB8AC3E}">
        <p14:creationId xmlns:p14="http://schemas.microsoft.com/office/powerpoint/2010/main" val="2589778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19150" y="1295400"/>
            <a:ext cx="2914650" cy="2438400"/>
          </a:xfrm>
          <a:prstGeom prst="rect">
            <a:avLst/>
          </a:prstGeom>
        </p:spPr>
        <p:txBody>
          <a:bodyPr/>
          <a:lstStyle/>
          <a:p>
            <a:pPr marL="0" indent="0">
              <a:buNone/>
            </a:pPr>
            <a:r>
              <a:rPr lang="en-US" sz="2800" dirty="0">
                <a:solidFill>
                  <a:schemeClr val="tx1"/>
                </a:solidFill>
              </a:rPr>
              <a:t>In order to recruit, we must first understand </a:t>
            </a:r>
            <a:br>
              <a:rPr lang="en-US" sz="2800" dirty="0"/>
            </a:br>
            <a:r>
              <a:rPr lang="en-US" sz="2800" dirty="0">
                <a:solidFill>
                  <a:schemeClr val="tx1"/>
                </a:solidFill>
              </a:rPr>
              <a:t>who we are trying to recruit.</a:t>
            </a:r>
            <a:endParaRPr lang="en-US" sz="2800" dirty="0"/>
          </a:p>
          <a:p>
            <a:endParaRPr lang="en-US" sz="2800" dirty="0"/>
          </a:p>
        </p:txBody>
      </p:sp>
      <p:sp>
        <p:nvSpPr>
          <p:cNvPr id="2" name="Title 1"/>
          <p:cNvSpPr>
            <a:spLocks noGrp="1"/>
          </p:cNvSpPr>
          <p:nvPr>
            <p:ph type="title" idx="4294967295"/>
          </p:nvPr>
        </p:nvSpPr>
        <p:spPr>
          <a:xfrm>
            <a:off x="819150" y="681037"/>
            <a:ext cx="7505700" cy="766763"/>
          </a:xfrm>
          <a:prstGeom prst="rect">
            <a:avLst/>
          </a:prstGeom>
        </p:spPr>
        <p:txBody>
          <a:bodyPr/>
          <a:lstStyle/>
          <a:p>
            <a:r>
              <a:rPr lang="en-US" sz="3200" b="1" dirty="0">
                <a:latin typeface="+mn-lt"/>
              </a:rPr>
              <a:t>Who?</a:t>
            </a:r>
          </a:p>
        </p:txBody>
      </p:sp>
      <p:pic>
        <p:nvPicPr>
          <p:cNvPr id="5" name="Picture 4" descr="Smiling young man in focus seated with three other people out of focus">
            <a:extLst>
              <a:ext uri="{FF2B5EF4-FFF2-40B4-BE49-F238E27FC236}">
                <a16:creationId xmlns:a16="http://schemas.microsoft.com/office/drawing/2014/main" id="{98A62879-1749-0FC9-E0F7-D6A5A8B6C2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200" y="1295400"/>
            <a:ext cx="4686588" cy="3123785"/>
          </a:xfrm>
          <a:prstGeom prst="rect">
            <a:avLst/>
          </a:prstGeom>
        </p:spPr>
      </p:pic>
    </p:spTree>
    <p:extLst>
      <p:ext uri="{BB962C8B-B14F-4D97-AF65-F5344CB8AC3E}">
        <p14:creationId xmlns:p14="http://schemas.microsoft.com/office/powerpoint/2010/main" val="29860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476250" y="1524823"/>
            <a:ext cx="3352800" cy="3806825"/>
          </a:xfrm>
          <a:prstGeom prst="rect">
            <a:avLst/>
          </a:prstGeom>
        </p:spPr>
        <p:txBody>
          <a:bodyPr>
            <a:normAutofit/>
          </a:bodyPr>
          <a:lstStyle/>
          <a:p>
            <a:pPr marL="0" indent="0" fontAlgn="base">
              <a:buNone/>
            </a:pPr>
            <a:r>
              <a:rPr lang="en-US" sz="2400" dirty="0"/>
              <a:t>Using sticky notes write characteristics of the ideal candidate (ex. entrepreneurs, desire to work in a technology field, ability to speak Spanish, etc.)  </a:t>
            </a:r>
          </a:p>
          <a:p>
            <a:pPr fontAlgn="base"/>
            <a:r>
              <a:rPr lang="en-US" sz="2400" i="1" dirty="0"/>
              <a:t>One characteristic per sticky note</a:t>
            </a:r>
            <a:r>
              <a:rPr lang="en-US" sz="2400" dirty="0"/>
              <a:t>  </a:t>
            </a:r>
          </a:p>
          <a:p>
            <a:pPr marL="0" indent="0">
              <a:buNone/>
            </a:pPr>
            <a:endParaRPr lang="en-US" sz="2400" dirty="0"/>
          </a:p>
        </p:txBody>
      </p:sp>
      <p:sp>
        <p:nvSpPr>
          <p:cNvPr id="2" name="Title 1"/>
          <p:cNvSpPr>
            <a:spLocks noGrp="1"/>
          </p:cNvSpPr>
          <p:nvPr>
            <p:ph type="title" idx="4294967295"/>
          </p:nvPr>
        </p:nvSpPr>
        <p:spPr>
          <a:xfrm>
            <a:off x="495300" y="533400"/>
            <a:ext cx="8115300" cy="1685925"/>
          </a:xfrm>
          <a:prstGeom prst="rect">
            <a:avLst/>
          </a:prstGeom>
        </p:spPr>
        <p:txBody>
          <a:bodyPr>
            <a:normAutofit/>
          </a:bodyPr>
          <a:lstStyle/>
          <a:p>
            <a:r>
              <a:rPr lang="en-US" b="1" dirty="0">
                <a:latin typeface="+mn-lt"/>
              </a:rPr>
              <a:t>Activity 2: Planning – Who are you targeting?</a:t>
            </a:r>
          </a:p>
        </p:txBody>
      </p:sp>
      <p:pic>
        <p:nvPicPr>
          <p:cNvPr id="9" name="Picture 8" descr="Wall of advesive notes with one standing out">
            <a:extLst>
              <a:ext uri="{FF2B5EF4-FFF2-40B4-BE49-F238E27FC236}">
                <a16:creationId xmlns:a16="http://schemas.microsoft.com/office/drawing/2014/main" id="{D587F9C7-D5AB-7457-E71D-034DF5AC220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606" r="14905"/>
          <a:stretch/>
        </p:blipFill>
        <p:spPr>
          <a:xfrm>
            <a:off x="4316498" y="1526351"/>
            <a:ext cx="4313152" cy="3805297"/>
          </a:xfrm>
          <a:prstGeom prst="rect">
            <a:avLst/>
          </a:prstGeom>
        </p:spPr>
      </p:pic>
    </p:spTree>
    <p:extLst>
      <p:ext uri="{BB962C8B-B14F-4D97-AF65-F5344CB8AC3E}">
        <p14:creationId xmlns:p14="http://schemas.microsoft.com/office/powerpoint/2010/main" val="1093006249"/>
      </p:ext>
    </p:extLst>
  </p:cSld>
  <p:clrMapOvr>
    <a:masterClrMapping/>
  </p:clrMapOvr>
</p:sld>
</file>

<file path=ppt/theme/theme1.xml><?xml version="1.0" encoding="utf-8"?>
<a:theme xmlns:a="http://schemas.openxmlformats.org/drawingml/2006/main" name="FWD Theme">
  <a:themeElements>
    <a:clrScheme name="Custom 2">
      <a:dk1>
        <a:srgbClr val="000000"/>
      </a:dk1>
      <a:lt1>
        <a:srgbClr val="FFFFFF"/>
      </a:lt1>
      <a:dk2>
        <a:srgbClr val="44546A"/>
      </a:dk2>
      <a:lt2>
        <a:srgbClr val="E7E6E6"/>
      </a:lt2>
      <a:accent1>
        <a:srgbClr val="51205E"/>
      </a:accent1>
      <a:accent2>
        <a:srgbClr val="81943A"/>
      </a:accent2>
      <a:accent3>
        <a:srgbClr val="5B6970"/>
      </a:accent3>
      <a:accent4>
        <a:srgbClr val="9CA4A8"/>
      </a:accent4>
      <a:accent5>
        <a:srgbClr val="96729F"/>
      </a:accent5>
      <a:accent6>
        <a:srgbClr val="B3BF81"/>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WD Theme" id="{D4B030BD-951B-B640-87D6-4446BD84CBDA}" vid="{5B1D4CAB-5B88-FE43-847E-6CA7618823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FWD Theme</Template>
  <TotalTime>0</TotalTime>
  <Words>2504</Words>
  <Application>Microsoft Office PowerPoint</Application>
  <PresentationFormat>On-screen Show (4:3)</PresentationFormat>
  <Paragraphs>142</Paragraphs>
  <Slides>14</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FWD Theme</vt:lpstr>
      <vt:lpstr>Recruiting Rural  Learners</vt:lpstr>
      <vt:lpstr>Why focus on recruitment and retention planning?</vt:lpstr>
      <vt:lpstr>Data on Demographic Trends</vt:lpstr>
      <vt:lpstr>BIPOC and ALICE Populations</vt:lpstr>
      <vt:lpstr>Creating a Plan </vt:lpstr>
      <vt:lpstr>Why our community?</vt:lpstr>
      <vt:lpstr>Activity 1- Community Strengths and Gaps (opportunities)</vt:lpstr>
      <vt:lpstr>Who?</vt:lpstr>
      <vt:lpstr>Activity 2: Planning – Who are you targeting?</vt:lpstr>
      <vt:lpstr>Activity 3: Recruitment - Why you?</vt:lpstr>
      <vt:lpstr>Best Practices for Recruitment</vt:lpstr>
      <vt:lpstr>Case Study</vt:lpstr>
      <vt:lpstr>Who are you missing in your plan?</vt:lpstr>
      <vt:lpstr>Retention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2012-08-24T00:53:15Z</dcterms:created>
  <dcterms:modified xsi:type="dcterms:W3CDTF">2024-02-13T19:18:11Z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044bd30-2ed7-4c9d-9d12-46200872a97b_Enabled">
    <vt:lpwstr>true</vt:lpwstr>
  </property>
  <property fmtid="{D5CDD505-2E9C-101B-9397-08002B2CF9AE}" pid="3" name="MSIP_Label_4044bd30-2ed7-4c9d-9d12-46200872a97b_SetDate">
    <vt:lpwstr>2024-02-13T19:18:11Z</vt:lpwstr>
  </property>
  <property fmtid="{D5CDD505-2E9C-101B-9397-08002B2CF9AE}" pid="4" name="MSIP_Label_4044bd30-2ed7-4c9d-9d12-46200872a97b_Method">
    <vt:lpwstr>Standard</vt:lpwstr>
  </property>
  <property fmtid="{D5CDD505-2E9C-101B-9397-08002B2CF9AE}" pid="5" name="MSIP_Label_4044bd30-2ed7-4c9d-9d12-46200872a97b_Name">
    <vt:lpwstr>defa4170-0d19-0005-0004-bc88714345d2</vt:lpwstr>
  </property>
  <property fmtid="{D5CDD505-2E9C-101B-9397-08002B2CF9AE}" pid="6" name="MSIP_Label_4044bd30-2ed7-4c9d-9d12-46200872a97b_SiteId">
    <vt:lpwstr>4130bd39-7c53-419c-b1e5-8758d6d63f21</vt:lpwstr>
  </property>
  <property fmtid="{D5CDD505-2E9C-101B-9397-08002B2CF9AE}" pid="7" name="MSIP_Label_4044bd30-2ed7-4c9d-9d12-46200872a97b_ActionId">
    <vt:lpwstr>a18346a8-6e13-459a-837a-f58cdd602c26</vt:lpwstr>
  </property>
  <property fmtid="{D5CDD505-2E9C-101B-9397-08002B2CF9AE}" pid="8" name="MSIP_Label_4044bd30-2ed7-4c9d-9d12-46200872a97b_ContentBits">
    <vt:lpwstr>0</vt:lpwstr>
  </property>
</Properties>
</file>